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4.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9" r:id="rId1"/>
    <p:sldMasterId id="2147483706" r:id="rId2"/>
    <p:sldMasterId id="2147483723" r:id="rId3"/>
    <p:sldMasterId id="2147483740" r:id="rId4"/>
    <p:sldMasterId id="2147483757" r:id="rId5"/>
  </p:sldMasterIdLst>
  <p:notesMasterIdLst>
    <p:notesMasterId r:id="rId101"/>
  </p:notesMasterIdLst>
  <p:handoutMasterIdLst>
    <p:handoutMasterId r:id="rId102"/>
  </p:handoutMasterIdLst>
  <p:sldIdLst>
    <p:sldId id="257" r:id="rId6"/>
    <p:sldId id="276" r:id="rId7"/>
    <p:sldId id="278" r:id="rId8"/>
    <p:sldId id="279"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85" r:id="rId27"/>
    <p:sldId id="286" r:id="rId28"/>
    <p:sldId id="284" r:id="rId29"/>
    <p:sldId id="283"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 id="333" r:id="rId77"/>
    <p:sldId id="334" r:id="rId78"/>
    <p:sldId id="335" r:id="rId79"/>
    <p:sldId id="336" r:id="rId80"/>
    <p:sldId id="337" r:id="rId81"/>
    <p:sldId id="338" r:id="rId82"/>
    <p:sldId id="339" r:id="rId83"/>
    <p:sldId id="340" r:id="rId84"/>
    <p:sldId id="341" r:id="rId85"/>
    <p:sldId id="342" r:id="rId86"/>
    <p:sldId id="343" r:id="rId87"/>
    <p:sldId id="344" r:id="rId88"/>
    <p:sldId id="345" r:id="rId89"/>
    <p:sldId id="346" r:id="rId90"/>
    <p:sldId id="347" r:id="rId91"/>
    <p:sldId id="348" r:id="rId92"/>
    <p:sldId id="349" r:id="rId93"/>
    <p:sldId id="350" r:id="rId94"/>
    <p:sldId id="351" r:id="rId95"/>
    <p:sldId id="352" r:id="rId96"/>
    <p:sldId id="353" r:id="rId97"/>
    <p:sldId id="354" r:id="rId98"/>
    <p:sldId id="355" r:id="rId99"/>
    <p:sldId id="356" r:id="rId100"/>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349" autoAdjust="0"/>
    <p:restoredTop sz="94660"/>
  </p:normalViewPr>
  <p:slideViewPr>
    <p:cSldViewPr>
      <p:cViewPr varScale="1">
        <p:scale>
          <a:sx n="84" d="100"/>
          <a:sy n="84" d="100"/>
        </p:scale>
        <p:origin x="1008" y="96"/>
      </p:cViewPr>
      <p:guideLst>
        <p:guide orient="horz" pos="2160"/>
        <p:guide pos="2880"/>
      </p:guideLst>
    </p:cSldViewPr>
  </p:slideViewPr>
  <p:notesTextViewPr>
    <p:cViewPr>
      <p:scale>
        <a:sx n="1" d="1"/>
        <a:sy n="1" d="1"/>
      </p:scale>
      <p:origin x="0" y="0"/>
    </p:cViewPr>
  </p:notesTextViewPr>
  <p:notesViewPr>
    <p:cSldViewPr>
      <p:cViewPr varScale="1">
        <p:scale>
          <a:sx n="68" d="100"/>
          <a:sy n="68" d="100"/>
        </p:scale>
        <p:origin x="2418" y="72"/>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84" Type="http://schemas.openxmlformats.org/officeDocument/2006/relationships/slide" Target="slides/slide79.xml"/><Relationship Id="rId89" Type="http://schemas.openxmlformats.org/officeDocument/2006/relationships/slide" Target="slides/slide84.xml"/><Relationship Id="rId16" Type="http://schemas.openxmlformats.org/officeDocument/2006/relationships/slide" Target="slides/slide11.xml"/><Relationship Id="rId11" Type="http://schemas.openxmlformats.org/officeDocument/2006/relationships/slide" Target="slides/slide6.xml"/><Relationship Id="rId32" Type="http://schemas.openxmlformats.org/officeDocument/2006/relationships/slide" Target="slides/slide27.xml"/><Relationship Id="rId37" Type="http://schemas.openxmlformats.org/officeDocument/2006/relationships/slide" Target="slides/slide32.xml"/><Relationship Id="rId53" Type="http://schemas.openxmlformats.org/officeDocument/2006/relationships/slide" Target="slides/slide48.xml"/><Relationship Id="rId58" Type="http://schemas.openxmlformats.org/officeDocument/2006/relationships/slide" Target="slides/slide53.xml"/><Relationship Id="rId74" Type="http://schemas.openxmlformats.org/officeDocument/2006/relationships/slide" Target="slides/slide69.xml"/><Relationship Id="rId79" Type="http://schemas.openxmlformats.org/officeDocument/2006/relationships/slide" Target="slides/slide74.xml"/><Relationship Id="rId102" Type="http://schemas.openxmlformats.org/officeDocument/2006/relationships/handoutMaster" Target="handoutMasters/handoutMaster1.xml"/><Relationship Id="rId5" Type="http://schemas.openxmlformats.org/officeDocument/2006/relationships/slideMaster" Target="slideMasters/slideMaster5.xml"/><Relationship Id="rId90" Type="http://schemas.openxmlformats.org/officeDocument/2006/relationships/slide" Target="slides/slide85.xml"/><Relationship Id="rId95" Type="http://schemas.openxmlformats.org/officeDocument/2006/relationships/slide" Target="slides/slide90.xml"/><Relationship Id="rId22" Type="http://schemas.openxmlformats.org/officeDocument/2006/relationships/slide" Target="slides/slide17.xml"/><Relationship Id="rId27" Type="http://schemas.openxmlformats.org/officeDocument/2006/relationships/slide" Target="slides/slide22.xml"/><Relationship Id="rId43" Type="http://schemas.openxmlformats.org/officeDocument/2006/relationships/slide" Target="slides/slide38.xml"/><Relationship Id="rId48" Type="http://schemas.openxmlformats.org/officeDocument/2006/relationships/slide" Target="slides/slide43.xml"/><Relationship Id="rId64" Type="http://schemas.openxmlformats.org/officeDocument/2006/relationships/slide" Target="slides/slide59.xml"/><Relationship Id="rId69" Type="http://schemas.openxmlformats.org/officeDocument/2006/relationships/slide" Target="slides/slide64.xml"/><Relationship Id="rId80" Type="http://schemas.openxmlformats.org/officeDocument/2006/relationships/slide" Target="slides/slide75.xml"/><Relationship Id="rId85" Type="http://schemas.openxmlformats.org/officeDocument/2006/relationships/slide" Target="slides/slide80.xml"/><Relationship Id="rId12" Type="http://schemas.openxmlformats.org/officeDocument/2006/relationships/slide" Target="slides/slide7.xml"/><Relationship Id="rId17" Type="http://schemas.openxmlformats.org/officeDocument/2006/relationships/slide" Target="slides/slide12.xml"/><Relationship Id="rId33" Type="http://schemas.openxmlformats.org/officeDocument/2006/relationships/slide" Target="slides/slide28.xml"/><Relationship Id="rId38" Type="http://schemas.openxmlformats.org/officeDocument/2006/relationships/slide" Target="slides/slide33.xml"/><Relationship Id="rId59" Type="http://schemas.openxmlformats.org/officeDocument/2006/relationships/slide" Target="slides/slide54.xml"/><Relationship Id="rId103" Type="http://schemas.openxmlformats.org/officeDocument/2006/relationships/presProps" Target="presProp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slide" Target="slides/slide78.xml"/><Relationship Id="rId88" Type="http://schemas.openxmlformats.org/officeDocument/2006/relationships/slide" Target="slides/slide83.xml"/><Relationship Id="rId91" Type="http://schemas.openxmlformats.org/officeDocument/2006/relationships/slide" Target="slides/slide86.xml"/><Relationship Id="rId96" Type="http://schemas.openxmlformats.org/officeDocument/2006/relationships/slide" Target="slides/slide91.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6" Type="http://schemas.openxmlformats.org/officeDocument/2006/relationships/tableStyles" Target="tableStyles.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slide" Target="slides/slide76.xml"/><Relationship Id="rId86" Type="http://schemas.openxmlformats.org/officeDocument/2006/relationships/slide" Target="slides/slide81.xml"/><Relationship Id="rId94" Type="http://schemas.openxmlformats.org/officeDocument/2006/relationships/slide" Target="slides/slide89.xml"/><Relationship Id="rId99" Type="http://schemas.openxmlformats.org/officeDocument/2006/relationships/slide" Target="slides/slide94.xml"/><Relationship Id="rId10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slide" Target="slides/slide71.xml"/><Relationship Id="rId97" Type="http://schemas.openxmlformats.org/officeDocument/2006/relationships/slide" Target="slides/slide92.xml"/><Relationship Id="rId104" Type="http://schemas.openxmlformats.org/officeDocument/2006/relationships/viewProps" Target="viewProps.xml"/><Relationship Id="rId7" Type="http://schemas.openxmlformats.org/officeDocument/2006/relationships/slide" Target="slides/slide2.xml"/><Relationship Id="rId71" Type="http://schemas.openxmlformats.org/officeDocument/2006/relationships/slide" Target="slides/slide66.xml"/><Relationship Id="rId92" Type="http://schemas.openxmlformats.org/officeDocument/2006/relationships/slide" Target="slides/slide87.xml"/><Relationship Id="rId2" Type="http://schemas.openxmlformats.org/officeDocument/2006/relationships/slideMaster" Target="slideMasters/slideMaster2.xml"/><Relationship Id="rId29" Type="http://schemas.openxmlformats.org/officeDocument/2006/relationships/slide" Target="slides/slide24.xml"/><Relationship Id="rId24" Type="http://schemas.openxmlformats.org/officeDocument/2006/relationships/slide" Target="slides/slide19.xml"/><Relationship Id="rId40" Type="http://schemas.openxmlformats.org/officeDocument/2006/relationships/slide" Target="slides/slide35.xml"/><Relationship Id="rId45" Type="http://schemas.openxmlformats.org/officeDocument/2006/relationships/slide" Target="slides/slide40.xml"/><Relationship Id="rId66" Type="http://schemas.openxmlformats.org/officeDocument/2006/relationships/slide" Target="slides/slide61.xml"/><Relationship Id="rId87" Type="http://schemas.openxmlformats.org/officeDocument/2006/relationships/slide" Target="slides/slide82.xml"/><Relationship Id="rId61" Type="http://schemas.openxmlformats.org/officeDocument/2006/relationships/slide" Target="slides/slide56.xml"/><Relationship Id="rId82" Type="http://schemas.openxmlformats.org/officeDocument/2006/relationships/slide" Target="slides/slide77.xml"/><Relationship Id="rId19" Type="http://schemas.openxmlformats.org/officeDocument/2006/relationships/slide" Target="slides/slide14.xml"/><Relationship Id="rId14" Type="http://schemas.openxmlformats.org/officeDocument/2006/relationships/slide" Target="slides/slide9.xml"/><Relationship Id="rId30" Type="http://schemas.openxmlformats.org/officeDocument/2006/relationships/slide" Target="slides/slide25.xml"/><Relationship Id="rId35" Type="http://schemas.openxmlformats.org/officeDocument/2006/relationships/slide" Target="slides/slide30.xml"/><Relationship Id="rId56" Type="http://schemas.openxmlformats.org/officeDocument/2006/relationships/slide" Target="slides/slide51.xml"/><Relationship Id="rId77" Type="http://schemas.openxmlformats.org/officeDocument/2006/relationships/slide" Target="slides/slide72.xml"/><Relationship Id="rId100" Type="http://schemas.openxmlformats.org/officeDocument/2006/relationships/slide" Target="slides/slide95.xml"/><Relationship Id="rId105"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93" Type="http://schemas.openxmlformats.org/officeDocument/2006/relationships/slide" Target="slides/slide88.xml"/><Relationship Id="rId98" Type="http://schemas.openxmlformats.org/officeDocument/2006/relationships/slide" Target="slides/slide93.xml"/><Relationship Id="rId3" Type="http://schemas.openxmlformats.org/officeDocument/2006/relationships/slideMaster" Target="slideMasters/slideMaster3.xml"/><Relationship Id="rId25" Type="http://schemas.openxmlformats.org/officeDocument/2006/relationships/slide" Target="slides/slide20.xml"/><Relationship Id="rId46" Type="http://schemas.openxmlformats.org/officeDocument/2006/relationships/slide" Target="slides/slide41.xml"/><Relationship Id="rId67" Type="http://schemas.openxmlformats.org/officeDocument/2006/relationships/slide" Target="slides/slide6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a:extLst>
              <a:ext uri="{FF2B5EF4-FFF2-40B4-BE49-F238E27FC236}">
                <a16:creationId xmlns:a16="http://schemas.microsoft.com/office/drawing/2014/main" id="{C8AC8D81-CC80-42A2-99CB-362F34E58465}"/>
              </a:ext>
            </a:extLst>
          </p:cNvPr>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a:extLst>
              <a:ext uri="{FF2B5EF4-FFF2-40B4-BE49-F238E27FC236}">
                <a16:creationId xmlns:a16="http://schemas.microsoft.com/office/drawing/2014/main" id="{EEEB16BE-3DBA-4FE6-8E2C-B3D5DAB2C88C}"/>
              </a:ext>
            </a:extLst>
          </p:cNvPr>
          <p:cNvSpPr>
            <a:spLocks noGrp="1"/>
          </p:cNvSpPr>
          <p:nvPr>
            <p:ph type="dt" sz="quarter" idx="1"/>
          </p:nvPr>
        </p:nvSpPr>
        <p:spPr>
          <a:xfrm>
            <a:off x="1588" y="0"/>
            <a:ext cx="2971800" cy="458788"/>
          </a:xfrm>
          <a:prstGeom prst="rect">
            <a:avLst/>
          </a:prstGeom>
        </p:spPr>
        <p:txBody>
          <a:bodyPr vert="horz" lIns="91440" tIns="45720" rIns="91440" bIns="45720" rtlCol="1"/>
          <a:lstStyle>
            <a:lvl1pPr algn="l">
              <a:defRPr sz="1200"/>
            </a:lvl1pPr>
          </a:lstStyle>
          <a:p>
            <a:fld id="{1CB4401E-3C25-488C-8C95-A7D81A015BE1}" type="datetimeFigureOut">
              <a:rPr lang="he-IL" smtClean="0"/>
              <a:t>ח'/אלול/תש"ף</a:t>
            </a:fld>
            <a:endParaRPr lang="he-IL"/>
          </a:p>
        </p:txBody>
      </p:sp>
      <p:sp>
        <p:nvSpPr>
          <p:cNvPr id="4" name="מציין מיקום של כותרת תחתונה 3">
            <a:extLst>
              <a:ext uri="{FF2B5EF4-FFF2-40B4-BE49-F238E27FC236}">
                <a16:creationId xmlns:a16="http://schemas.microsoft.com/office/drawing/2014/main" id="{7156DD64-C2C8-44C4-B984-AB20EFB4C5C7}"/>
              </a:ext>
            </a:extLst>
          </p:cNvPr>
          <p:cNvSpPr>
            <a:spLocks noGrp="1"/>
          </p:cNvSpPr>
          <p:nvPr>
            <p:ph type="ftr" sz="quarter" idx="2"/>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5" name="מציין מיקום של מספר שקופית 4">
            <a:extLst>
              <a:ext uri="{FF2B5EF4-FFF2-40B4-BE49-F238E27FC236}">
                <a16:creationId xmlns:a16="http://schemas.microsoft.com/office/drawing/2014/main" id="{F4062B2B-4A44-4B7F-8270-4B8F21237B24}"/>
              </a:ext>
            </a:extLst>
          </p:cNvPr>
          <p:cNvSpPr>
            <a:spLocks noGrp="1"/>
          </p:cNvSpPr>
          <p:nvPr>
            <p:ph type="sldNum" sz="quarter" idx="3"/>
          </p:nvPr>
        </p:nvSpPr>
        <p:spPr>
          <a:xfrm>
            <a:off x="1588" y="8685213"/>
            <a:ext cx="2971800" cy="458787"/>
          </a:xfrm>
          <a:prstGeom prst="rect">
            <a:avLst/>
          </a:prstGeom>
        </p:spPr>
        <p:txBody>
          <a:bodyPr vert="horz" lIns="91440" tIns="45720" rIns="91440" bIns="45720" rtlCol="1" anchor="b"/>
          <a:lstStyle>
            <a:lvl1pPr algn="l">
              <a:defRPr sz="1200"/>
            </a:lvl1pPr>
          </a:lstStyle>
          <a:p>
            <a:fld id="{5F371412-CC58-4666-A908-6EA6A360CDA5}" type="slidenum">
              <a:rPr lang="he-IL" smtClean="0"/>
              <a:t>‹#›</a:t>
            </a:fld>
            <a:endParaRPr lang="he-IL"/>
          </a:p>
        </p:txBody>
      </p:sp>
    </p:spTree>
    <p:extLst>
      <p:ext uri="{BB962C8B-B14F-4D97-AF65-F5344CB8AC3E}">
        <p14:creationId xmlns:p14="http://schemas.microsoft.com/office/powerpoint/2010/main" val="277665689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1BB6938-A5CC-4BB7-984B-0F5CCB070319}" type="datetimeFigureOut">
              <a:rPr lang="he-IL" smtClean="0"/>
              <a:t>ח'/אלול/תש"ף</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25327B6-E2CD-4FE9-BA2D-37F06B751AAB}" type="slidenum">
              <a:rPr lang="he-IL" smtClean="0"/>
              <a:t>‹#›</a:t>
            </a:fld>
            <a:endParaRPr lang="he-IL"/>
          </a:p>
        </p:txBody>
      </p:sp>
    </p:spTree>
    <p:extLst>
      <p:ext uri="{BB962C8B-B14F-4D97-AF65-F5344CB8AC3E}">
        <p14:creationId xmlns:p14="http://schemas.microsoft.com/office/powerpoint/2010/main" val="3644934046"/>
      </p:ext>
    </p:extLst>
  </p:cSld>
  <p:clrMap bg1="lt1" tx1="dk1" bg2="lt2" tx2="dk2" accent1="accent1" accent2="accent2" accent3="accent3" accent4="accent4" accent5="accent5" accent6="accent6" hlink="hlink" folHlink="folHlink"/>
  <p:hf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מציין מיקום של תמונת שקופית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he-IL" altLang="he-IL"/>
          </a:p>
        </p:txBody>
      </p:sp>
      <p:sp>
        <p:nvSpPr>
          <p:cNvPr id="54276"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algn="l" defTabSz="457200" rtl="0" eaLnBrk="0" fontAlgn="base" hangingPunct="0">
              <a:spcBef>
                <a:spcPct val="0"/>
              </a:spcBef>
              <a:spcAft>
                <a:spcPct val="0"/>
              </a:spcAft>
              <a:defRPr>
                <a:solidFill>
                  <a:schemeClr val="tx1"/>
                </a:solidFill>
                <a:latin typeface="Trebuchet MS" pitchFamily="34" charset="0"/>
              </a:defRPr>
            </a:lvl6pPr>
            <a:lvl7pPr marL="2971800" indent="-228600" algn="l" defTabSz="457200" rtl="0" eaLnBrk="0" fontAlgn="base" hangingPunct="0">
              <a:spcBef>
                <a:spcPct val="0"/>
              </a:spcBef>
              <a:spcAft>
                <a:spcPct val="0"/>
              </a:spcAft>
              <a:defRPr>
                <a:solidFill>
                  <a:schemeClr val="tx1"/>
                </a:solidFill>
                <a:latin typeface="Trebuchet MS" pitchFamily="34" charset="0"/>
              </a:defRPr>
            </a:lvl7pPr>
            <a:lvl8pPr marL="3429000" indent="-228600" algn="l" defTabSz="457200" rtl="0" eaLnBrk="0" fontAlgn="base" hangingPunct="0">
              <a:spcBef>
                <a:spcPct val="0"/>
              </a:spcBef>
              <a:spcAft>
                <a:spcPct val="0"/>
              </a:spcAft>
              <a:defRPr>
                <a:solidFill>
                  <a:schemeClr val="tx1"/>
                </a:solidFill>
                <a:latin typeface="Trebuchet MS" pitchFamily="34" charset="0"/>
              </a:defRPr>
            </a:lvl8pPr>
            <a:lvl9pPr marL="3886200" indent="-228600" algn="l" defTabSz="457200" rtl="0" eaLnBrk="0" fontAlgn="base" hangingPunct="0">
              <a:spcBef>
                <a:spcPct val="0"/>
              </a:spcBef>
              <a:spcAft>
                <a:spcPct val="0"/>
              </a:spcAft>
              <a:defRPr>
                <a:solidFill>
                  <a:schemeClr val="tx1"/>
                </a:solidFill>
                <a:latin typeface="Trebuchet MS" pitchFamily="34" charset="0"/>
              </a:defRPr>
            </a:lvl9pPr>
          </a:lstStyle>
          <a:p>
            <a:fld id="{56A13991-3B19-4BB1-967C-7A94B3DC56A4}" type="slidenum">
              <a:rPr lang="he-IL" altLang="he-IL">
                <a:solidFill>
                  <a:prstClr val="black"/>
                </a:solidFill>
                <a:latin typeface="Calibri" pitchFamily="34" charset="0"/>
              </a:rPr>
              <a:pPr/>
              <a:t>25</a:t>
            </a:fld>
            <a:endParaRPr lang="he-IL" altLang="he-IL">
              <a:solidFill>
                <a:prstClr val="black"/>
              </a:solidFill>
              <a:latin typeface="Calibri" pitchFamily="34" charset="0"/>
            </a:endParaRPr>
          </a:p>
        </p:txBody>
      </p:sp>
      <p:sp>
        <p:nvSpPr>
          <p:cNvPr id="2" name="מציין מיקום של כותרת עליונה 1">
            <a:extLst>
              <a:ext uri="{FF2B5EF4-FFF2-40B4-BE49-F238E27FC236}">
                <a16:creationId xmlns:a16="http://schemas.microsoft.com/office/drawing/2014/main" id="{5E08FD27-A555-40EF-9B87-F8698EAC77BD}"/>
              </a:ext>
            </a:extLst>
          </p:cNvPr>
          <p:cNvSpPr>
            <a:spLocks noGrp="1"/>
          </p:cNvSpPr>
          <p:nvPr>
            <p:ph type="hdr" sz="quarter"/>
          </p:nvPr>
        </p:nvSpPr>
        <p:spPr/>
        <p:txBody>
          <a:bodyPr/>
          <a:lstStyle/>
          <a:p>
            <a:endParaRPr lang="he-I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grpSp>
        <p:nvGrpSpPr>
          <p:cNvPr id="4" name="Group 15"/>
          <p:cNvGrpSpPr>
            <a:grpSpLocks/>
          </p:cNvGrpSpPr>
          <p:nvPr/>
        </p:nvGrpSpPr>
        <p:grpSpPr bwMode="auto">
          <a:xfrm>
            <a:off x="0" y="-7938"/>
            <a:ext cx="9144000" cy="6865938"/>
            <a:chOff x="0" y="-8467"/>
            <a:chExt cx="12192000" cy="6866467"/>
          </a:xfrm>
        </p:grpSpPr>
        <p:sp>
          <p:nvSpPr>
            <p:cNvPr id="5" name="Freeform 14">
              <a:extLst>
                <a:ext uri="{FF2B5EF4-FFF2-40B4-BE49-F238E27FC236}">
                  <a16:creationId xmlns:a16="http://schemas.microsoft.com/office/drawing/2014/main" id="{E45455B4-688A-4077-9682-7FEE1583B56E}"/>
                </a:ext>
              </a:extLst>
            </p:cNvPr>
            <p:cNvSpPr/>
            <p:nvPr/>
          </p:nvSpPr>
          <p:spPr>
            <a:xfrm>
              <a:off x="0" y="-8467"/>
              <a:ext cx="863600" cy="569797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6" name="Straight Connector 18">
              <a:extLst>
                <a:ext uri="{FF2B5EF4-FFF2-40B4-BE49-F238E27FC236}">
                  <a16:creationId xmlns:a16="http://schemas.microsoft.com/office/drawing/2014/main" id="{7D3D99D9-064E-411B-9F0D-3ECFF5C74D8C}"/>
                </a:ext>
              </a:extLst>
            </p:cNvPr>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7" name="Straight Connector 19">
              <a:extLst>
                <a:ext uri="{FF2B5EF4-FFF2-40B4-BE49-F238E27FC236}">
                  <a16:creationId xmlns:a16="http://schemas.microsoft.com/office/drawing/2014/main" id="{93FD6D7F-A785-4534-B895-AD67E4DF6389}"/>
                </a:ext>
              </a:extLst>
            </p:cNvPr>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8" name="Rectangle 23">
              <a:extLst>
                <a:ext uri="{FF2B5EF4-FFF2-40B4-BE49-F238E27FC236}">
                  <a16:creationId xmlns:a16="http://schemas.microsoft.com/office/drawing/2014/main" id="{430722D5-1FF3-48AA-A072-D7A240CD1DE1}"/>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25">
              <a:extLst>
                <a:ext uri="{FF2B5EF4-FFF2-40B4-BE49-F238E27FC236}">
                  <a16:creationId xmlns:a16="http://schemas.microsoft.com/office/drawing/2014/main" id="{1D747219-4280-4196-AEA2-25EEB81E7CE2}"/>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Isosceles Triangle 22">
              <a:extLst>
                <a:ext uri="{FF2B5EF4-FFF2-40B4-BE49-F238E27FC236}">
                  <a16:creationId xmlns:a16="http://schemas.microsoft.com/office/drawing/2014/main" id="{B4274DE3-1415-4A5D-BFAF-DFA907EF9FFE}"/>
                </a:ext>
              </a:extLst>
            </p:cNvPr>
            <p:cNvSpPr/>
            <p:nvPr/>
          </p:nvSpPr>
          <p:spPr>
            <a:xfrm>
              <a:off x="8932863" y="3047706"/>
              <a:ext cx="325913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7">
              <a:extLst>
                <a:ext uri="{FF2B5EF4-FFF2-40B4-BE49-F238E27FC236}">
                  <a16:creationId xmlns:a16="http://schemas.microsoft.com/office/drawing/2014/main" id="{082794A0-F9BB-4DF2-BB36-6F706AAA8BAE}"/>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8">
              <a:extLst>
                <a:ext uri="{FF2B5EF4-FFF2-40B4-BE49-F238E27FC236}">
                  <a16:creationId xmlns:a16="http://schemas.microsoft.com/office/drawing/2014/main" id="{78F4C792-8F83-4104-9B78-E6716EB28DEB}"/>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9">
              <a:extLst>
                <a:ext uri="{FF2B5EF4-FFF2-40B4-BE49-F238E27FC236}">
                  <a16:creationId xmlns:a16="http://schemas.microsoft.com/office/drawing/2014/main" id="{A7C0EA14-2D70-41E0-A8EE-E450EB310ECC}"/>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26">
              <a:extLst>
                <a:ext uri="{FF2B5EF4-FFF2-40B4-BE49-F238E27FC236}">
                  <a16:creationId xmlns:a16="http://schemas.microsoft.com/office/drawing/2014/main" id="{430126A3-0403-4320-90C2-551ED8046F83}"/>
                </a:ext>
              </a:extLst>
            </p:cNvPr>
            <p:cNvSpPr/>
            <p:nvPr/>
          </p:nvSpPr>
          <p:spPr>
            <a:xfrm>
              <a:off x="10371138" y="3589086"/>
              <a:ext cx="181768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5400">
                <a:solidFill>
                  <a:schemeClr val="accent1"/>
                </a:solidFill>
              </a:defRPr>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130300" y="4050852"/>
            <a:ext cx="5825202"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endParaRPr lang="en-US" dirty="0"/>
          </a:p>
        </p:txBody>
      </p:sp>
      <p:sp>
        <p:nvSpPr>
          <p:cNvPr id="15" name="Date Placeholder 3">
            <a:extLst>
              <a:ext uri="{FF2B5EF4-FFF2-40B4-BE49-F238E27FC236}">
                <a16:creationId xmlns:a16="http://schemas.microsoft.com/office/drawing/2014/main" id="{2C827CCC-CB9A-4D38-9A46-75C6BE793C36}"/>
              </a:ext>
            </a:extLst>
          </p:cNvPr>
          <p:cNvSpPr>
            <a:spLocks noGrp="1"/>
          </p:cNvSpPr>
          <p:nvPr>
            <p:ph type="dt" sz="half" idx="10"/>
          </p:nvPr>
        </p:nvSpPr>
        <p:spPr/>
        <p:txBody>
          <a:bodyPr/>
          <a:lstStyle>
            <a:lvl1pPr>
              <a:defRPr/>
            </a:lvl1pPr>
          </a:lstStyle>
          <a:p>
            <a:pPr>
              <a:defRPr/>
            </a:pPr>
            <a:fld id="{3D5A6AD3-DA28-4888-9CE1-516AE256BFCE}" type="datetime8">
              <a:rPr lang="he-IL" smtClean="0">
                <a:solidFill>
                  <a:prstClr val="black">
                    <a:tint val="75000"/>
                  </a:prstClr>
                </a:solidFill>
              </a:rPr>
              <a:t>28 אוגוסט 20</a:t>
            </a:fld>
            <a:endParaRPr lang="he-IL">
              <a:solidFill>
                <a:prstClr val="black">
                  <a:tint val="75000"/>
                </a:prstClr>
              </a:solidFill>
            </a:endParaRPr>
          </a:p>
        </p:txBody>
      </p:sp>
      <p:sp>
        <p:nvSpPr>
          <p:cNvPr id="16" name="Footer Placeholder 4">
            <a:extLst>
              <a:ext uri="{FF2B5EF4-FFF2-40B4-BE49-F238E27FC236}">
                <a16:creationId xmlns:a16="http://schemas.microsoft.com/office/drawing/2014/main" id="{E73FB58F-7F6C-4786-8A5D-2C69894CF1ED}"/>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17" name="Slide Number Placeholder 5">
            <a:extLst>
              <a:ext uri="{FF2B5EF4-FFF2-40B4-BE49-F238E27FC236}">
                <a16:creationId xmlns:a16="http://schemas.microsoft.com/office/drawing/2014/main" id="{A33BF988-7C74-41BE-999B-D73A5A14F8C6}"/>
              </a:ext>
            </a:extLst>
          </p:cNvPr>
          <p:cNvSpPr>
            <a:spLocks noGrp="1"/>
          </p:cNvSpPr>
          <p:nvPr>
            <p:ph type="sldNum" sz="quarter" idx="12"/>
          </p:nvPr>
        </p:nvSpPr>
        <p:spPr/>
        <p:txBody>
          <a:bodyPr/>
          <a:lstStyle>
            <a:lvl1pPr>
              <a:defRPr/>
            </a:lvl1pPr>
          </a:lstStyle>
          <a:p>
            <a:fld id="{7EF9805E-A00E-433A-A56E-E5CB50528970}"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1441479846"/>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B3DFB38D-A967-4836-92F0-90CF63801B4E}" type="datetime8">
              <a:rPr lang="he-IL" smtClean="0">
                <a:solidFill>
                  <a:prstClr val="black">
                    <a:tint val="75000"/>
                  </a:prstClr>
                </a:solidFill>
              </a:rPr>
              <a:t>28 אוגוסט 20</a:t>
            </a:fld>
            <a:endParaRPr lang="he-IL">
              <a:solidFill>
                <a:prstClr val="black">
                  <a:tint val="75000"/>
                </a:prstClr>
              </a:solidFill>
            </a:endParaRPr>
          </a:p>
        </p:txBody>
      </p:sp>
      <p:sp>
        <p:nvSpPr>
          <p:cNvPr id="5"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6"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9F37433C-1A9F-4254-808A-18FE5B982186}"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1989681027"/>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ציטוט עם כיתוב">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9305AB5-D27A-484D-9CCD-16583CF62F62}"/>
              </a:ext>
            </a:extLst>
          </p:cNvPr>
          <p:cNvSpPr txBox="1">
            <a:spLocks noChangeArrowheads="1"/>
          </p:cNvSpPr>
          <p:nvPr/>
        </p:nvSpPr>
        <p:spPr bwMode="auto">
          <a:xfrm>
            <a:off x="406004"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algn="l" defTabSz="457200" rtl="0" fontAlgn="base">
              <a:spcBef>
                <a:spcPct val="0"/>
              </a:spcBef>
              <a:spcAft>
                <a:spcPct val="0"/>
              </a:spcAft>
              <a:defRPr>
                <a:solidFill>
                  <a:schemeClr val="tx1"/>
                </a:solidFill>
                <a:latin typeface="Trebuchet MS" pitchFamily="34" charset="0"/>
              </a:defRPr>
            </a:lvl6pPr>
            <a:lvl7pPr marL="2971800" indent="-228600" algn="l" defTabSz="457200" rtl="0" fontAlgn="base">
              <a:spcBef>
                <a:spcPct val="0"/>
              </a:spcBef>
              <a:spcAft>
                <a:spcPct val="0"/>
              </a:spcAft>
              <a:defRPr>
                <a:solidFill>
                  <a:schemeClr val="tx1"/>
                </a:solidFill>
                <a:latin typeface="Trebuchet MS" pitchFamily="34" charset="0"/>
              </a:defRPr>
            </a:lvl7pPr>
            <a:lvl8pPr marL="3429000" indent="-228600" algn="l" defTabSz="457200" rtl="0" fontAlgn="base">
              <a:spcBef>
                <a:spcPct val="0"/>
              </a:spcBef>
              <a:spcAft>
                <a:spcPct val="0"/>
              </a:spcAft>
              <a:defRPr>
                <a:solidFill>
                  <a:schemeClr val="tx1"/>
                </a:solidFill>
                <a:latin typeface="Trebuchet MS" pitchFamily="34" charset="0"/>
              </a:defRPr>
            </a:lvl8pPr>
            <a:lvl9pPr marL="3886200" indent="-228600" algn="l" defTabSz="457200" rtl="0" fontAlgn="base">
              <a:spcBef>
                <a:spcPct val="0"/>
              </a:spcBef>
              <a:spcAft>
                <a:spcPct val="0"/>
              </a:spcAft>
              <a:defRPr>
                <a:solidFill>
                  <a:schemeClr val="tx1"/>
                </a:solidFill>
                <a:latin typeface="Trebuchet MS" pitchFamily="34" charset="0"/>
              </a:defRPr>
            </a:lvl9pPr>
          </a:lstStyle>
          <a:p>
            <a:pPr algn="l" defTabSz="457200" rtl="0" fontAlgn="base">
              <a:spcBef>
                <a:spcPct val="0"/>
              </a:spcBef>
              <a:spcAft>
                <a:spcPct val="0"/>
              </a:spcAft>
              <a:defRPr/>
            </a:pPr>
            <a:r>
              <a:rPr lang="en-US" altLang="he-IL" sz="8000">
                <a:solidFill>
                  <a:srgbClr val="9FE0F5"/>
                </a:solidFill>
                <a:latin typeface="Arial" pitchFamily="34" charset="0"/>
              </a:rPr>
              <a:t>“</a:t>
            </a:r>
          </a:p>
        </p:txBody>
      </p:sp>
      <p:sp>
        <p:nvSpPr>
          <p:cNvPr id="6" name="TextBox 5">
            <a:extLst>
              <a:ext uri="{FF2B5EF4-FFF2-40B4-BE49-F238E27FC236}">
                <a16:creationId xmlns:a16="http://schemas.microsoft.com/office/drawing/2014/main" id="{D7CF48A9-DF8F-4FCE-AAF9-6D83BBC229BA}"/>
              </a:ext>
            </a:extLst>
          </p:cNvPr>
          <p:cNvSpPr txBox="1">
            <a:spLocks noChangeArrowheads="1"/>
          </p:cNvSpPr>
          <p:nvPr/>
        </p:nvSpPr>
        <p:spPr bwMode="auto">
          <a:xfrm>
            <a:off x="6669881"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algn="l" defTabSz="457200" rtl="0" fontAlgn="base">
              <a:spcBef>
                <a:spcPct val="0"/>
              </a:spcBef>
              <a:spcAft>
                <a:spcPct val="0"/>
              </a:spcAft>
              <a:defRPr>
                <a:solidFill>
                  <a:schemeClr val="tx1"/>
                </a:solidFill>
                <a:latin typeface="Trebuchet MS" pitchFamily="34" charset="0"/>
              </a:defRPr>
            </a:lvl6pPr>
            <a:lvl7pPr marL="2971800" indent="-228600" algn="l" defTabSz="457200" rtl="0" fontAlgn="base">
              <a:spcBef>
                <a:spcPct val="0"/>
              </a:spcBef>
              <a:spcAft>
                <a:spcPct val="0"/>
              </a:spcAft>
              <a:defRPr>
                <a:solidFill>
                  <a:schemeClr val="tx1"/>
                </a:solidFill>
                <a:latin typeface="Trebuchet MS" pitchFamily="34" charset="0"/>
              </a:defRPr>
            </a:lvl7pPr>
            <a:lvl8pPr marL="3429000" indent="-228600" algn="l" defTabSz="457200" rtl="0" fontAlgn="base">
              <a:spcBef>
                <a:spcPct val="0"/>
              </a:spcBef>
              <a:spcAft>
                <a:spcPct val="0"/>
              </a:spcAft>
              <a:defRPr>
                <a:solidFill>
                  <a:schemeClr val="tx1"/>
                </a:solidFill>
                <a:latin typeface="Trebuchet MS" pitchFamily="34" charset="0"/>
              </a:defRPr>
            </a:lvl8pPr>
            <a:lvl9pPr marL="3886200" indent="-228600" algn="l" defTabSz="457200" rtl="0" fontAlgn="base">
              <a:spcBef>
                <a:spcPct val="0"/>
              </a:spcBef>
              <a:spcAft>
                <a:spcPct val="0"/>
              </a:spcAft>
              <a:defRPr>
                <a:solidFill>
                  <a:schemeClr val="tx1"/>
                </a:solidFill>
                <a:latin typeface="Trebuchet MS" pitchFamily="34" charset="0"/>
              </a:defRPr>
            </a:lvl9pPr>
          </a:lstStyle>
          <a:p>
            <a:pPr algn="l" defTabSz="457200" rtl="0" fontAlgn="base">
              <a:spcBef>
                <a:spcPct val="0"/>
              </a:spcBef>
              <a:spcAft>
                <a:spcPct val="0"/>
              </a:spcAft>
              <a:defRPr/>
            </a:pPr>
            <a:r>
              <a:rPr lang="en-US" altLang="he-IL" sz="8000">
                <a:solidFill>
                  <a:srgbClr val="9FE0F5"/>
                </a:solidFill>
                <a:latin typeface="Arial" pitchFamily="34" charset="0"/>
              </a:rPr>
              <a:t>”</a:t>
            </a:r>
          </a:p>
        </p:txBody>
      </p:sp>
      <p:sp>
        <p:nvSpPr>
          <p:cNvPr id="2" name="Title 1"/>
          <p:cNvSpPr>
            <a:spLocks noGrp="1"/>
          </p:cNvSpPr>
          <p:nvPr>
            <p:ph type="title"/>
          </p:nvPr>
        </p:nvSpPr>
        <p:spPr>
          <a:xfrm>
            <a:off x="698509" y="609600"/>
            <a:ext cx="6070601" cy="3022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23" name="Text Placeholder 9"/>
          <p:cNvSpPr>
            <a:spLocks noGrp="1"/>
          </p:cNvSpPr>
          <p:nvPr>
            <p:ph type="body" sz="quarter" idx="13"/>
          </p:nvPr>
        </p:nvSpPr>
        <p:spPr>
          <a:xfrm>
            <a:off x="1024604" y="3632200"/>
            <a:ext cx="5418393"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ערוך סגנונות טקסט של תבנית בסיס</a:t>
            </a:r>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7" name="Date Placeholder 3">
            <a:extLst>
              <a:ext uri="{FF2B5EF4-FFF2-40B4-BE49-F238E27FC236}">
                <a16:creationId xmlns:a16="http://schemas.microsoft.com/office/drawing/2014/main" id="{1E4E825C-0DA7-410A-A387-10B8BBDEA294}"/>
              </a:ext>
            </a:extLst>
          </p:cNvPr>
          <p:cNvSpPr>
            <a:spLocks noGrp="1"/>
          </p:cNvSpPr>
          <p:nvPr>
            <p:ph type="dt" sz="half" idx="14"/>
          </p:nvPr>
        </p:nvSpPr>
        <p:spPr/>
        <p:txBody>
          <a:bodyPr/>
          <a:lstStyle>
            <a:lvl1pPr>
              <a:defRPr/>
            </a:lvl1pPr>
          </a:lstStyle>
          <a:p>
            <a:pPr>
              <a:defRPr/>
            </a:pPr>
            <a:fld id="{1E6F6039-8AE7-485B-A133-25CBD7D6EEC1}" type="datetime8">
              <a:rPr lang="he-IL" smtClean="0">
                <a:solidFill>
                  <a:prstClr val="black">
                    <a:tint val="75000"/>
                  </a:prstClr>
                </a:solidFill>
              </a:rPr>
              <a:t>28 אוגוסט 20</a:t>
            </a:fld>
            <a:endParaRPr lang="he-IL">
              <a:solidFill>
                <a:prstClr val="black">
                  <a:tint val="75000"/>
                </a:prstClr>
              </a:solidFill>
            </a:endParaRPr>
          </a:p>
        </p:txBody>
      </p:sp>
      <p:sp>
        <p:nvSpPr>
          <p:cNvPr id="8" name="Footer Placeholder 4">
            <a:extLst>
              <a:ext uri="{FF2B5EF4-FFF2-40B4-BE49-F238E27FC236}">
                <a16:creationId xmlns:a16="http://schemas.microsoft.com/office/drawing/2014/main" id="{8444DB94-0B45-4836-A1F1-EB246FC0A98C}"/>
              </a:ext>
            </a:extLst>
          </p:cNvPr>
          <p:cNvSpPr>
            <a:spLocks noGrp="1"/>
          </p:cNvSpPr>
          <p:nvPr>
            <p:ph type="ftr" sz="quarter" idx="15"/>
          </p:nvPr>
        </p:nvSpPr>
        <p:spPr/>
        <p:txBody>
          <a:bodyPr/>
          <a:lstStyle>
            <a:lvl1pPr>
              <a:defRPr/>
            </a:lvl1pPr>
          </a:lstStyle>
          <a:p>
            <a:pPr>
              <a:defRPr/>
            </a:pPr>
            <a:r>
              <a:rPr lang="he-IL">
                <a:solidFill>
                  <a:prstClr val="black">
                    <a:tint val="75000"/>
                  </a:prstClr>
                </a:solidFill>
              </a:rPr>
              <a:t>009090909</a:t>
            </a:r>
          </a:p>
        </p:txBody>
      </p:sp>
      <p:sp>
        <p:nvSpPr>
          <p:cNvPr id="9" name="Slide Number Placeholder 5">
            <a:extLst>
              <a:ext uri="{FF2B5EF4-FFF2-40B4-BE49-F238E27FC236}">
                <a16:creationId xmlns:a16="http://schemas.microsoft.com/office/drawing/2014/main" id="{23060888-3800-4EBC-95D0-7728A33F407D}"/>
              </a:ext>
            </a:extLst>
          </p:cNvPr>
          <p:cNvSpPr>
            <a:spLocks noGrp="1"/>
          </p:cNvSpPr>
          <p:nvPr>
            <p:ph type="sldNum" sz="quarter" idx="16"/>
          </p:nvPr>
        </p:nvSpPr>
        <p:spPr/>
        <p:txBody>
          <a:bodyPr/>
          <a:lstStyle>
            <a:lvl1pPr>
              <a:defRPr/>
            </a:lvl1pPr>
          </a:lstStyle>
          <a:p>
            <a:fld id="{051DACE0-42AB-4868-8B2C-C630F2EF7763}"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4089437658"/>
      </p:ext>
    </p:extLst>
  </p:cSld>
  <p:clrMapOvr>
    <a:masterClrMapping/>
  </p:clrMapOvr>
  <p:transition spd="slow">
    <p:randomBa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44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508001" y="4527448"/>
            <a:ext cx="6447501"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1A999991-75B3-4AD4-A7FC-B7D00BD65BE3}" type="datetime8">
              <a:rPr lang="he-IL" smtClean="0">
                <a:solidFill>
                  <a:prstClr val="black">
                    <a:tint val="75000"/>
                  </a:prstClr>
                </a:solidFill>
              </a:rPr>
              <a:t>28 אוגוסט 20</a:t>
            </a:fld>
            <a:endParaRPr lang="he-IL">
              <a:solidFill>
                <a:prstClr val="black">
                  <a:tint val="75000"/>
                </a:prstClr>
              </a:solidFill>
            </a:endParaRPr>
          </a:p>
        </p:txBody>
      </p:sp>
      <p:sp>
        <p:nvSpPr>
          <p:cNvPr id="5"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6"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EA0D4CF6-25D8-4266-9485-E9665AAC0B96}"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2371099720"/>
      </p:ext>
    </p:extLst>
  </p:cSld>
  <p:clrMapOvr>
    <a:masterClrMapping/>
  </p:clrMapOvr>
  <p:transition spd="slow">
    <p:randomBar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כרטיס שם עם ציטוט">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D56739B-E4DF-4633-BE90-0F9CB073DFDB}"/>
              </a:ext>
            </a:extLst>
          </p:cNvPr>
          <p:cNvSpPr txBox="1">
            <a:spLocks noChangeArrowheads="1"/>
          </p:cNvSpPr>
          <p:nvPr/>
        </p:nvSpPr>
        <p:spPr bwMode="auto">
          <a:xfrm>
            <a:off x="406004"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algn="l" defTabSz="457200" rtl="0" fontAlgn="base">
              <a:spcBef>
                <a:spcPct val="0"/>
              </a:spcBef>
              <a:spcAft>
                <a:spcPct val="0"/>
              </a:spcAft>
              <a:defRPr>
                <a:solidFill>
                  <a:schemeClr val="tx1"/>
                </a:solidFill>
                <a:latin typeface="Trebuchet MS" pitchFamily="34" charset="0"/>
              </a:defRPr>
            </a:lvl6pPr>
            <a:lvl7pPr marL="2971800" indent="-228600" algn="l" defTabSz="457200" rtl="0" fontAlgn="base">
              <a:spcBef>
                <a:spcPct val="0"/>
              </a:spcBef>
              <a:spcAft>
                <a:spcPct val="0"/>
              </a:spcAft>
              <a:defRPr>
                <a:solidFill>
                  <a:schemeClr val="tx1"/>
                </a:solidFill>
                <a:latin typeface="Trebuchet MS" pitchFamily="34" charset="0"/>
              </a:defRPr>
            </a:lvl7pPr>
            <a:lvl8pPr marL="3429000" indent="-228600" algn="l" defTabSz="457200" rtl="0" fontAlgn="base">
              <a:spcBef>
                <a:spcPct val="0"/>
              </a:spcBef>
              <a:spcAft>
                <a:spcPct val="0"/>
              </a:spcAft>
              <a:defRPr>
                <a:solidFill>
                  <a:schemeClr val="tx1"/>
                </a:solidFill>
                <a:latin typeface="Trebuchet MS" pitchFamily="34" charset="0"/>
              </a:defRPr>
            </a:lvl8pPr>
            <a:lvl9pPr marL="3886200" indent="-228600" algn="l" defTabSz="457200" rtl="0" fontAlgn="base">
              <a:spcBef>
                <a:spcPct val="0"/>
              </a:spcBef>
              <a:spcAft>
                <a:spcPct val="0"/>
              </a:spcAft>
              <a:defRPr>
                <a:solidFill>
                  <a:schemeClr val="tx1"/>
                </a:solidFill>
                <a:latin typeface="Trebuchet MS" pitchFamily="34" charset="0"/>
              </a:defRPr>
            </a:lvl9pPr>
          </a:lstStyle>
          <a:p>
            <a:pPr algn="l" defTabSz="457200" rtl="0" fontAlgn="base">
              <a:spcBef>
                <a:spcPct val="0"/>
              </a:spcBef>
              <a:spcAft>
                <a:spcPct val="0"/>
              </a:spcAft>
              <a:defRPr/>
            </a:pPr>
            <a:r>
              <a:rPr lang="en-US" altLang="he-IL" sz="8000">
                <a:solidFill>
                  <a:srgbClr val="9FE0F5"/>
                </a:solidFill>
                <a:latin typeface="Arial" pitchFamily="34" charset="0"/>
              </a:rPr>
              <a:t>“</a:t>
            </a:r>
          </a:p>
        </p:txBody>
      </p:sp>
      <p:sp>
        <p:nvSpPr>
          <p:cNvPr id="6" name="TextBox 5">
            <a:extLst>
              <a:ext uri="{FF2B5EF4-FFF2-40B4-BE49-F238E27FC236}">
                <a16:creationId xmlns:a16="http://schemas.microsoft.com/office/drawing/2014/main" id="{F334307D-1C4F-49BC-A7D8-2F0E31E090A9}"/>
              </a:ext>
            </a:extLst>
          </p:cNvPr>
          <p:cNvSpPr txBox="1">
            <a:spLocks noChangeArrowheads="1"/>
          </p:cNvSpPr>
          <p:nvPr/>
        </p:nvSpPr>
        <p:spPr bwMode="auto">
          <a:xfrm>
            <a:off x="6669881"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algn="l" defTabSz="457200" rtl="0" fontAlgn="base">
              <a:spcBef>
                <a:spcPct val="0"/>
              </a:spcBef>
              <a:spcAft>
                <a:spcPct val="0"/>
              </a:spcAft>
              <a:defRPr>
                <a:solidFill>
                  <a:schemeClr val="tx1"/>
                </a:solidFill>
                <a:latin typeface="Trebuchet MS" pitchFamily="34" charset="0"/>
              </a:defRPr>
            </a:lvl6pPr>
            <a:lvl7pPr marL="2971800" indent="-228600" algn="l" defTabSz="457200" rtl="0" fontAlgn="base">
              <a:spcBef>
                <a:spcPct val="0"/>
              </a:spcBef>
              <a:spcAft>
                <a:spcPct val="0"/>
              </a:spcAft>
              <a:defRPr>
                <a:solidFill>
                  <a:schemeClr val="tx1"/>
                </a:solidFill>
                <a:latin typeface="Trebuchet MS" pitchFamily="34" charset="0"/>
              </a:defRPr>
            </a:lvl7pPr>
            <a:lvl8pPr marL="3429000" indent="-228600" algn="l" defTabSz="457200" rtl="0" fontAlgn="base">
              <a:spcBef>
                <a:spcPct val="0"/>
              </a:spcBef>
              <a:spcAft>
                <a:spcPct val="0"/>
              </a:spcAft>
              <a:defRPr>
                <a:solidFill>
                  <a:schemeClr val="tx1"/>
                </a:solidFill>
                <a:latin typeface="Trebuchet MS" pitchFamily="34" charset="0"/>
              </a:defRPr>
            </a:lvl8pPr>
            <a:lvl9pPr marL="3886200" indent="-228600" algn="l" defTabSz="457200" rtl="0" fontAlgn="base">
              <a:spcBef>
                <a:spcPct val="0"/>
              </a:spcBef>
              <a:spcAft>
                <a:spcPct val="0"/>
              </a:spcAft>
              <a:defRPr>
                <a:solidFill>
                  <a:schemeClr val="tx1"/>
                </a:solidFill>
                <a:latin typeface="Trebuchet MS" pitchFamily="34" charset="0"/>
              </a:defRPr>
            </a:lvl9pPr>
          </a:lstStyle>
          <a:p>
            <a:pPr algn="l" defTabSz="457200" rtl="0" fontAlgn="base">
              <a:spcBef>
                <a:spcPct val="0"/>
              </a:spcBef>
              <a:spcAft>
                <a:spcPct val="0"/>
              </a:spcAft>
              <a:defRPr/>
            </a:pPr>
            <a:r>
              <a:rPr lang="en-US" altLang="he-IL" sz="8000">
                <a:solidFill>
                  <a:srgbClr val="9FE0F5"/>
                </a:solidFill>
                <a:latin typeface="Arial" pitchFamily="34" charset="0"/>
              </a:rPr>
              <a:t>”</a:t>
            </a:r>
          </a:p>
        </p:txBody>
      </p:sp>
      <p:sp>
        <p:nvSpPr>
          <p:cNvPr id="2" name="Title 1"/>
          <p:cNvSpPr>
            <a:spLocks noGrp="1"/>
          </p:cNvSpPr>
          <p:nvPr>
            <p:ph type="title"/>
          </p:nvPr>
        </p:nvSpPr>
        <p:spPr>
          <a:xfrm>
            <a:off x="698509" y="609600"/>
            <a:ext cx="6070601" cy="3022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ערוך סגנונות טקסט של תבנית בסיס</a:t>
            </a:r>
          </a:p>
        </p:txBody>
      </p:sp>
      <p:sp>
        <p:nvSpPr>
          <p:cNvPr id="3" name="Text Placeholder 2"/>
          <p:cNvSpPr>
            <a:spLocks noGrp="1"/>
          </p:cNvSpPr>
          <p:nvPr>
            <p:ph type="body" idx="1"/>
          </p:nvPr>
        </p:nvSpPr>
        <p:spPr>
          <a:xfrm>
            <a:off x="508001" y="4527448"/>
            <a:ext cx="6447501"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7" name="Date Placeholder 3">
            <a:extLst>
              <a:ext uri="{FF2B5EF4-FFF2-40B4-BE49-F238E27FC236}">
                <a16:creationId xmlns:a16="http://schemas.microsoft.com/office/drawing/2014/main" id="{D6C108BB-B2CA-41F9-831B-4042133FCE6B}"/>
              </a:ext>
            </a:extLst>
          </p:cNvPr>
          <p:cNvSpPr>
            <a:spLocks noGrp="1"/>
          </p:cNvSpPr>
          <p:nvPr>
            <p:ph type="dt" sz="half" idx="14"/>
          </p:nvPr>
        </p:nvSpPr>
        <p:spPr/>
        <p:txBody>
          <a:bodyPr/>
          <a:lstStyle>
            <a:lvl1pPr>
              <a:defRPr/>
            </a:lvl1pPr>
          </a:lstStyle>
          <a:p>
            <a:pPr>
              <a:defRPr/>
            </a:pPr>
            <a:fld id="{5A641DCB-4F02-4477-A52A-F5A047F3BD81}" type="datetime8">
              <a:rPr lang="he-IL" smtClean="0">
                <a:solidFill>
                  <a:prstClr val="black">
                    <a:tint val="75000"/>
                  </a:prstClr>
                </a:solidFill>
              </a:rPr>
              <a:t>28 אוגוסט 20</a:t>
            </a:fld>
            <a:endParaRPr lang="he-IL">
              <a:solidFill>
                <a:prstClr val="black">
                  <a:tint val="75000"/>
                </a:prstClr>
              </a:solidFill>
            </a:endParaRPr>
          </a:p>
        </p:txBody>
      </p:sp>
      <p:sp>
        <p:nvSpPr>
          <p:cNvPr id="8" name="Footer Placeholder 4">
            <a:extLst>
              <a:ext uri="{FF2B5EF4-FFF2-40B4-BE49-F238E27FC236}">
                <a16:creationId xmlns:a16="http://schemas.microsoft.com/office/drawing/2014/main" id="{128D9F7C-AD06-471E-B236-5D192A15D743}"/>
              </a:ext>
            </a:extLst>
          </p:cNvPr>
          <p:cNvSpPr>
            <a:spLocks noGrp="1"/>
          </p:cNvSpPr>
          <p:nvPr>
            <p:ph type="ftr" sz="quarter" idx="15"/>
          </p:nvPr>
        </p:nvSpPr>
        <p:spPr/>
        <p:txBody>
          <a:bodyPr/>
          <a:lstStyle>
            <a:lvl1pPr>
              <a:defRPr/>
            </a:lvl1pPr>
          </a:lstStyle>
          <a:p>
            <a:pPr>
              <a:defRPr/>
            </a:pPr>
            <a:r>
              <a:rPr lang="he-IL">
                <a:solidFill>
                  <a:prstClr val="black">
                    <a:tint val="75000"/>
                  </a:prstClr>
                </a:solidFill>
              </a:rPr>
              <a:t>009090909</a:t>
            </a:r>
          </a:p>
        </p:txBody>
      </p:sp>
      <p:sp>
        <p:nvSpPr>
          <p:cNvPr id="9" name="Slide Number Placeholder 5">
            <a:extLst>
              <a:ext uri="{FF2B5EF4-FFF2-40B4-BE49-F238E27FC236}">
                <a16:creationId xmlns:a16="http://schemas.microsoft.com/office/drawing/2014/main" id="{73BFA6DE-F092-4FA5-8B1C-FA7370DA5891}"/>
              </a:ext>
            </a:extLst>
          </p:cNvPr>
          <p:cNvSpPr>
            <a:spLocks noGrp="1"/>
          </p:cNvSpPr>
          <p:nvPr>
            <p:ph type="sldNum" sz="quarter" idx="16"/>
          </p:nvPr>
        </p:nvSpPr>
        <p:spPr/>
        <p:txBody>
          <a:bodyPr/>
          <a:lstStyle>
            <a:lvl1pPr>
              <a:defRPr/>
            </a:lvl1pPr>
          </a:lstStyle>
          <a:p>
            <a:fld id="{E29A8A6A-6534-4663-9113-D33D0367CFBF}"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3368644937"/>
      </p:ext>
    </p:extLst>
  </p:cSld>
  <p:clrMapOvr>
    <a:masterClrMapping/>
  </p:clrMapOvr>
  <p:transition spd="slow">
    <p:randomBar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נכון או לא נכון">
    <p:spTree>
      <p:nvGrpSpPr>
        <p:cNvPr id="1" name=""/>
        <p:cNvGrpSpPr/>
        <p:nvPr/>
      </p:nvGrpSpPr>
      <p:grpSpPr>
        <a:xfrm>
          <a:off x="0" y="0"/>
          <a:ext cx="0" cy="0"/>
          <a:chOff x="0" y="0"/>
          <a:chExt cx="0" cy="0"/>
        </a:xfrm>
      </p:grpSpPr>
      <p:sp>
        <p:nvSpPr>
          <p:cNvPr id="2" name="Title 1"/>
          <p:cNvSpPr>
            <a:spLocks noGrp="1"/>
          </p:cNvSpPr>
          <p:nvPr>
            <p:ph type="title"/>
          </p:nvPr>
        </p:nvSpPr>
        <p:spPr>
          <a:xfrm>
            <a:off x="514351" y="609600"/>
            <a:ext cx="6441152" cy="3022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ערוך סגנונות טקסט של תבנית בסיס</a:t>
            </a:r>
          </a:p>
        </p:txBody>
      </p:sp>
      <p:sp>
        <p:nvSpPr>
          <p:cNvPr id="3" name="Text Placeholder 2"/>
          <p:cNvSpPr>
            <a:spLocks noGrp="1"/>
          </p:cNvSpPr>
          <p:nvPr>
            <p:ph type="body" idx="1"/>
          </p:nvPr>
        </p:nvSpPr>
        <p:spPr>
          <a:xfrm>
            <a:off x="508001" y="4527448"/>
            <a:ext cx="6447501"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5" name="Date Placeholder 3">
            <a:extLst>
              <a:ext uri="{FF2B5EF4-FFF2-40B4-BE49-F238E27FC236}">
                <a16:creationId xmlns:a16="http://schemas.microsoft.com/office/drawing/2014/main" id="{E327CDEE-F38F-45AF-B59F-F0F4EA8D696A}"/>
              </a:ext>
            </a:extLst>
          </p:cNvPr>
          <p:cNvSpPr>
            <a:spLocks noGrp="1"/>
          </p:cNvSpPr>
          <p:nvPr>
            <p:ph type="dt" sz="half" idx="14"/>
          </p:nvPr>
        </p:nvSpPr>
        <p:spPr/>
        <p:txBody>
          <a:bodyPr/>
          <a:lstStyle>
            <a:lvl1pPr>
              <a:defRPr/>
            </a:lvl1pPr>
          </a:lstStyle>
          <a:p>
            <a:pPr>
              <a:defRPr/>
            </a:pPr>
            <a:fld id="{176BA343-F136-4EE7-8656-39C5293ADA9D}" type="datetime8">
              <a:rPr lang="he-IL" smtClean="0">
                <a:solidFill>
                  <a:prstClr val="black">
                    <a:tint val="75000"/>
                  </a:prstClr>
                </a:solidFill>
              </a:rPr>
              <a:t>28 אוגוסט 20</a:t>
            </a:fld>
            <a:endParaRPr lang="he-IL">
              <a:solidFill>
                <a:prstClr val="black">
                  <a:tint val="75000"/>
                </a:prstClr>
              </a:solidFill>
            </a:endParaRPr>
          </a:p>
        </p:txBody>
      </p:sp>
      <p:sp>
        <p:nvSpPr>
          <p:cNvPr id="6" name="Footer Placeholder 4">
            <a:extLst>
              <a:ext uri="{FF2B5EF4-FFF2-40B4-BE49-F238E27FC236}">
                <a16:creationId xmlns:a16="http://schemas.microsoft.com/office/drawing/2014/main" id="{F426F55A-56EE-4434-96BB-A464E6EB6E52}"/>
              </a:ext>
            </a:extLst>
          </p:cNvPr>
          <p:cNvSpPr>
            <a:spLocks noGrp="1"/>
          </p:cNvSpPr>
          <p:nvPr>
            <p:ph type="ftr" sz="quarter" idx="15"/>
          </p:nvPr>
        </p:nvSpPr>
        <p:spPr/>
        <p:txBody>
          <a:bodyPr/>
          <a:lstStyle>
            <a:lvl1pPr>
              <a:defRPr/>
            </a:lvl1pPr>
          </a:lstStyle>
          <a:p>
            <a:pPr>
              <a:defRPr/>
            </a:pPr>
            <a:r>
              <a:rPr lang="he-IL">
                <a:solidFill>
                  <a:prstClr val="black">
                    <a:tint val="75000"/>
                  </a:prstClr>
                </a:solidFill>
              </a:rPr>
              <a:t>009090909</a:t>
            </a:r>
          </a:p>
        </p:txBody>
      </p:sp>
      <p:sp>
        <p:nvSpPr>
          <p:cNvPr id="7" name="Slide Number Placeholder 5">
            <a:extLst>
              <a:ext uri="{FF2B5EF4-FFF2-40B4-BE49-F238E27FC236}">
                <a16:creationId xmlns:a16="http://schemas.microsoft.com/office/drawing/2014/main" id="{BCF8659D-2D63-4320-9968-8F80BEEAF75D}"/>
              </a:ext>
            </a:extLst>
          </p:cNvPr>
          <p:cNvSpPr>
            <a:spLocks noGrp="1"/>
          </p:cNvSpPr>
          <p:nvPr>
            <p:ph type="sldNum" sz="quarter" idx="16"/>
          </p:nvPr>
        </p:nvSpPr>
        <p:spPr/>
        <p:txBody>
          <a:bodyPr/>
          <a:lstStyle>
            <a:lvl1pPr>
              <a:defRPr/>
            </a:lvl1pPr>
          </a:lstStyle>
          <a:p>
            <a:fld id="{76F15BD0-D542-4556-A0C3-B6263C08D24F}"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102778443"/>
      </p:ext>
    </p:extLst>
  </p:cSld>
  <p:clrMapOvr>
    <a:masterClrMapping/>
  </p:clrMapOvr>
  <p:transition spd="slow">
    <p:randomBar dir="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C6226DCC-B8A8-4BF1-95E5-7A625E796C27}" type="datetime8">
              <a:rPr lang="he-IL" smtClean="0">
                <a:solidFill>
                  <a:prstClr val="black">
                    <a:tint val="75000"/>
                  </a:prstClr>
                </a:solidFill>
              </a:rPr>
              <a:t>28 אוגוסט 20</a:t>
            </a:fld>
            <a:endParaRPr lang="he-IL">
              <a:solidFill>
                <a:prstClr val="black">
                  <a:tint val="75000"/>
                </a:prstClr>
              </a:solidFill>
            </a:endParaRPr>
          </a:p>
        </p:txBody>
      </p:sp>
      <p:sp>
        <p:nvSpPr>
          <p:cNvPr id="5"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6"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8713429D-3741-4338-BD47-12D57FE27D68}"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2178827730"/>
      </p:ext>
    </p:extLst>
  </p:cSld>
  <p:clrMapOvr>
    <a:masterClrMapping/>
  </p:clrMapOvr>
  <p:transition spd="slow">
    <p:randomBar dir="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64" y="609618"/>
            <a:ext cx="978557" cy="5251451"/>
          </a:xfrm>
        </p:spPr>
        <p:txBody>
          <a:bodyPr vert="eaVert" anchor="ct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508010" y="609600"/>
            <a:ext cx="5295113" cy="5251450"/>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F4305C92-171A-4106-953D-1654948D33D2}" type="datetime8">
              <a:rPr lang="he-IL" smtClean="0">
                <a:solidFill>
                  <a:prstClr val="black">
                    <a:tint val="75000"/>
                  </a:prstClr>
                </a:solidFill>
              </a:rPr>
              <a:t>28 אוגוסט 20</a:t>
            </a:fld>
            <a:endParaRPr lang="he-IL">
              <a:solidFill>
                <a:prstClr val="black">
                  <a:tint val="75000"/>
                </a:prstClr>
              </a:solidFill>
            </a:endParaRPr>
          </a:p>
        </p:txBody>
      </p:sp>
      <p:sp>
        <p:nvSpPr>
          <p:cNvPr id="5"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6"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D1B43419-7A5C-4E40-9613-B4D2BC9C2B6A}"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332626319"/>
      </p:ext>
    </p:extLst>
  </p:cSld>
  <p:clrMapOvr>
    <a:masterClrMapping/>
  </p:clrMapOvr>
  <p:transition spd="slow">
    <p:randomBar dir="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grpSp>
        <p:nvGrpSpPr>
          <p:cNvPr id="4" name="Group 15"/>
          <p:cNvGrpSpPr>
            <a:grpSpLocks/>
          </p:cNvGrpSpPr>
          <p:nvPr/>
        </p:nvGrpSpPr>
        <p:grpSpPr bwMode="auto">
          <a:xfrm>
            <a:off x="0" y="-7938"/>
            <a:ext cx="9144000" cy="6865938"/>
            <a:chOff x="0" y="-8467"/>
            <a:chExt cx="12192000" cy="6866467"/>
          </a:xfrm>
        </p:grpSpPr>
        <p:sp>
          <p:nvSpPr>
            <p:cNvPr id="5" name="Freeform 14">
              <a:extLst>
                <a:ext uri="{FF2B5EF4-FFF2-40B4-BE49-F238E27FC236}">
                  <a16:creationId xmlns:a16="http://schemas.microsoft.com/office/drawing/2014/main" id="{E45455B4-688A-4077-9682-7FEE1583B56E}"/>
                </a:ext>
              </a:extLst>
            </p:cNvPr>
            <p:cNvSpPr/>
            <p:nvPr/>
          </p:nvSpPr>
          <p:spPr>
            <a:xfrm>
              <a:off x="0" y="-8467"/>
              <a:ext cx="863600" cy="569797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6" name="Straight Connector 18">
              <a:extLst>
                <a:ext uri="{FF2B5EF4-FFF2-40B4-BE49-F238E27FC236}">
                  <a16:creationId xmlns:a16="http://schemas.microsoft.com/office/drawing/2014/main" id="{7D3D99D9-064E-411B-9F0D-3ECFF5C74D8C}"/>
                </a:ext>
              </a:extLst>
            </p:cNvPr>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7" name="Straight Connector 19">
              <a:extLst>
                <a:ext uri="{FF2B5EF4-FFF2-40B4-BE49-F238E27FC236}">
                  <a16:creationId xmlns:a16="http://schemas.microsoft.com/office/drawing/2014/main" id="{93FD6D7F-A785-4534-B895-AD67E4DF6389}"/>
                </a:ext>
              </a:extLst>
            </p:cNvPr>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8" name="Rectangle 23">
              <a:extLst>
                <a:ext uri="{FF2B5EF4-FFF2-40B4-BE49-F238E27FC236}">
                  <a16:creationId xmlns:a16="http://schemas.microsoft.com/office/drawing/2014/main" id="{430722D5-1FF3-48AA-A072-D7A240CD1DE1}"/>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25">
              <a:extLst>
                <a:ext uri="{FF2B5EF4-FFF2-40B4-BE49-F238E27FC236}">
                  <a16:creationId xmlns:a16="http://schemas.microsoft.com/office/drawing/2014/main" id="{1D747219-4280-4196-AEA2-25EEB81E7CE2}"/>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Isosceles Triangle 22">
              <a:extLst>
                <a:ext uri="{FF2B5EF4-FFF2-40B4-BE49-F238E27FC236}">
                  <a16:creationId xmlns:a16="http://schemas.microsoft.com/office/drawing/2014/main" id="{B4274DE3-1415-4A5D-BFAF-DFA907EF9FFE}"/>
                </a:ext>
              </a:extLst>
            </p:cNvPr>
            <p:cNvSpPr/>
            <p:nvPr/>
          </p:nvSpPr>
          <p:spPr>
            <a:xfrm>
              <a:off x="8932863" y="3047706"/>
              <a:ext cx="325913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7">
              <a:extLst>
                <a:ext uri="{FF2B5EF4-FFF2-40B4-BE49-F238E27FC236}">
                  <a16:creationId xmlns:a16="http://schemas.microsoft.com/office/drawing/2014/main" id="{082794A0-F9BB-4DF2-BB36-6F706AAA8BAE}"/>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8">
              <a:extLst>
                <a:ext uri="{FF2B5EF4-FFF2-40B4-BE49-F238E27FC236}">
                  <a16:creationId xmlns:a16="http://schemas.microsoft.com/office/drawing/2014/main" id="{78F4C792-8F83-4104-9B78-E6716EB28DEB}"/>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9">
              <a:extLst>
                <a:ext uri="{FF2B5EF4-FFF2-40B4-BE49-F238E27FC236}">
                  <a16:creationId xmlns:a16="http://schemas.microsoft.com/office/drawing/2014/main" id="{A7C0EA14-2D70-41E0-A8EE-E450EB310ECC}"/>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26">
              <a:extLst>
                <a:ext uri="{FF2B5EF4-FFF2-40B4-BE49-F238E27FC236}">
                  <a16:creationId xmlns:a16="http://schemas.microsoft.com/office/drawing/2014/main" id="{430126A3-0403-4320-90C2-551ED8046F83}"/>
                </a:ext>
              </a:extLst>
            </p:cNvPr>
            <p:cNvSpPr/>
            <p:nvPr/>
          </p:nvSpPr>
          <p:spPr>
            <a:xfrm>
              <a:off x="10371138" y="3589086"/>
              <a:ext cx="181768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5400">
                <a:solidFill>
                  <a:schemeClr val="accent1"/>
                </a:solidFill>
              </a:defRPr>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130300" y="4050848"/>
            <a:ext cx="5825202"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endParaRPr lang="en-US" dirty="0"/>
          </a:p>
        </p:txBody>
      </p:sp>
      <p:sp>
        <p:nvSpPr>
          <p:cNvPr id="15" name="Date Placeholder 3">
            <a:extLst>
              <a:ext uri="{FF2B5EF4-FFF2-40B4-BE49-F238E27FC236}">
                <a16:creationId xmlns:a16="http://schemas.microsoft.com/office/drawing/2014/main" id="{2C827CCC-CB9A-4D38-9A46-75C6BE793C36}"/>
              </a:ext>
            </a:extLst>
          </p:cNvPr>
          <p:cNvSpPr>
            <a:spLocks noGrp="1"/>
          </p:cNvSpPr>
          <p:nvPr>
            <p:ph type="dt" sz="half" idx="10"/>
          </p:nvPr>
        </p:nvSpPr>
        <p:spPr/>
        <p:txBody>
          <a:bodyPr/>
          <a:lstStyle>
            <a:lvl1pPr>
              <a:defRPr/>
            </a:lvl1pPr>
          </a:lstStyle>
          <a:p>
            <a:pPr>
              <a:defRPr/>
            </a:pPr>
            <a:fld id="{82748983-2592-4F4D-887B-B88A1870E30F}" type="datetime8">
              <a:rPr lang="he-IL" smtClean="0">
                <a:solidFill>
                  <a:prstClr val="black">
                    <a:tint val="75000"/>
                  </a:prstClr>
                </a:solidFill>
              </a:rPr>
              <a:t>28 אוגוסט 20</a:t>
            </a:fld>
            <a:endParaRPr lang="he-IL">
              <a:solidFill>
                <a:prstClr val="black">
                  <a:tint val="75000"/>
                </a:prstClr>
              </a:solidFill>
            </a:endParaRPr>
          </a:p>
        </p:txBody>
      </p:sp>
      <p:sp>
        <p:nvSpPr>
          <p:cNvPr id="16" name="Footer Placeholder 4">
            <a:extLst>
              <a:ext uri="{FF2B5EF4-FFF2-40B4-BE49-F238E27FC236}">
                <a16:creationId xmlns:a16="http://schemas.microsoft.com/office/drawing/2014/main" id="{E73FB58F-7F6C-4786-8A5D-2C69894CF1ED}"/>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17" name="Slide Number Placeholder 5">
            <a:extLst>
              <a:ext uri="{FF2B5EF4-FFF2-40B4-BE49-F238E27FC236}">
                <a16:creationId xmlns:a16="http://schemas.microsoft.com/office/drawing/2014/main" id="{A33BF988-7C74-41BE-999B-D73A5A14F8C6}"/>
              </a:ext>
            </a:extLst>
          </p:cNvPr>
          <p:cNvSpPr>
            <a:spLocks noGrp="1"/>
          </p:cNvSpPr>
          <p:nvPr>
            <p:ph type="sldNum" sz="quarter" idx="12"/>
          </p:nvPr>
        </p:nvSpPr>
        <p:spPr/>
        <p:txBody>
          <a:bodyPr/>
          <a:lstStyle>
            <a:lvl1pPr>
              <a:defRPr/>
            </a:lvl1pPr>
          </a:lstStyle>
          <a:p>
            <a:fld id="{7EF9805E-A00E-433A-A56E-E5CB50528970}"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3019155430"/>
      </p:ext>
    </p:extLst>
  </p:cSld>
  <p:clrMapOvr>
    <a:masterClrMapping/>
  </p:clrMapOvr>
  <p:transition spd="slow">
    <p:randomBar dir="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a:xfrm>
            <a:off x="755576" y="548680"/>
            <a:ext cx="6447234" cy="1320800"/>
          </a:xfrm>
        </p:spPr>
        <p:txBody>
          <a:bodyPr/>
          <a:lstStyle>
            <a:lvl1pPr algn="ctr">
              <a:defRPr sz="2800">
                <a:solidFill>
                  <a:srgbClr val="0070C0"/>
                </a:solidFill>
                <a:latin typeface="Open Sans Hebrew" panose="00000500000000000000" pitchFamily="2" charset="-79"/>
                <a:cs typeface="Open Sans Hebrew" panose="00000500000000000000" pitchFamily="2" charset="-79"/>
              </a:defRPr>
            </a:lvl1pPr>
          </a:lstStyle>
          <a:p>
            <a:r>
              <a:rPr lang="he-IL" dirty="0"/>
              <a:t>לחץ כדי לערוך סגנון כותרת של תבנית בסיס</a:t>
            </a:r>
            <a:endParaRPr lang="en-US" dirty="0"/>
          </a:p>
        </p:txBody>
      </p:sp>
      <p:sp>
        <p:nvSpPr>
          <p:cNvPr id="3" name="Content Placeholder 2"/>
          <p:cNvSpPr>
            <a:spLocks noGrp="1"/>
          </p:cNvSpPr>
          <p:nvPr>
            <p:ph idx="1"/>
          </p:nvPr>
        </p:nvSpPr>
        <p:spPr/>
        <p:txBody>
          <a:bodyPr/>
          <a:lstStyle>
            <a:lvl1pPr>
              <a:buClr>
                <a:srgbClr val="0070C0"/>
              </a:buClr>
              <a:defRPr>
                <a:latin typeface="Open Sans Hebrew" panose="00000500000000000000" pitchFamily="2" charset="-79"/>
                <a:cs typeface="Open Sans Hebrew" panose="00000500000000000000" pitchFamily="2" charset="-79"/>
              </a:defRPr>
            </a:lvl1pPr>
          </a:lstStyle>
          <a:p>
            <a:pPr lvl="0"/>
            <a:r>
              <a:rPr lang="he-IL" dirty="0"/>
              <a:t>ערוך סגנונות טקסט של תבנית בסיס</a:t>
            </a:r>
          </a:p>
          <a:p>
            <a:pPr lvl="1"/>
            <a:r>
              <a:rPr lang="he-IL" dirty="0"/>
              <a:t>רמה שניה</a:t>
            </a:r>
          </a:p>
          <a:p>
            <a:pPr lvl="2"/>
            <a:r>
              <a:rPr lang="he-IL" dirty="0"/>
              <a:t>רמה שלישית</a:t>
            </a:r>
          </a:p>
          <a:p>
            <a:pPr lvl="3"/>
            <a:r>
              <a:rPr lang="he-IL" dirty="0"/>
              <a:t>רמה רביעית</a:t>
            </a:r>
          </a:p>
          <a:p>
            <a:pPr lvl="4"/>
            <a:r>
              <a:rPr lang="he-IL" dirty="0"/>
              <a:t>רמה חמישית</a:t>
            </a:r>
            <a:endParaRPr lang="en-US" dirty="0"/>
          </a:p>
        </p:txBody>
      </p:sp>
      <p:sp>
        <p:nvSpPr>
          <p:cNvPr id="4"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DD01F78D-D89E-4422-BEF2-DC3E6F62048A}" type="datetime8">
              <a:rPr lang="he-IL" smtClean="0">
                <a:solidFill>
                  <a:prstClr val="black">
                    <a:tint val="75000"/>
                  </a:prstClr>
                </a:solidFill>
              </a:rPr>
              <a:t>28 אוגוסט 20</a:t>
            </a:fld>
            <a:endParaRPr lang="he-IL">
              <a:solidFill>
                <a:prstClr val="black">
                  <a:tint val="75000"/>
                </a:prstClr>
              </a:solidFill>
            </a:endParaRPr>
          </a:p>
        </p:txBody>
      </p:sp>
      <p:sp>
        <p:nvSpPr>
          <p:cNvPr id="5"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6"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ACCFE447-C4D1-449A-9F22-ED2DD4942395}"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1805594963"/>
      </p:ext>
    </p:extLst>
  </p:cSld>
  <p:clrMapOvr>
    <a:masterClrMapping/>
  </p:clrMapOvr>
  <p:transition spd="slow">
    <p:randomBar dir="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508001" y="2700871"/>
            <a:ext cx="6447501" cy="1826581"/>
          </a:xfrm>
        </p:spPr>
        <p:txBody>
          <a:bodyPr anchor="b"/>
          <a:lstStyle>
            <a:lvl1pPr algn="l">
              <a:defRPr sz="40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508001" y="4527448"/>
            <a:ext cx="6447501"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D083A3FB-46B5-4343-9D40-F18D0DB0A62A}" type="datetime8">
              <a:rPr lang="he-IL" smtClean="0">
                <a:solidFill>
                  <a:prstClr val="black">
                    <a:tint val="75000"/>
                  </a:prstClr>
                </a:solidFill>
              </a:rPr>
              <a:t>28 אוגוסט 20</a:t>
            </a:fld>
            <a:endParaRPr lang="he-IL">
              <a:solidFill>
                <a:prstClr val="black">
                  <a:tint val="75000"/>
                </a:prstClr>
              </a:solidFill>
            </a:endParaRPr>
          </a:p>
        </p:txBody>
      </p:sp>
      <p:sp>
        <p:nvSpPr>
          <p:cNvPr id="5"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6"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3823509A-276F-43EA-BE9F-D3BDDF78F90F}"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659096834"/>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D34E87DC-2FDE-4580-9EEB-3EDBE4D1C021}" type="datetime8">
              <a:rPr lang="he-IL" smtClean="0">
                <a:solidFill>
                  <a:prstClr val="black">
                    <a:tint val="75000"/>
                  </a:prstClr>
                </a:solidFill>
              </a:rPr>
              <a:t>28 אוגוסט 20</a:t>
            </a:fld>
            <a:endParaRPr lang="he-IL">
              <a:solidFill>
                <a:prstClr val="black">
                  <a:tint val="75000"/>
                </a:prstClr>
              </a:solidFill>
            </a:endParaRPr>
          </a:p>
        </p:txBody>
      </p:sp>
      <p:sp>
        <p:nvSpPr>
          <p:cNvPr id="5"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6"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ACCFE447-C4D1-449A-9F22-ED2DD4942395}"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2184951914"/>
      </p:ext>
    </p:extLst>
  </p:cSld>
  <p:clrMapOvr>
    <a:masterClrMapping/>
  </p:clrMapOvr>
  <p:transition spd="slow">
    <p:randomBar dir="ver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508002" y="2160589"/>
            <a:ext cx="3138026" cy="3880772"/>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3817477" y="2160590"/>
            <a:ext cx="3138026" cy="3880773"/>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68C1548D-F5FA-4C9D-9707-3FB9A3F1A065}" type="datetime8">
              <a:rPr lang="he-IL" smtClean="0">
                <a:solidFill>
                  <a:prstClr val="black">
                    <a:tint val="75000"/>
                  </a:prstClr>
                </a:solidFill>
              </a:rPr>
              <a:t>28 אוגוסט 20</a:t>
            </a:fld>
            <a:endParaRPr lang="he-IL">
              <a:solidFill>
                <a:prstClr val="black">
                  <a:tint val="75000"/>
                </a:prstClr>
              </a:solidFill>
            </a:endParaRPr>
          </a:p>
        </p:txBody>
      </p:sp>
      <p:sp>
        <p:nvSpPr>
          <p:cNvPr id="6"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7"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B0F983A8-674B-4509-9CAC-D06A3D50ED97}"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3489314116"/>
      </p:ext>
    </p:extLst>
  </p:cSld>
  <p:clrMapOvr>
    <a:masterClrMapping/>
  </p:clrMapOvr>
  <p:transition spd="slow">
    <p:randomBar dir="ver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506816" y="2160983"/>
            <a:ext cx="313921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Content Placeholder 3"/>
          <p:cNvSpPr>
            <a:spLocks noGrp="1"/>
          </p:cNvSpPr>
          <p:nvPr>
            <p:ph sz="half" idx="2"/>
          </p:nvPr>
        </p:nvSpPr>
        <p:spPr>
          <a:xfrm>
            <a:off x="506816" y="2737260"/>
            <a:ext cx="3139217" cy="3304117"/>
          </a:xfrm>
        </p:spPr>
        <p:txBody>
          <a:bodyPr>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3816289" y="2160983"/>
            <a:ext cx="313921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Content Placeholder 5"/>
          <p:cNvSpPr>
            <a:spLocks noGrp="1"/>
          </p:cNvSpPr>
          <p:nvPr>
            <p:ph sz="quarter" idx="4"/>
          </p:nvPr>
        </p:nvSpPr>
        <p:spPr>
          <a:xfrm>
            <a:off x="3816295" y="2737260"/>
            <a:ext cx="3139213" cy="3304117"/>
          </a:xfrm>
        </p:spPr>
        <p:txBody>
          <a:bodyPr>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7"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0DBF8526-3D66-487A-833B-A800576ADD1E}" type="datetime8">
              <a:rPr lang="he-IL" smtClean="0">
                <a:solidFill>
                  <a:prstClr val="black">
                    <a:tint val="75000"/>
                  </a:prstClr>
                </a:solidFill>
              </a:rPr>
              <a:t>28 אוגוסט 20</a:t>
            </a:fld>
            <a:endParaRPr lang="he-IL">
              <a:solidFill>
                <a:prstClr val="black">
                  <a:tint val="75000"/>
                </a:prstClr>
              </a:solidFill>
            </a:endParaRPr>
          </a:p>
        </p:txBody>
      </p:sp>
      <p:sp>
        <p:nvSpPr>
          <p:cNvPr id="8"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9"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CFA68576-0FAD-4D92-A8DC-3E172B9B7217}"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4114794767"/>
      </p:ext>
    </p:extLst>
  </p:cSld>
  <p:clrMapOvr>
    <a:masterClrMapping/>
  </p:clrMapOvr>
  <p:transition spd="slow">
    <p:randomBar dir="ver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p:spPr>
        <p:txBody>
          <a:bodyPr/>
          <a:lstStyle/>
          <a:p>
            <a:r>
              <a:rPr lang="he-IL"/>
              <a:t>לחץ כדי לערוך סגנון כותרת של תבנית בסיס</a:t>
            </a:r>
            <a:endParaRPr lang="en-US" dirty="0"/>
          </a:p>
        </p:txBody>
      </p:sp>
      <p:sp>
        <p:nvSpPr>
          <p:cNvPr id="3"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FFAFAA68-26F5-4398-9277-7E3D17CD894F}" type="datetime8">
              <a:rPr lang="he-IL" smtClean="0">
                <a:solidFill>
                  <a:prstClr val="black">
                    <a:tint val="75000"/>
                  </a:prstClr>
                </a:solidFill>
              </a:rPr>
              <a:t>28 אוגוסט 20</a:t>
            </a:fld>
            <a:endParaRPr lang="he-IL">
              <a:solidFill>
                <a:prstClr val="black">
                  <a:tint val="75000"/>
                </a:prstClr>
              </a:solidFill>
            </a:endParaRPr>
          </a:p>
        </p:txBody>
      </p:sp>
      <p:sp>
        <p:nvSpPr>
          <p:cNvPr id="4"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5"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E4C4D507-5746-4FB8-9223-34C2D7274F12}"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158642636"/>
      </p:ext>
    </p:extLst>
  </p:cSld>
  <p:clrMapOvr>
    <a:masterClrMapping/>
  </p:clrMapOvr>
  <p:transition spd="slow">
    <p:randomBar dir="vert"/>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D12DD6AE-9906-41B0-B0EA-6AE380E6E9B9}" type="datetime8">
              <a:rPr lang="he-IL" smtClean="0">
                <a:solidFill>
                  <a:prstClr val="black">
                    <a:tint val="75000"/>
                  </a:prstClr>
                </a:solidFill>
              </a:rPr>
              <a:t>28 אוגוסט 20</a:t>
            </a:fld>
            <a:endParaRPr lang="he-IL">
              <a:solidFill>
                <a:prstClr val="black">
                  <a:tint val="75000"/>
                </a:prstClr>
              </a:solidFill>
            </a:endParaRPr>
          </a:p>
        </p:txBody>
      </p:sp>
      <p:sp>
        <p:nvSpPr>
          <p:cNvPr id="3"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4"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42E5951D-8DC9-4777-877E-EE9879212649}"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298307888"/>
      </p:ext>
    </p:extLst>
  </p:cSld>
  <p:clrMapOvr>
    <a:masterClrMapping/>
  </p:clrMapOvr>
  <p:transition spd="slow">
    <p:randomBar dir="vert"/>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508001" y="1498604"/>
            <a:ext cx="2890896" cy="1278466"/>
          </a:xfrm>
        </p:spPr>
        <p:txBody>
          <a:bodyPr anchor="b">
            <a:normAutofit/>
          </a:bodyPr>
          <a:lstStyle>
            <a:lvl1pPr>
              <a:defRPr sz="200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3570348" y="514939"/>
            <a:ext cx="3385156" cy="5526437"/>
          </a:xfrm>
        </p:spPr>
        <p:txBody>
          <a:bodyPr>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508001" y="2777069"/>
            <a:ext cx="2890896"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e-IL"/>
              <a:t>ערוך סגנונות טקסט של תבנית בסיס</a:t>
            </a:r>
          </a:p>
        </p:txBody>
      </p:sp>
      <p:sp>
        <p:nvSpPr>
          <p:cNvPr id="5"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FD046556-4512-437D-8BEF-B9144F6C0FE6}" type="datetime8">
              <a:rPr lang="he-IL" smtClean="0">
                <a:solidFill>
                  <a:prstClr val="black">
                    <a:tint val="75000"/>
                  </a:prstClr>
                </a:solidFill>
              </a:rPr>
              <a:t>28 אוגוסט 20</a:t>
            </a:fld>
            <a:endParaRPr lang="he-IL">
              <a:solidFill>
                <a:prstClr val="black">
                  <a:tint val="75000"/>
                </a:prstClr>
              </a:solidFill>
            </a:endParaRPr>
          </a:p>
        </p:txBody>
      </p:sp>
      <p:sp>
        <p:nvSpPr>
          <p:cNvPr id="6"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7"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A877203A-0BA0-494B-8D0B-AE5B6E294738}"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1390957131"/>
      </p:ext>
    </p:extLst>
  </p:cSld>
  <p:clrMapOvr>
    <a:masterClrMapping/>
  </p:clrMapOvr>
  <p:transition spd="slow">
    <p:randomBar dir="vert"/>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508002" y="4800600"/>
            <a:ext cx="6447500" cy="566738"/>
          </a:xfrm>
        </p:spPr>
        <p:txBody>
          <a:bodyPr anchor="b">
            <a:normAutofit/>
          </a:bodyPr>
          <a:lstStyle>
            <a:lvl1pPr algn="l">
              <a:defRPr sz="2400" b="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508001" y="609600"/>
            <a:ext cx="6447501"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he-IL" noProof="0"/>
              <a:t>לחץ על הסמל כדי להוסיף תמונה</a:t>
            </a:r>
            <a:endParaRPr lang="en-US" noProof="0" dirty="0"/>
          </a:p>
        </p:txBody>
      </p:sp>
      <p:sp>
        <p:nvSpPr>
          <p:cNvPr id="4" name="Text Placeholder 3"/>
          <p:cNvSpPr>
            <a:spLocks noGrp="1"/>
          </p:cNvSpPr>
          <p:nvPr>
            <p:ph type="body" sz="half" idx="2"/>
          </p:nvPr>
        </p:nvSpPr>
        <p:spPr>
          <a:xfrm>
            <a:off x="508002" y="5367338"/>
            <a:ext cx="644750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5"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9882F30B-67C4-4C66-B0E3-839F9ADBCAF0}" type="datetime8">
              <a:rPr lang="he-IL" smtClean="0">
                <a:solidFill>
                  <a:prstClr val="black">
                    <a:tint val="75000"/>
                  </a:prstClr>
                </a:solidFill>
              </a:rPr>
              <a:t>28 אוגוסט 20</a:t>
            </a:fld>
            <a:endParaRPr lang="he-IL">
              <a:solidFill>
                <a:prstClr val="black">
                  <a:tint val="75000"/>
                </a:prstClr>
              </a:solidFill>
            </a:endParaRPr>
          </a:p>
        </p:txBody>
      </p:sp>
      <p:sp>
        <p:nvSpPr>
          <p:cNvPr id="6"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7"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507D23DD-5F66-4784-AE4F-1ED242DB7510}"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1374482789"/>
      </p:ext>
    </p:extLst>
  </p:cSld>
  <p:clrMapOvr>
    <a:masterClrMapping/>
  </p:clrMapOvr>
  <p:transition spd="slow">
    <p:randomBar dir="vert"/>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4855E626-8E00-4917-B0DC-CFD29C5CC221}" type="datetime8">
              <a:rPr lang="he-IL" smtClean="0">
                <a:solidFill>
                  <a:prstClr val="black">
                    <a:tint val="75000"/>
                  </a:prstClr>
                </a:solidFill>
              </a:rPr>
              <a:t>28 אוגוסט 20</a:t>
            </a:fld>
            <a:endParaRPr lang="he-IL">
              <a:solidFill>
                <a:prstClr val="black">
                  <a:tint val="75000"/>
                </a:prstClr>
              </a:solidFill>
            </a:endParaRPr>
          </a:p>
        </p:txBody>
      </p:sp>
      <p:sp>
        <p:nvSpPr>
          <p:cNvPr id="5"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6"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9F37433C-1A9F-4254-808A-18FE5B982186}"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2545661984"/>
      </p:ext>
    </p:extLst>
  </p:cSld>
  <p:clrMapOvr>
    <a:masterClrMapping/>
  </p:clrMapOvr>
  <p:transition spd="slow">
    <p:randomBar dir="vert"/>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p:cSld name="ציטוט עם כיתוב">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9305AB5-D27A-484D-9CCD-16583CF62F62}"/>
              </a:ext>
            </a:extLst>
          </p:cNvPr>
          <p:cNvSpPr txBox="1">
            <a:spLocks noChangeArrowheads="1"/>
          </p:cNvSpPr>
          <p:nvPr/>
        </p:nvSpPr>
        <p:spPr bwMode="auto">
          <a:xfrm>
            <a:off x="406004"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algn="l" defTabSz="457200" rtl="0" fontAlgn="base">
              <a:spcBef>
                <a:spcPct val="0"/>
              </a:spcBef>
              <a:spcAft>
                <a:spcPct val="0"/>
              </a:spcAft>
              <a:defRPr>
                <a:solidFill>
                  <a:schemeClr val="tx1"/>
                </a:solidFill>
                <a:latin typeface="Trebuchet MS" pitchFamily="34" charset="0"/>
              </a:defRPr>
            </a:lvl6pPr>
            <a:lvl7pPr marL="2971800" indent="-228600" algn="l" defTabSz="457200" rtl="0" fontAlgn="base">
              <a:spcBef>
                <a:spcPct val="0"/>
              </a:spcBef>
              <a:spcAft>
                <a:spcPct val="0"/>
              </a:spcAft>
              <a:defRPr>
                <a:solidFill>
                  <a:schemeClr val="tx1"/>
                </a:solidFill>
                <a:latin typeface="Trebuchet MS" pitchFamily="34" charset="0"/>
              </a:defRPr>
            </a:lvl7pPr>
            <a:lvl8pPr marL="3429000" indent="-228600" algn="l" defTabSz="457200" rtl="0" fontAlgn="base">
              <a:spcBef>
                <a:spcPct val="0"/>
              </a:spcBef>
              <a:spcAft>
                <a:spcPct val="0"/>
              </a:spcAft>
              <a:defRPr>
                <a:solidFill>
                  <a:schemeClr val="tx1"/>
                </a:solidFill>
                <a:latin typeface="Trebuchet MS" pitchFamily="34" charset="0"/>
              </a:defRPr>
            </a:lvl8pPr>
            <a:lvl9pPr marL="3886200" indent="-228600" algn="l" defTabSz="457200" rtl="0" fontAlgn="base">
              <a:spcBef>
                <a:spcPct val="0"/>
              </a:spcBef>
              <a:spcAft>
                <a:spcPct val="0"/>
              </a:spcAft>
              <a:defRPr>
                <a:solidFill>
                  <a:schemeClr val="tx1"/>
                </a:solidFill>
                <a:latin typeface="Trebuchet MS" pitchFamily="34" charset="0"/>
              </a:defRPr>
            </a:lvl9pPr>
          </a:lstStyle>
          <a:p>
            <a:pPr algn="l" defTabSz="457200" rtl="0" fontAlgn="base">
              <a:spcBef>
                <a:spcPct val="0"/>
              </a:spcBef>
              <a:spcAft>
                <a:spcPct val="0"/>
              </a:spcAft>
              <a:defRPr/>
            </a:pPr>
            <a:r>
              <a:rPr lang="en-US" altLang="he-IL" sz="8000">
                <a:solidFill>
                  <a:srgbClr val="9FE0F5"/>
                </a:solidFill>
                <a:latin typeface="Arial" pitchFamily="34" charset="0"/>
              </a:rPr>
              <a:t>“</a:t>
            </a:r>
          </a:p>
        </p:txBody>
      </p:sp>
      <p:sp>
        <p:nvSpPr>
          <p:cNvPr id="6" name="TextBox 5">
            <a:extLst>
              <a:ext uri="{FF2B5EF4-FFF2-40B4-BE49-F238E27FC236}">
                <a16:creationId xmlns:a16="http://schemas.microsoft.com/office/drawing/2014/main" id="{D7CF48A9-DF8F-4FCE-AAF9-6D83BBC229BA}"/>
              </a:ext>
            </a:extLst>
          </p:cNvPr>
          <p:cNvSpPr txBox="1">
            <a:spLocks noChangeArrowheads="1"/>
          </p:cNvSpPr>
          <p:nvPr/>
        </p:nvSpPr>
        <p:spPr bwMode="auto">
          <a:xfrm>
            <a:off x="6669881"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algn="l" defTabSz="457200" rtl="0" fontAlgn="base">
              <a:spcBef>
                <a:spcPct val="0"/>
              </a:spcBef>
              <a:spcAft>
                <a:spcPct val="0"/>
              </a:spcAft>
              <a:defRPr>
                <a:solidFill>
                  <a:schemeClr val="tx1"/>
                </a:solidFill>
                <a:latin typeface="Trebuchet MS" pitchFamily="34" charset="0"/>
              </a:defRPr>
            </a:lvl6pPr>
            <a:lvl7pPr marL="2971800" indent="-228600" algn="l" defTabSz="457200" rtl="0" fontAlgn="base">
              <a:spcBef>
                <a:spcPct val="0"/>
              </a:spcBef>
              <a:spcAft>
                <a:spcPct val="0"/>
              </a:spcAft>
              <a:defRPr>
                <a:solidFill>
                  <a:schemeClr val="tx1"/>
                </a:solidFill>
                <a:latin typeface="Trebuchet MS" pitchFamily="34" charset="0"/>
              </a:defRPr>
            </a:lvl7pPr>
            <a:lvl8pPr marL="3429000" indent="-228600" algn="l" defTabSz="457200" rtl="0" fontAlgn="base">
              <a:spcBef>
                <a:spcPct val="0"/>
              </a:spcBef>
              <a:spcAft>
                <a:spcPct val="0"/>
              </a:spcAft>
              <a:defRPr>
                <a:solidFill>
                  <a:schemeClr val="tx1"/>
                </a:solidFill>
                <a:latin typeface="Trebuchet MS" pitchFamily="34" charset="0"/>
              </a:defRPr>
            </a:lvl8pPr>
            <a:lvl9pPr marL="3886200" indent="-228600" algn="l" defTabSz="457200" rtl="0" fontAlgn="base">
              <a:spcBef>
                <a:spcPct val="0"/>
              </a:spcBef>
              <a:spcAft>
                <a:spcPct val="0"/>
              </a:spcAft>
              <a:defRPr>
                <a:solidFill>
                  <a:schemeClr val="tx1"/>
                </a:solidFill>
                <a:latin typeface="Trebuchet MS" pitchFamily="34" charset="0"/>
              </a:defRPr>
            </a:lvl9pPr>
          </a:lstStyle>
          <a:p>
            <a:pPr algn="l" defTabSz="457200" rtl="0" fontAlgn="base">
              <a:spcBef>
                <a:spcPct val="0"/>
              </a:spcBef>
              <a:spcAft>
                <a:spcPct val="0"/>
              </a:spcAft>
              <a:defRPr/>
            </a:pPr>
            <a:r>
              <a:rPr lang="en-US" altLang="he-IL" sz="8000">
                <a:solidFill>
                  <a:srgbClr val="9FE0F5"/>
                </a:solidFill>
                <a:latin typeface="Arial" pitchFamily="34" charset="0"/>
              </a:rPr>
              <a:t>”</a:t>
            </a:r>
          </a:p>
        </p:txBody>
      </p:sp>
      <p:sp>
        <p:nvSpPr>
          <p:cNvPr id="2" name="Title 1"/>
          <p:cNvSpPr>
            <a:spLocks noGrp="1"/>
          </p:cNvSpPr>
          <p:nvPr>
            <p:ph type="title"/>
          </p:nvPr>
        </p:nvSpPr>
        <p:spPr>
          <a:xfrm>
            <a:off x="698507" y="609600"/>
            <a:ext cx="6070601" cy="3022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23" name="Text Placeholder 9"/>
          <p:cNvSpPr>
            <a:spLocks noGrp="1"/>
          </p:cNvSpPr>
          <p:nvPr>
            <p:ph type="body" sz="quarter" idx="13"/>
          </p:nvPr>
        </p:nvSpPr>
        <p:spPr>
          <a:xfrm>
            <a:off x="1024604" y="3632200"/>
            <a:ext cx="5418393"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ערוך סגנונות טקסט של תבנית בסיס</a:t>
            </a:r>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7" name="Date Placeholder 3">
            <a:extLst>
              <a:ext uri="{FF2B5EF4-FFF2-40B4-BE49-F238E27FC236}">
                <a16:creationId xmlns:a16="http://schemas.microsoft.com/office/drawing/2014/main" id="{1E4E825C-0DA7-410A-A387-10B8BBDEA294}"/>
              </a:ext>
            </a:extLst>
          </p:cNvPr>
          <p:cNvSpPr>
            <a:spLocks noGrp="1"/>
          </p:cNvSpPr>
          <p:nvPr>
            <p:ph type="dt" sz="half" idx="14"/>
          </p:nvPr>
        </p:nvSpPr>
        <p:spPr/>
        <p:txBody>
          <a:bodyPr/>
          <a:lstStyle>
            <a:lvl1pPr>
              <a:defRPr/>
            </a:lvl1pPr>
          </a:lstStyle>
          <a:p>
            <a:pPr>
              <a:defRPr/>
            </a:pPr>
            <a:fld id="{B1B97F84-B4E6-40AD-B9E8-1796B979B674}" type="datetime8">
              <a:rPr lang="he-IL" smtClean="0">
                <a:solidFill>
                  <a:prstClr val="black">
                    <a:tint val="75000"/>
                  </a:prstClr>
                </a:solidFill>
              </a:rPr>
              <a:t>28 אוגוסט 20</a:t>
            </a:fld>
            <a:endParaRPr lang="he-IL">
              <a:solidFill>
                <a:prstClr val="black">
                  <a:tint val="75000"/>
                </a:prstClr>
              </a:solidFill>
            </a:endParaRPr>
          </a:p>
        </p:txBody>
      </p:sp>
      <p:sp>
        <p:nvSpPr>
          <p:cNvPr id="8" name="Footer Placeholder 4">
            <a:extLst>
              <a:ext uri="{FF2B5EF4-FFF2-40B4-BE49-F238E27FC236}">
                <a16:creationId xmlns:a16="http://schemas.microsoft.com/office/drawing/2014/main" id="{8444DB94-0B45-4836-A1F1-EB246FC0A98C}"/>
              </a:ext>
            </a:extLst>
          </p:cNvPr>
          <p:cNvSpPr>
            <a:spLocks noGrp="1"/>
          </p:cNvSpPr>
          <p:nvPr>
            <p:ph type="ftr" sz="quarter" idx="15"/>
          </p:nvPr>
        </p:nvSpPr>
        <p:spPr/>
        <p:txBody>
          <a:bodyPr/>
          <a:lstStyle>
            <a:lvl1pPr>
              <a:defRPr/>
            </a:lvl1pPr>
          </a:lstStyle>
          <a:p>
            <a:pPr>
              <a:defRPr/>
            </a:pPr>
            <a:r>
              <a:rPr lang="he-IL">
                <a:solidFill>
                  <a:prstClr val="black">
                    <a:tint val="75000"/>
                  </a:prstClr>
                </a:solidFill>
              </a:rPr>
              <a:t>009090909</a:t>
            </a:r>
          </a:p>
        </p:txBody>
      </p:sp>
      <p:sp>
        <p:nvSpPr>
          <p:cNvPr id="9" name="Slide Number Placeholder 5">
            <a:extLst>
              <a:ext uri="{FF2B5EF4-FFF2-40B4-BE49-F238E27FC236}">
                <a16:creationId xmlns:a16="http://schemas.microsoft.com/office/drawing/2014/main" id="{23060888-3800-4EBC-95D0-7728A33F407D}"/>
              </a:ext>
            </a:extLst>
          </p:cNvPr>
          <p:cNvSpPr>
            <a:spLocks noGrp="1"/>
          </p:cNvSpPr>
          <p:nvPr>
            <p:ph type="sldNum" sz="quarter" idx="16"/>
          </p:nvPr>
        </p:nvSpPr>
        <p:spPr/>
        <p:txBody>
          <a:bodyPr/>
          <a:lstStyle>
            <a:lvl1pPr>
              <a:defRPr/>
            </a:lvl1pPr>
          </a:lstStyle>
          <a:p>
            <a:fld id="{051DACE0-42AB-4868-8B2C-C630F2EF7763}"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760436532"/>
      </p:ext>
    </p:extLst>
  </p:cSld>
  <p:clrMapOvr>
    <a:masterClrMapping/>
  </p:clrMapOvr>
  <p:transition spd="slow">
    <p:randomBar dir="vert"/>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44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508001" y="4527448"/>
            <a:ext cx="6447501"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B5DCF9C1-C60F-41EE-9306-682B48DF70CC}" type="datetime8">
              <a:rPr lang="he-IL" smtClean="0">
                <a:solidFill>
                  <a:prstClr val="black">
                    <a:tint val="75000"/>
                  </a:prstClr>
                </a:solidFill>
              </a:rPr>
              <a:t>28 אוגוסט 20</a:t>
            </a:fld>
            <a:endParaRPr lang="he-IL">
              <a:solidFill>
                <a:prstClr val="black">
                  <a:tint val="75000"/>
                </a:prstClr>
              </a:solidFill>
            </a:endParaRPr>
          </a:p>
        </p:txBody>
      </p:sp>
      <p:sp>
        <p:nvSpPr>
          <p:cNvPr id="5"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6"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EA0D4CF6-25D8-4266-9485-E9665AAC0B96}"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2013672419"/>
      </p:ext>
    </p:extLst>
  </p:cSld>
  <p:clrMapOvr>
    <a:masterClrMapping/>
  </p:clrMapOvr>
  <p:transition spd="slow">
    <p:randomBar dir="vert"/>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p:cSld name="כרטיס שם עם ציטוט">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D56739B-E4DF-4633-BE90-0F9CB073DFDB}"/>
              </a:ext>
            </a:extLst>
          </p:cNvPr>
          <p:cNvSpPr txBox="1">
            <a:spLocks noChangeArrowheads="1"/>
          </p:cNvSpPr>
          <p:nvPr/>
        </p:nvSpPr>
        <p:spPr bwMode="auto">
          <a:xfrm>
            <a:off x="406004"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algn="l" defTabSz="457200" rtl="0" fontAlgn="base">
              <a:spcBef>
                <a:spcPct val="0"/>
              </a:spcBef>
              <a:spcAft>
                <a:spcPct val="0"/>
              </a:spcAft>
              <a:defRPr>
                <a:solidFill>
                  <a:schemeClr val="tx1"/>
                </a:solidFill>
                <a:latin typeface="Trebuchet MS" pitchFamily="34" charset="0"/>
              </a:defRPr>
            </a:lvl6pPr>
            <a:lvl7pPr marL="2971800" indent="-228600" algn="l" defTabSz="457200" rtl="0" fontAlgn="base">
              <a:spcBef>
                <a:spcPct val="0"/>
              </a:spcBef>
              <a:spcAft>
                <a:spcPct val="0"/>
              </a:spcAft>
              <a:defRPr>
                <a:solidFill>
                  <a:schemeClr val="tx1"/>
                </a:solidFill>
                <a:latin typeface="Trebuchet MS" pitchFamily="34" charset="0"/>
              </a:defRPr>
            </a:lvl7pPr>
            <a:lvl8pPr marL="3429000" indent="-228600" algn="l" defTabSz="457200" rtl="0" fontAlgn="base">
              <a:spcBef>
                <a:spcPct val="0"/>
              </a:spcBef>
              <a:spcAft>
                <a:spcPct val="0"/>
              </a:spcAft>
              <a:defRPr>
                <a:solidFill>
                  <a:schemeClr val="tx1"/>
                </a:solidFill>
                <a:latin typeface="Trebuchet MS" pitchFamily="34" charset="0"/>
              </a:defRPr>
            </a:lvl8pPr>
            <a:lvl9pPr marL="3886200" indent="-228600" algn="l" defTabSz="457200" rtl="0" fontAlgn="base">
              <a:spcBef>
                <a:spcPct val="0"/>
              </a:spcBef>
              <a:spcAft>
                <a:spcPct val="0"/>
              </a:spcAft>
              <a:defRPr>
                <a:solidFill>
                  <a:schemeClr val="tx1"/>
                </a:solidFill>
                <a:latin typeface="Trebuchet MS" pitchFamily="34" charset="0"/>
              </a:defRPr>
            </a:lvl9pPr>
          </a:lstStyle>
          <a:p>
            <a:pPr algn="l" defTabSz="457200" rtl="0" fontAlgn="base">
              <a:spcBef>
                <a:spcPct val="0"/>
              </a:spcBef>
              <a:spcAft>
                <a:spcPct val="0"/>
              </a:spcAft>
              <a:defRPr/>
            </a:pPr>
            <a:r>
              <a:rPr lang="en-US" altLang="he-IL" sz="8000">
                <a:solidFill>
                  <a:srgbClr val="9FE0F5"/>
                </a:solidFill>
                <a:latin typeface="Arial" pitchFamily="34" charset="0"/>
              </a:rPr>
              <a:t>“</a:t>
            </a:r>
          </a:p>
        </p:txBody>
      </p:sp>
      <p:sp>
        <p:nvSpPr>
          <p:cNvPr id="6" name="TextBox 5">
            <a:extLst>
              <a:ext uri="{FF2B5EF4-FFF2-40B4-BE49-F238E27FC236}">
                <a16:creationId xmlns:a16="http://schemas.microsoft.com/office/drawing/2014/main" id="{F334307D-1C4F-49BC-A7D8-2F0E31E090A9}"/>
              </a:ext>
            </a:extLst>
          </p:cNvPr>
          <p:cNvSpPr txBox="1">
            <a:spLocks noChangeArrowheads="1"/>
          </p:cNvSpPr>
          <p:nvPr/>
        </p:nvSpPr>
        <p:spPr bwMode="auto">
          <a:xfrm>
            <a:off x="6669881"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algn="l" defTabSz="457200" rtl="0" fontAlgn="base">
              <a:spcBef>
                <a:spcPct val="0"/>
              </a:spcBef>
              <a:spcAft>
                <a:spcPct val="0"/>
              </a:spcAft>
              <a:defRPr>
                <a:solidFill>
                  <a:schemeClr val="tx1"/>
                </a:solidFill>
                <a:latin typeface="Trebuchet MS" pitchFamily="34" charset="0"/>
              </a:defRPr>
            </a:lvl6pPr>
            <a:lvl7pPr marL="2971800" indent="-228600" algn="l" defTabSz="457200" rtl="0" fontAlgn="base">
              <a:spcBef>
                <a:spcPct val="0"/>
              </a:spcBef>
              <a:spcAft>
                <a:spcPct val="0"/>
              </a:spcAft>
              <a:defRPr>
                <a:solidFill>
                  <a:schemeClr val="tx1"/>
                </a:solidFill>
                <a:latin typeface="Trebuchet MS" pitchFamily="34" charset="0"/>
              </a:defRPr>
            </a:lvl7pPr>
            <a:lvl8pPr marL="3429000" indent="-228600" algn="l" defTabSz="457200" rtl="0" fontAlgn="base">
              <a:spcBef>
                <a:spcPct val="0"/>
              </a:spcBef>
              <a:spcAft>
                <a:spcPct val="0"/>
              </a:spcAft>
              <a:defRPr>
                <a:solidFill>
                  <a:schemeClr val="tx1"/>
                </a:solidFill>
                <a:latin typeface="Trebuchet MS" pitchFamily="34" charset="0"/>
              </a:defRPr>
            </a:lvl8pPr>
            <a:lvl9pPr marL="3886200" indent="-228600" algn="l" defTabSz="457200" rtl="0" fontAlgn="base">
              <a:spcBef>
                <a:spcPct val="0"/>
              </a:spcBef>
              <a:spcAft>
                <a:spcPct val="0"/>
              </a:spcAft>
              <a:defRPr>
                <a:solidFill>
                  <a:schemeClr val="tx1"/>
                </a:solidFill>
                <a:latin typeface="Trebuchet MS" pitchFamily="34" charset="0"/>
              </a:defRPr>
            </a:lvl9pPr>
          </a:lstStyle>
          <a:p>
            <a:pPr algn="l" defTabSz="457200" rtl="0" fontAlgn="base">
              <a:spcBef>
                <a:spcPct val="0"/>
              </a:spcBef>
              <a:spcAft>
                <a:spcPct val="0"/>
              </a:spcAft>
              <a:defRPr/>
            </a:pPr>
            <a:r>
              <a:rPr lang="en-US" altLang="he-IL" sz="8000">
                <a:solidFill>
                  <a:srgbClr val="9FE0F5"/>
                </a:solidFill>
                <a:latin typeface="Arial" pitchFamily="34" charset="0"/>
              </a:rPr>
              <a:t>”</a:t>
            </a:r>
          </a:p>
        </p:txBody>
      </p:sp>
      <p:sp>
        <p:nvSpPr>
          <p:cNvPr id="2" name="Title 1"/>
          <p:cNvSpPr>
            <a:spLocks noGrp="1"/>
          </p:cNvSpPr>
          <p:nvPr>
            <p:ph type="title"/>
          </p:nvPr>
        </p:nvSpPr>
        <p:spPr>
          <a:xfrm>
            <a:off x="698507" y="609600"/>
            <a:ext cx="6070601" cy="3022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ערוך סגנונות טקסט של תבנית בסיס</a:t>
            </a:r>
          </a:p>
        </p:txBody>
      </p:sp>
      <p:sp>
        <p:nvSpPr>
          <p:cNvPr id="3" name="Text Placeholder 2"/>
          <p:cNvSpPr>
            <a:spLocks noGrp="1"/>
          </p:cNvSpPr>
          <p:nvPr>
            <p:ph type="body" idx="1"/>
          </p:nvPr>
        </p:nvSpPr>
        <p:spPr>
          <a:xfrm>
            <a:off x="508001" y="4527448"/>
            <a:ext cx="6447501"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7" name="Date Placeholder 3">
            <a:extLst>
              <a:ext uri="{FF2B5EF4-FFF2-40B4-BE49-F238E27FC236}">
                <a16:creationId xmlns:a16="http://schemas.microsoft.com/office/drawing/2014/main" id="{D6C108BB-B2CA-41F9-831B-4042133FCE6B}"/>
              </a:ext>
            </a:extLst>
          </p:cNvPr>
          <p:cNvSpPr>
            <a:spLocks noGrp="1"/>
          </p:cNvSpPr>
          <p:nvPr>
            <p:ph type="dt" sz="half" idx="14"/>
          </p:nvPr>
        </p:nvSpPr>
        <p:spPr/>
        <p:txBody>
          <a:bodyPr/>
          <a:lstStyle>
            <a:lvl1pPr>
              <a:defRPr/>
            </a:lvl1pPr>
          </a:lstStyle>
          <a:p>
            <a:pPr>
              <a:defRPr/>
            </a:pPr>
            <a:fld id="{6E2906F4-C534-45A7-88AC-58010E91D57A}" type="datetime8">
              <a:rPr lang="he-IL" smtClean="0">
                <a:solidFill>
                  <a:prstClr val="black">
                    <a:tint val="75000"/>
                  </a:prstClr>
                </a:solidFill>
              </a:rPr>
              <a:t>28 אוגוסט 20</a:t>
            </a:fld>
            <a:endParaRPr lang="he-IL">
              <a:solidFill>
                <a:prstClr val="black">
                  <a:tint val="75000"/>
                </a:prstClr>
              </a:solidFill>
            </a:endParaRPr>
          </a:p>
        </p:txBody>
      </p:sp>
      <p:sp>
        <p:nvSpPr>
          <p:cNvPr id="8" name="Footer Placeholder 4">
            <a:extLst>
              <a:ext uri="{FF2B5EF4-FFF2-40B4-BE49-F238E27FC236}">
                <a16:creationId xmlns:a16="http://schemas.microsoft.com/office/drawing/2014/main" id="{128D9F7C-AD06-471E-B236-5D192A15D743}"/>
              </a:ext>
            </a:extLst>
          </p:cNvPr>
          <p:cNvSpPr>
            <a:spLocks noGrp="1"/>
          </p:cNvSpPr>
          <p:nvPr>
            <p:ph type="ftr" sz="quarter" idx="15"/>
          </p:nvPr>
        </p:nvSpPr>
        <p:spPr/>
        <p:txBody>
          <a:bodyPr/>
          <a:lstStyle>
            <a:lvl1pPr>
              <a:defRPr/>
            </a:lvl1pPr>
          </a:lstStyle>
          <a:p>
            <a:pPr>
              <a:defRPr/>
            </a:pPr>
            <a:r>
              <a:rPr lang="he-IL">
                <a:solidFill>
                  <a:prstClr val="black">
                    <a:tint val="75000"/>
                  </a:prstClr>
                </a:solidFill>
              </a:rPr>
              <a:t>009090909</a:t>
            </a:r>
          </a:p>
        </p:txBody>
      </p:sp>
      <p:sp>
        <p:nvSpPr>
          <p:cNvPr id="9" name="Slide Number Placeholder 5">
            <a:extLst>
              <a:ext uri="{FF2B5EF4-FFF2-40B4-BE49-F238E27FC236}">
                <a16:creationId xmlns:a16="http://schemas.microsoft.com/office/drawing/2014/main" id="{73BFA6DE-F092-4FA5-8B1C-FA7370DA5891}"/>
              </a:ext>
            </a:extLst>
          </p:cNvPr>
          <p:cNvSpPr>
            <a:spLocks noGrp="1"/>
          </p:cNvSpPr>
          <p:nvPr>
            <p:ph type="sldNum" sz="quarter" idx="16"/>
          </p:nvPr>
        </p:nvSpPr>
        <p:spPr/>
        <p:txBody>
          <a:bodyPr/>
          <a:lstStyle>
            <a:lvl1pPr>
              <a:defRPr/>
            </a:lvl1pPr>
          </a:lstStyle>
          <a:p>
            <a:fld id="{E29A8A6A-6534-4663-9113-D33D0367CFBF}"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2289117431"/>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508001" y="2700871"/>
            <a:ext cx="6447501" cy="1826581"/>
          </a:xfrm>
        </p:spPr>
        <p:txBody>
          <a:bodyPr anchor="b"/>
          <a:lstStyle>
            <a:lvl1pPr algn="l">
              <a:defRPr sz="40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508001" y="4527448"/>
            <a:ext cx="6447501"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B26883BE-EEE4-45DB-ADA4-251D001808E0}" type="datetime8">
              <a:rPr lang="he-IL" smtClean="0">
                <a:solidFill>
                  <a:prstClr val="black">
                    <a:tint val="75000"/>
                  </a:prstClr>
                </a:solidFill>
              </a:rPr>
              <a:t>28 אוגוסט 20</a:t>
            </a:fld>
            <a:endParaRPr lang="he-IL">
              <a:solidFill>
                <a:prstClr val="black">
                  <a:tint val="75000"/>
                </a:prstClr>
              </a:solidFill>
            </a:endParaRPr>
          </a:p>
        </p:txBody>
      </p:sp>
      <p:sp>
        <p:nvSpPr>
          <p:cNvPr id="5"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6"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3823509A-276F-43EA-BE9F-D3BDDF78F90F}"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3270566879"/>
      </p:ext>
    </p:extLst>
  </p:cSld>
  <p:clrMapOvr>
    <a:masterClrMapping/>
  </p:clrMapOvr>
  <p:transition spd="slow">
    <p:randomBar dir="vert"/>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p:cSld name="נכון או לא נכון">
    <p:spTree>
      <p:nvGrpSpPr>
        <p:cNvPr id="1" name=""/>
        <p:cNvGrpSpPr/>
        <p:nvPr/>
      </p:nvGrpSpPr>
      <p:grpSpPr>
        <a:xfrm>
          <a:off x="0" y="0"/>
          <a:ext cx="0" cy="0"/>
          <a:chOff x="0" y="0"/>
          <a:chExt cx="0" cy="0"/>
        </a:xfrm>
      </p:grpSpPr>
      <p:sp>
        <p:nvSpPr>
          <p:cNvPr id="2" name="Title 1"/>
          <p:cNvSpPr>
            <a:spLocks noGrp="1"/>
          </p:cNvSpPr>
          <p:nvPr>
            <p:ph type="title"/>
          </p:nvPr>
        </p:nvSpPr>
        <p:spPr>
          <a:xfrm>
            <a:off x="514351" y="609600"/>
            <a:ext cx="6441152" cy="3022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ערוך סגנונות טקסט של תבנית בסיס</a:t>
            </a:r>
          </a:p>
        </p:txBody>
      </p:sp>
      <p:sp>
        <p:nvSpPr>
          <p:cNvPr id="3" name="Text Placeholder 2"/>
          <p:cNvSpPr>
            <a:spLocks noGrp="1"/>
          </p:cNvSpPr>
          <p:nvPr>
            <p:ph type="body" idx="1"/>
          </p:nvPr>
        </p:nvSpPr>
        <p:spPr>
          <a:xfrm>
            <a:off x="508001" y="4527448"/>
            <a:ext cx="6447501"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5" name="Date Placeholder 3">
            <a:extLst>
              <a:ext uri="{FF2B5EF4-FFF2-40B4-BE49-F238E27FC236}">
                <a16:creationId xmlns:a16="http://schemas.microsoft.com/office/drawing/2014/main" id="{E327CDEE-F38F-45AF-B59F-F0F4EA8D696A}"/>
              </a:ext>
            </a:extLst>
          </p:cNvPr>
          <p:cNvSpPr>
            <a:spLocks noGrp="1"/>
          </p:cNvSpPr>
          <p:nvPr>
            <p:ph type="dt" sz="half" idx="14"/>
          </p:nvPr>
        </p:nvSpPr>
        <p:spPr/>
        <p:txBody>
          <a:bodyPr/>
          <a:lstStyle>
            <a:lvl1pPr>
              <a:defRPr/>
            </a:lvl1pPr>
          </a:lstStyle>
          <a:p>
            <a:pPr>
              <a:defRPr/>
            </a:pPr>
            <a:fld id="{D98315EB-EBB5-43D2-B111-DF3F113F0579}" type="datetime8">
              <a:rPr lang="he-IL" smtClean="0">
                <a:solidFill>
                  <a:prstClr val="black">
                    <a:tint val="75000"/>
                  </a:prstClr>
                </a:solidFill>
              </a:rPr>
              <a:t>28 אוגוסט 20</a:t>
            </a:fld>
            <a:endParaRPr lang="he-IL">
              <a:solidFill>
                <a:prstClr val="black">
                  <a:tint val="75000"/>
                </a:prstClr>
              </a:solidFill>
            </a:endParaRPr>
          </a:p>
        </p:txBody>
      </p:sp>
      <p:sp>
        <p:nvSpPr>
          <p:cNvPr id="6" name="Footer Placeholder 4">
            <a:extLst>
              <a:ext uri="{FF2B5EF4-FFF2-40B4-BE49-F238E27FC236}">
                <a16:creationId xmlns:a16="http://schemas.microsoft.com/office/drawing/2014/main" id="{F426F55A-56EE-4434-96BB-A464E6EB6E52}"/>
              </a:ext>
            </a:extLst>
          </p:cNvPr>
          <p:cNvSpPr>
            <a:spLocks noGrp="1"/>
          </p:cNvSpPr>
          <p:nvPr>
            <p:ph type="ftr" sz="quarter" idx="15"/>
          </p:nvPr>
        </p:nvSpPr>
        <p:spPr/>
        <p:txBody>
          <a:bodyPr/>
          <a:lstStyle>
            <a:lvl1pPr>
              <a:defRPr/>
            </a:lvl1pPr>
          </a:lstStyle>
          <a:p>
            <a:pPr>
              <a:defRPr/>
            </a:pPr>
            <a:r>
              <a:rPr lang="he-IL">
                <a:solidFill>
                  <a:prstClr val="black">
                    <a:tint val="75000"/>
                  </a:prstClr>
                </a:solidFill>
              </a:rPr>
              <a:t>009090909</a:t>
            </a:r>
          </a:p>
        </p:txBody>
      </p:sp>
      <p:sp>
        <p:nvSpPr>
          <p:cNvPr id="7" name="Slide Number Placeholder 5">
            <a:extLst>
              <a:ext uri="{FF2B5EF4-FFF2-40B4-BE49-F238E27FC236}">
                <a16:creationId xmlns:a16="http://schemas.microsoft.com/office/drawing/2014/main" id="{BCF8659D-2D63-4320-9968-8F80BEEAF75D}"/>
              </a:ext>
            </a:extLst>
          </p:cNvPr>
          <p:cNvSpPr>
            <a:spLocks noGrp="1"/>
          </p:cNvSpPr>
          <p:nvPr>
            <p:ph type="sldNum" sz="quarter" idx="16"/>
          </p:nvPr>
        </p:nvSpPr>
        <p:spPr/>
        <p:txBody>
          <a:bodyPr/>
          <a:lstStyle>
            <a:lvl1pPr>
              <a:defRPr/>
            </a:lvl1pPr>
          </a:lstStyle>
          <a:p>
            <a:fld id="{76F15BD0-D542-4556-A0C3-B6263C08D24F}"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2186828262"/>
      </p:ext>
    </p:extLst>
  </p:cSld>
  <p:clrMapOvr>
    <a:masterClrMapping/>
  </p:clrMapOvr>
  <p:transition spd="slow">
    <p:randomBar dir="vert"/>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B2A019E7-4584-4B2C-818B-1DDAEBC3CE68}" type="datetime8">
              <a:rPr lang="he-IL" smtClean="0">
                <a:solidFill>
                  <a:prstClr val="black">
                    <a:tint val="75000"/>
                  </a:prstClr>
                </a:solidFill>
              </a:rPr>
              <a:t>28 אוגוסט 20</a:t>
            </a:fld>
            <a:endParaRPr lang="he-IL">
              <a:solidFill>
                <a:prstClr val="black">
                  <a:tint val="75000"/>
                </a:prstClr>
              </a:solidFill>
            </a:endParaRPr>
          </a:p>
        </p:txBody>
      </p:sp>
      <p:sp>
        <p:nvSpPr>
          <p:cNvPr id="5"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6"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8713429D-3741-4338-BD47-12D57FE27D68}"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3276920813"/>
      </p:ext>
    </p:extLst>
  </p:cSld>
  <p:clrMapOvr>
    <a:masterClrMapping/>
  </p:clrMapOvr>
  <p:transition spd="slow">
    <p:randomBar dir="vert"/>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62" y="609614"/>
            <a:ext cx="978557" cy="5251451"/>
          </a:xfrm>
        </p:spPr>
        <p:txBody>
          <a:bodyPr vert="eaVert" anchor="ct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508008" y="609600"/>
            <a:ext cx="5295113" cy="5251450"/>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5556E6E1-97F1-4143-9DFF-E25FB944A987}" type="datetime8">
              <a:rPr lang="he-IL" smtClean="0">
                <a:solidFill>
                  <a:prstClr val="black">
                    <a:tint val="75000"/>
                  </a:prstClr>
                </a:solidFill>
              </a:rPr>
              <a:t>28 אוגוסט 20</a:t>
            </a:fld>
            <a:endParaRPr lang="he-IL">
              <a:solidFill>
                <a:prstClr val="black">
                  <a:tint val="75000"/>
                </a:prstClr>
              </a:solidFill>
            </a:endParaRPr>
          </a:p>
        </p:txBody>
      </p:sp>
      <p:sp>
        <p:nvSpPr>
          <p:cNvPr id="5"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6"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D1B43419-7A5C-4E40-9613-B4D2BC9C2B6A}"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4052217327"/>
      </p:ext>
    </p:extLst>
  </p:cSld>
  <p:clrMapOvr>
    <a:masterClrMapping/>
  </p:clrMapOvr>
  <p:transition spd="slow">
    <p:randomBar dir="vert"/>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grpSp>
        <p:nvGrpSpPr>
          <p:cNvPr id="4" name="Group 15"/>
          <p:cNvGrpSpPr>
            <a:grpSpLocks/>
          </p:cNvGrpSpPr>
          <p:nvPr/>
        </p:nvGrpSpPr>
        <p:grpSpPr bwMode="auto">
          <a:xfrm>
            <a:off x="0" y="-7938"/>
            <a:ext cx="9144000" cy="6865938"/>
            <a:chOff x="0" y="-8467"/>
            <a:chExt cx="12192000" cy="6866467"/>
          </a:xfrm>
        </p:grpSpPr>
        <p:sp>
          <p:nvSpPr>
            <p:cNvPr id="5" name="Freeform 14">
              <a:extLst>
                <a:ext uri="{FF2B5EF4-FFF2-40B4-BE49-F238E27FC236}">
                  <a16:creationId xmlns:a16="http://schemas.microsoft.com/office/drawing/2014/main" id="{E45455B4-688A-4077-9682-7FEE1583B56E}"/>
                </a:ext>
              </a:extLst>
            </p:cNvPr>
            <p:cNvSpPr/>
            <p:nvPr/>
          </p:nvSpPr>
          <p:spPr>
            <a:xfrm>
              <a:off x="0" y="-8467"/>
              <a:ext cx="863600" cy="569797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6" name="Straight Connector 18">
              <a:extLst>
                <a:ext uri="{FF2B5EF4-FFF2-40B4-BE49-F238E27FC236}">
                  <a16:creationId xmlns:a16="http://schemas.microsoft.com/office/drawing/2014/main" id="{7D3D99D9-064E-411B-9F0D-3ECFF5C74D8C}"/>
                </a:ext>
              </a:extLst>
            </p:cNvPr>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7" name="Straight Connector 19">
              <a:extLst>
                <a:ext uri="{FF2B5EF4-FFF2-40B4-BE49-F238E27FC236}">
                  <a16:creationId xmlns:a16="http://schemas.microsoft.com/office/drawing/2014/main" id="{93FD6D7F-A785-4534-B895-AD67E4DF6389}"/>
                </a:ext>
              </a:extLst>
            </p:cNvPr>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8" name="Rectangle 23">
              <a:extLst>
                <a:ext uri="{FF2B5EF4-FFF2-40B4-BE49-F238E27FC236}">
                  <a16:creationId xmlns:a16="http://schemas.microsoft.com/office/drawing/2014/main" id="{430722D5-1FF3-48AA-A072-D7A240CD1DE1}"/>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25">
              <a:extLst>
                <a:ext uri="{FF2B5EF4-FFF2-40B4-BE49-F238E27FC236}">
                  <a16:creationId xmlns:a16="http://schemas.microsoft.com/office/drawing/2014/main" id="{1D747219-4280-4196-AEA2-25EEB81E7CE2}"/>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Isosceles Triangle 22">
              <a:extLst>
                <a:ext uri="{FF2B5EF4-FFF2-40B4-BE49-F238E27FC236}">
                  <a16:creationId xmlns:a16="http://schemas.microsoft.com/office/drawing/2014/main" id="{B4274DE3-1415-4A5D-BFAF-DFA907EF9FFE}"/>
                </a:ext>
              </a:extLst>
            </p:cNvPr>
            <p:cNvSpPr/>
            <p:nvPr/>
          </p:nvSpPr>
          <p:spPr>
            <a:xfrm>
              <a:off x="8932863" y="3047706"/>
              <a:ext cx="325913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7">
              <a:extLst>
                <a:ext uri="{FF2B5EF4-FFF2-40B4-BE49-F238E27FC236}">
                  <a16:creationId xmlns:a16="http://schemas.microsoft.com/office/drawing/2014/main" id="{082794A0-F9BB-4DF2-BB36-6F706AAA8BAE}"/>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8">
              <a:extLst>
                <a:ext uri="{FF2B5EF4-FFF2-40B4-BE49-F238E27FC236}">
                  <a16:creationId xmlns:a16="http://schemas.microsoft.com/office/drawing/2014/main" id="{78F4C792-8F83-4104-9B78-E6716EB28DEB}"/>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9">
              <a:extLst>
                <a:ext uri="{FF2B5EF4-FFF2-40B4-BE49-F238E27FC236}">
                  <a16:creationId xmlns:a16="http://schemas.microsoft.com/office/drawing/2014/main" id="{A7C0EA14-2D70-41E0-A8EE-E450EB310ECC}"/>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26">
              <a:extLst>
                <a:ext uri="{FF2B5EF4-FFF2-40B4-BE49-F238E27FC236}">
                  <a16:creationId xmlns:a16="http://schemas.microsoft.com/office/drawing/2014/main" id="{430126A3-0403-4320-90C2-551ED8046F83}"/>
                </a:ext>
              </a:extLst>
            </p:cNvPr>
            <p:cNvSpPr/>
            <p:nvPr/>
          </p:nvSpPr>
          <p:spPr>
            <a:xfrm>
              <a:off x="10371138" y="3589086"/>
              <a:ext cx="181768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5400">
                <a:solidFill>
                  <a:schemeClr val="accent1"/>
                </a:solidFill>
              </a:defRPr>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130300" y="4050842"/>
            <a:ext cx="5825202"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endParaRPr lang="en-US" dirty="0"/>
          </a:p>
        </p:txBody>
      </p:sp>
      <p:sp>
        <p:nvSpPr>
          <p:cNvPr id="15" name="Date Placeholder 3">
            <a:extLst>
              <a:ext uri="{FF2B5EF4-FFF2-40B4-BE49-F238E27FC236}">
                <a16:creationId xmlns:a16="http://schemas.microsoft.com/office/drawing/2014/main" id="{2C827CCC-CB9A-4D38-9A46-75C6BE793C36}"/>
              </a:ext>
            </a:extLst>
          </p:cNvPr>
          <p:cNvSpPr>
            <a:spLocks noGrp="1"/>
          </p:cNvSpPr>
          <p:nvPr>
            <p:ph type="dt" sz="half" idx="10"/>
          </p:nvPr>
        </p:nvSpPr>
        <p:spPr/>
        <p:txBody>
          <a:bodyPr/>
          <a:lstStyle>
            <a:lvl1pPr>
              <a:defRPr/>
            </a:lvl1pPr>
          </a:lstStyle>
          <a:p>
            <a:pPr>
              <a:defRPr/>
            </a:pPr>
            <a:fld id="{BE784ED2-3211-47EF-AEF3-709CCC8734AC}" type="datetime8">
              <a:rPr lang="he-IL" smtClean="0">
                <a:solidFill>
                  <a:prstClr val="black">
                    <a:tint val="75000"/>
                  </a:prstClr>
                </a:solidFill>
              </a:rPr>
              <a:t>28 אוגוסט 20</a:t>
            </a:fld>
            <a:endParaRPr lang="he-IL">
              <a:solidFill>
                <a:prstClr val="black">
                  <a:tint val="75000"/>
                </a:prstClr>
              </a:solidFill>
            </a:endParaRPr>
          </a:p>
        </p:txBody>
      </p:sp>
      <p:sp>
        <p:nvSpPr>
          <p:cNvPr id="16" name="Footer Placeholder 4">
            <a:extLst>
              <a:ext uri="{FF2B5EF4-FFF2-40B4-BE49-F238E27FC236}">
                <a16:creationId xmlns:a16="http://schemas.microsoft.com/office/drawing/2014/main" id="{E73FB58F-7F6C-4786-8A5D-2C69894CF1ED}"/>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17" name="Slide Number Placeholder 5">
            <a:extLst>
              <a:ext uri="{FF2B5EF4-FFF2-40B4-BE49-F238E27FC236}">
                <a16:creationId xmlns:a16="http://schemas.microsoft.com/office/drawing/2014/main" id="{A33BF988-7C74-41BE-999B-D73A5A14F8C6}"/>
              </a:ext>
            </a:extLst>
          </p:cNvPr>
          <p:cNvSpPr>
            <a:spLocks noGrp="1"/>
          </p:cNvSpPr>
          <p:nvPr>
            <p:ph type="sldNum" sz="quarter" idx="12"/>
          </p:nvPr>
        </p:nvSpPr>
        <p:spPr/>
        <p:txBody>
          <a:bodyPr/>
          <a:lstStyle>
            <a:lvl1pPr>
              <a:defRPr/>
            </a:lvl1pPr>
          </a:lstStyle>
          <a:p>
            <a:fld id="{7EF9805E-A00E-433A-A56E-E5CB50528970}"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2608327624"/>
      </p:ext>
    </p:extLst>
  </p:cSld>
  <p:clrMapOvr>
    <a:masterClrMapping/>
  </p:clrMapOvr>
  <p:transition spd="slow">
    <p:randomBar dir="vert"/>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19B44A53-1FA8-4A4B-9CF1-3238206DED04}" type="datetime8">
              <a:rPr lang="he-IL" smtClean="0">
                <a:solidFill>
                  <a:prstClr val="black">
                    <a:tint val="75000"/>
                  </a:prstClr>
                </a:solidFill>
              </a:rPr>
              <a:t>28 אוגוסט 20</a:t>
            </a:fld>
            <a:endParaRPr lang="he-IL">
              <a:solidFill>
                <a:prstClr val="black">
                  <a:tint val="75000"/>
                </a:prstClr>
              </a:solidFill>
            </a:endParaRPr>
          </a:p>
        </p:txBody>
      </p:sp>
      <p:sp>
        <p:nvSpPr>
          <p:cNvPr id="5"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6"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ACCFE447-C4D1-449A-9F22-ED2DD4942395}"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185821067"/>
      </p:ext>
    </p:extLst>
  </p:cSld>
  <p:clrMapOvr>
    <a:masterClrMapping/>
  </p:clrMapOvr>
  <p:transition spd="slow">
    <p:randomBar dir="vert"/>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508001" y="2700871"/>
            <a:ext cx="6447501" cy="1826581"/>
          </a:xfrm>
        </p:spPr>
        <p:txBody>
          <a:bodyPr anchor="b"/>
          <a:lstStyle>
            <a:lvl1pPr algn="l">
              <a:defRPr sz="40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508001" y="4527448"/>
            <a:ext cx="6447501"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8BC9DDA0-CE08-46D4-8EBA-EC5A37C98A58}" type="datetime8">
              <a:rPr lang="he-IL" smtClean="0">
                <a:solidFill>
                  <a:prstClr val="black">
                    <a:tint val="75000"/>
                  </a:prstClr>
                </a:solidFill>
              </a:rPr>
              <a:t>28 אוגוסט 20</a:t>
            </a:fld>
            <a:endParaRPr lang="he-IL">
              <a:solidFill>
                <a:prstClr val="black">
                  <a:tint val="75000"/>
                </a:prstClr>
              </a:solidFill>
            </a:endParaRPr>
          </a:p>
        </p:txBody>
      </p:sp>
      <p:sp>
        <p:nvSpPr>
          <p:cNvPr id="5"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6"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3823509A-276F-43EA-BE9F-D3BDDF78F90F}"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4135184274"/>
      </p:ext>
    </p:extLst>
  </p:cSld>
  <p:clrMapOvr>
    <a:masterClrMapping/>
  </p:clrMapOvr>
  <p:transition spd="slow">
    <p:randomBar dir="vert"/>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508002" y="2160589"/>
            <a:ext cx="3138026" cy="3880772"/>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3817477" y="2160590"/>
            <a:ext cx="3138026" cy="3880773"/>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1CDACEC4-3DE1-4646-A04F-158E76585B5D}" type="datetime8">
              <a:rPr lang="he-IL" smtClean="0">
                <a:solidFill>
                  <a:prstClr val="black">
                    <a:tint val="75000"/>
                  </a:prstClr>
                </a:solidFill>
              </a:rPr>
              <a:t>28 אוגוסט 20</a:t>
            </a:fld>
            <a:endParaRPr lang="he-IL">
              <a:solidFill>
                <a:prstClr val="black">
                  <a:tint val="75000"/>
                </a:prstClr>
              </a:solidFill>
            </a:endParaRPr>
          </a:p>
        </p:txBody>
      </p:sp>
      <p:sp>
        <p:nvSpPr>
          <p:cNvPr id="6"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7"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B0F983A8-674B-4509-9CAC-D06A3D50ED97}"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136919870"/>
      </p:ext>
    </p:extLst>
  </p:cSld>
  <p:clrMapOvr>
    <a:masterClrMapping/>
  </p:clrMapOvr>
  <p:transition spd="slow">
    <p:randomBar dir="vert"/>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506813" y="2160983"/>
            <a:ext cx="313921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Content Placeholder 3"/>
          <p:cNvSpPr>
            <a:spLocks noGrp="1"/>
          </p:cNvSpPr>
          <p:nvPr>
            <p:ph sz="half" idx="2"/>
          </p:nvPr>
        </p:nvSpPr>
        <p:spPr>
          <a:xfrm>
            <a:off x="506813" y="2737254"/>
            <a:ext cx="3139217" cy="3304117"/>
          </a:xfrm>
        </p:spPr>
        <p:txBody>
          <a:bodyPr>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3816289" y="2160983"/>
            <a:ext cx="313921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Content Placeholder 5"/>
          <p:cNvSpPr>
            <a:spLocks noGrp="1"/>
          </p:cNvSpPr>
          <p:nvPr>
            <p:ph sz="quarter" idx="4"/>
          </p:nvPr>
        </p:nvSpPr>
        <p:spPr>
          <a:xfrm>
            <a:off x="3816292" y="2737254"/>
            <a:ext cx="3139213" cy="3304117"/>
          </a:xfrm>
        </p:spPr>
        <p:txBody>
          <a:bodyPr>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7"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F7271867-6F46-4110-841D-9BBADE4B04E2}" type="datetime8">
              <a:rPr lang="he-IL" smtClean="0">
                <a:solidFill>
                  <a:prstClr val="black">
                    <a:tint val="75000"/>
                  </a:prstClr>
                </a:solidFill>
              </a:rPr>
              <a:t>28 אוגוסט 20</a:t>
            </a:fld>
            <a:endParaRPr lang="he-IL">
              <a:solidFill>
                <a:prstClr val="black">
                  <a:tint val="75000"/>
                </a:prstClr>
              </a:solidFill>
            </a:endParaRPr>
          </a:p>
        </p:txBody>
      </p:sp>
      <p:sp>
        <p:nvSpPr>
          <p:cNvPr id="8"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9"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CFA68576-0FAD-4D92-A8DC-3E172B9B7217}"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2030373151"/>
      </p:ext>
    </p:extLst>
  </p:cSld>
  <p:clrMapOvr>
    <a:masterClrMapping/>
  </p:clrMapOvr>
  <p:transition spd="slow">
    <p:randomBar dir="vert"/>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p:spPr>
        <p:txBody>
          <a:bodyPr/>
          <a:lstStyle/>
          <a:p>
            <a:r>
              <a:rPr lang="he-IL"/>
              <a:t>לחץ כדי לערוך סגנון כותרת של תבנית בסיס</a:t>
            </a:r>
            <a:endParaRPr lang="en-US" dirty="0"/>
          </a:p>
        </p:txBody>
      </p:sp>
      <p:sp>
        <p:nvSpPr>
          <p:cNvPr id="3"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2DF41DC5-52FC-45DF-B0B2-F0001052B584}" type="datetime8">
              <a:rPr lang="he-IL" smtClean="0">
                <a:solidFill>
                  <a:prstClr val="black">
                    <a:tint val="75000"/>
                  </a:prstClr>
                </a:solidFill>
              </a:rPr>
              <a:t>28 אוגוסט 20</a:t>
            </a:fld>
            <a:endParaRPr lang="he-IL">
              <a:solidFill>
                <a:prstClr val="black">
                  <a:tint val="75000"/>
                </a:prstClr>
              </a:solidFill>
            </a:endParaRPr>
          </a:p>
        </p:txBody>
      </p:sp>
      <p:sp>
        <p:nvSpPr>
          <p:cNvPr id="4"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5"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E4C4D507-5746-4FB8-9223-34C2D7274F12}"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2547902825"/>
      </p:ext>
    </p:extLst>
  </p:cSld>
  <p:clrMapOvr>
    <a:masterClrMapping/>
  </p:clrMapOvr>
  <p:transition spd="slow">
    <p:randomBar dir="vert"/>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ABEFEF16-6D18-47C8-BDBF-3F847D6C54A7}" type="datetime8">
              <a:rPr lang="he-IL" smtClean="0">
                <a:solidFill>
                  <a:prstClr val="black">
                    <a:tint val="75000"/>
                  </a:prstClr>
                </a:solidFill>
              </a:rPr>
              <a:t>28 אוגוסט 20</a:t>
            </a:fld>
            <a:endParaRPr lang="he-IL">
              <a:solidFill>
                <a:prstClr val="black">
                  <a:tint val="75000"/>
                </a:prstClr>
              </a:solidFill>
            </a:endParaRPr>
          </a:p>
        </p:txBody>
      </p:sp>
      <p:sp>
        <p:nvSpPr>
          <p:cNvPr id="3"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4"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42E5951D-8DC9-4777-877E-EE9879212649}"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3447092671"/>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508002" y="2160589"/>
            <a:ext cx="3138026" cy="3880772"/>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3817477" y="2160590"/>
            <a:ext cx="3138026" cy="3880773"/>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C65BA9F1-DEB5-48FF-812F-559A0904A9E6}" type="datetime8">
              <a:rPr lang="he-IL" smtClean="0">
                <a:solidFill>
                  <a:prstClr val="black">
                    <a:tint val="75000"/>
                  </a:prstClr>
                </a:solidFill>
              </a:rPr>
              <a:t>28 אוגוסט 20</a:t>
            </a:fld>
            <a:endParaRPr lang="he-IL">
              <a:solidFill>
                <a:prstClr val="black">
                  <a:tint val="75000"/>
                </a:prstClr>
              </a:solidFill>
            </a:endParaRPr>
          </a:p>
        </p:txBody>
      </p:sp>
      <p:sp>
        <p:nvSpPr>
          <p:cNvPr id="6"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7"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B0F983A8-674B-4509-9CAC-D06A3D50ED97}"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2648416995"/>
      </p:ext>
    </p:extLst>
  </p:cSld>
  <p:clrMapOvr>
    <a:masterClrMapping/>
  </p:clrMapOvr>
  <p:transition spd="slow">
    <p:randomBar dir="vert"/>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508001" y="1498604"/>
            <a:ext cx="2890896" cy="1278466"/>
          </a:xfrm>
        </p:spPr>
        <p:txBody>
          <a:bodyPr anchor="b">
            <a:normAutofit/>
          </a:bodyPr>
          <a:lstStyle>
            <a:lvl1pPr>
              <a:defRPr sz="200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3570348" y="514933"/>
            <a:ext cx="3385156" cy="5526437"/>
          </a:xfrm>
        </p:spPr>
        <p:txBody>
          <a:bodyPr>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508001" y="2777069"/>
            <a:ext cx="2890896"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e-IL"/>
              <a:t>ערוך סגנונות טקסט של תבנית בסיס</a:t>
            </a:r>
          </a:p>
        </p:txBody>
      </p:sp>
      <p:sp>
        <p:nvSpPr>
          <p:cNvPr id="5"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42279FBD-A74B-4174-8FD5-3E89757141CA}" type="datetime8">
              <a:rPr lang="he-IL" smtClean="0">
                <a:solidFill>
                  <a:prstClr val="black">
                    <a:tint val="75000"/>
                  </a:prstClr>
                </a:solidFill>
              </a:rPr>
              <a:t>28 אוגוסט 20</a:t>
            </a:fld>
            <a:endParaRPr lang="he-IL">
              <a:solidFill>
                <a:prstClr val="black">
                  <a:tint val="75000"/>
                </a:prstClr>
              </a:solidFill>
            </a:endParaRPr>
          </a:p>
        </p:txBody>
      </p:sp>
      <p:sp>
        <p:nvSpPr>
          <p:cNvPr id="6"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7"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A877203A-0BA0-494B-8D0B-AE5B6E294738}"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287168173"/>
      </p:ext>
    </p:extLst>
  </p:cSld>
  <p:clrMapOvr>
    <a:masterClrMapping/>
  </p:clrMapOvr>
  <p:transition spd="slow">
    <p:randomBar dir="vert"/>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508002" y="4800600"/>
            <a:ext cx="6447500" cy="566738"/>
          </a:xfrm>
        </p:spPr>
        <p:txBody>
          <a:bodyPr anchor="b">
            <a:normAutofit/>
          </a:bodyPr>
          <a:lstStyle>
            <a:lvl1pPr algn="l">
              <a:defRPr sz="2400" b="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508001" y="609600"/>
            <a:ext cx="6447501"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he-IL" noProof="0"/>
              <a:t>לחץ על הסמל כדי להוסיף תמונה</a:t>
            </a:r>
            <a:endParaRPr lang="en-US" noProof="0" dirty="0"/>
          </a:p>
        </p:txBody>
      </p:sp>
      <p:sp>
        <p:nvSpPr>
          <p:cNvPr id="4" name="Text Placeholder 3"/>
          <p:cNvSpPr>
            <a:spLocks noGrp="1"/>
          </p:cNvSpPr>
          <p:nvPr>
            <p:ph type="body" sz="half" idx="2"/>
          </p:nvPr>
        </p:nvSpPr>
        <p:spPr>
          <a:xfrm>
            <a:off x="508002" y="5367338"/>
            <a:ext cx="644750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5"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73ABA8A0-2AF6-4005-8077-465FF30EF0B6}" type="datetime8">
              <a:rPr lang="he-IL" smtClean="0">
                <a:solidFill>
                  <a:prstClr val="black">
                    <a:tint val="75000"/>
                  </a:prstClr>
                </a:solidFill>
              </a:rPr>
              <a:t>28 אוגוסט 20</a:t>
            </a:fld>
            <a:endParaRPr lang="he-IL">
              <a:solidFill>
                <a:prstClr val="black">
                  <a:tint val="75000"/>
                </a:prstClr>
              </a:solidFill>
            </a:endParaRPr>
          </a:p>
        </p:txBody>
      </p:sp>
      <p:sp>
        <p:nvSpPr>
          <p:cNvPr id="6"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7"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507D23DD-5F66-4784-AE4F-1ED242DB7510}"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51137118"/>
      </p:ext>
    </p:extLst>
  </p:cSld>
  <p:clrMapOvr>
    <a:masterClrMapping/>
  </p:clrMapOvr>
  <p:transition spd="slow">
    <p:randomBar dir="vert"/>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2349F9F0-E05B-416A-8640-92DBC3572427}" type="datetime8">
              <a:rPr lang="he-IL" smtClean="0">
                <a:solidFill>
                  <a:prstClr val="black">
                    <a:tint val="75000"/>
                  </a:prstClr>
                </a:solidFill>
              </a:rPr>
              <a:t>28 אוגוסט 20</a:t>
            </a:fld>
            <a:endParaRPr lang="he-IL">
              <a:solidFill>
                <a:prstClr val="black">
                  <a:tint val="75000"/>
                </a:prstClr>
              </a:solidFill>
            </a:endParaRPr>
          </a:p>
        </p:txBody>
      </p:sp>
      <p:sp>
        <p:nvSpPr>
          <p:cNvPr id="5"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6"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9F37433C-1A9F-4254-808A-18FE5B982186}"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2851010573"/>
      </p:ext>
    </p:extLst>
  </p:cSld>
  <p:clrMapOvr>
    <a:masterClrMapping/>
  </p:clrMapOvr>
  <p:transition spd="slow">
    <p:randomBar dir="vert"/>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p:cSld name="ציטוט עם כיתוב">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9305AB5-D27A-484D-9CCD-16583CF62F62}"/>
              </a:ext>
            </a:extLst>
          </p:cNvPr>
          <p:cNvSpPr txBox="1">
            <a:spLocks noChangeArrowheads="1"/>
          </p:cNvSpPr>
          <p:nvPr/>
        </p:nvSpPr>
        <p:spPr bwMode="auto">
          <a:xfrm>
            <a:off x="406004"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algn="l" defTabSz="457200" rtl="0" fontAlgn="base">
              <a:spcBef>
                <a:spcPct val="0"/>
              </a:spcBef>
              <a:spcAft>
                <a:spcPct val="0"/>
              </a:spcAft>
              <a:defRPr>
                <a:solidFill>
                  <a:schemeClr val="tx1"/>
                </a:solidFill>
                <a:latin typeface="Trebuchet MS" pitchFamily="34" charset="0"/>
              </a:defRPr>
            </a:lvl6pPr>
            <a:lvl7pPr marL="2971800" indent="-228600" algn="l" defTabSz="457200" rtl="0" fontAlgn="base">
              <a:spcBef>
                <a:spcPct val="0"/>
              </a:spcBef>
              <a:spcAft>
                <a:spcPct val="0"/>
              </a:spcAft>
              <a:defRPr>
                <a:solidFill>
                  <a:schemeClr val="tx1"/>
                </a:solidFill>
                <a:latin typeface="Trebuchet MS" pitchFamily="34" charset="0"/>
              </a:defRPr>
            </a:lvl7pPr>
            <a:lvl8pPr marL="3429000" indent="-228600" algn="l" defTabSz="457200" rtl="0" fontAlgn="base">
              <a:spcBef>
                <a:spcPct val="0"/>
              </a:spcBef>
              <a:spcAft>
                <a:spcPct val="0"/>
              </a:spcAft>
              <a:defRPr>
                <a:solidFill>
                  <a:schemeClr val="tx1"/>
                </a:solidFill>
                <a:latin typeface="Trebuchet MS" pitchFamily="34" charset="0"/>
              </a:defRPr>
            </a:lvl8pPr>
            <a:lvl9pPr marL="3886200" indent="-228600" algn="l" defTabSz="457200" rtl="0" fontAlgn="base">
              <a:spcBef>
                <a:spcPct val="0"/>
              </a:spcBef>
              <a:spcAft>
                <a:spcPct val="0"/>
              </a:spcAft>
              <a:defRPr>
                <a:solidFill>
                  <a:schemeClr val="tx1"/>
                </a:solidFill>
                <a:latin typeface="Trebuchet MS" pitchFamily="34" charset="0"/>
              </a:defRPr>
            </a:lvl9pPr>
          </a:lstStyle>
          <a:p>
            <a:pPr algn="l" defTabSz="457200" rtl="0" fontAlgn="base">
              <a:spcBef>
                <a:spcPct val="0"/>
              </a:spcBef>
              <a:spcAft>
                <a:spcPct val="0"/>
              </a:spcAft>
              <a:defRPr/>
            </a:pPr>
            <a:r>
              <a:rPr lang="en-US" altLang="he-IL" sz="8000">
                <a:solidFill>
                  <a:srgbClr val="9FE0F5"/>
                </a:solidFill>
                <a:latin typeface="Arial" pitchFamily="34" charset="0"/>
              </a:rPr>
              <a:t>“</a:t>
            </a:r>
          </a:p>
        </p:txBody>
      </p:sp>
      <p:sp>
        <p:nvSpPr>
          <p:cNvPr id="6" name="TextBox 5">
            <a:extLst>
              <a:ext uri="{FF2B5EF4-FFF2-40B4-BE49-F238E27FC236}">
                <a16:creationId xmlns:a16="http://schemas.microsoft.com/office/drawing/2014/main" id="{D7CF48A9-DF8F-4FCE-AAF9-6D83BBC229BA}"/>
              </a:ext>
            </a:extLst>
          </p:cNvPr>
          <p:cNvSpPr txBox="1">
            <a:spLocks noChangeArrowheads="1"/>
          </p:cNvSpPr>
          <p:nvPr/>
        </p:nvSpPr>
        <p:spPr bwMode="auto">
          <a:xfrm>
            <a:off x="6669881"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algn="l" defTabSz="457200" rtl="0" fontAlgn="base">
              <a:spcBef>
                <a:spcPct val="0"/>
              </a:spcBef>
              <a:spcAft>
                <a:spcPct val="0"/>
              </a:spcAft>
              <a:defRPr>
                <a:solidFill>
                  <a:schemeClr val="tx1"/>
                </a:solidFill>
                <a:latin typeface="Trebuchet MS" pitchFamily="34" charset="0"/>
              </a:defRPr>
            </a:lvl6pPr>
            <a:lvl7pPr marL="2971800" indent="-228600" algn="l" defTabSz="457200" rtl="0" fontAlgn="base">
              <a:spcBef>
                <a:spcPct val="0"/>
              </a:spcBef>
              <a:spcAft>
                <a:spcPct val="0"/>
              </a:spcAft>
              <a:defRPr>
                <a:solidFill>
                  <a:schemeClr val="tx1"/>
                </a:solidFill>
                <a:latin typeface="Trebuchet MS" pitchFamily="34" charset="0"/>
              </a:defRPr>
            </a:lvl7pPr>
            <a:lvl8pPr marL="3429000" indent="-228600" algn="l" defTabSz="457200" rtl="0" fontAlgn="base">
              <a:spcBef>
                <a:spcPct val="0"/>
              </a:spcBef>
              <a:spcAft>
                <a:spcPct val="0"/>
              </a:spcAft>
              <a:defRPr>
                <a:solidFill>
                  <a:schemeClr val="tx1"/>
                </a:solidFill>
                <a:latin typeface="Trebuchet MS" pitchFamily="34" charset="0"/>
              </a:defRPr>
            </a:lvl8pPr>
            <a:lvl9pPr marL="3886200" indent="-228600" algn="l" defTabSz="457200" rtl="0" fontAlgn="base">
              <a:spcBef>
                <a:spcPct val="0"/>
              </a:spcBef>
              <a:spcAft>
                <a:spcPct val="0"/>
              </a:spcAft>
              <a:defRPr>
                <a:solidFill>
                  <a:schemeClr val="tx1"/>
                </a:solidFill>
                <a:latin typeface="Trebuchet MS" pitchFamily="34" charset="0"/>
              </a:defRPr>
            </a:lvl9pPr>
          </a:lstStyle>
          <a:p>
            <a:pPr algn="l" defTabSz="457200" rtl="0" fontAlgn="base">
              <a:spcBef>
                <a:spcPct val="0"/>
              </a:spcBef>
              <a:spcAft>
                <a:spcPct val="0"/>
              </a:spcAft>
              <a:defRPr/>
            </a:pPr>
            <a:r>
              <a:rPr lang="en-US" altLang="he-IL" sz="8000">
                <a:solidFill>
                  <a:srgbClr val="9FE0F5"/>
                </a:solidFill>
                <a:latin typeface="Arial" pitchFamily="34" charset="0"/>
              </a:rPr>
              <a:t>”</a:t>
            </a:r>
          </a:p>
        </p:txBody>
      </p:sp>
      <p:sp>
        <p:nvSpPr>
          <p:cNvPr id="2" name="Title 1"/>
          <p:cNvSpPr>
            <a:spLocks noGrp="1"/>
          </p:cNvSpPr>
          <p:nvPr>
            <p:ph type="title"/>
          </p:nvPr>
        </p:nvSpPr>
        <p:spPr>
          <a:xfrm>
            <a:off x="698504" y="609600"/>
            <a:ext cx="6070601" cy="3022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23" name="Text Placeholder 9"/>
          <p:cNvSpPr>
            <a:spLocks noGrp="1"/>
          </p:cNvSpPr>
          <p:nvPr>
            <p:ph type="body" sz="quarter" idx="13"/>
          </p:nvPr>
        </p:nvSpPr>
        <p:spPr>
          <a:xfrm>
            <a:off x="1024604" y="3632200"/>
            <a:ext cx="5418393"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ערוך סגנונות טקסט של תבנית בסיס</a:t>
            </a:r>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7" name="Date Placeholder 3">
            <a:extLst>
              <a:ext uri="{FF2B5EF4-FFF2-40B4-BE49-F238E27FC236}">
                <a16:creationId xmlns:a16="http://schemas.microsoft.com/office/drawing/2014/main" id="{1E4E825C-0DA7-410A-A387-10B8BBDEA294}"/>
              </a:ext>
            </a:extLst>
          </p:cNvPr>
          <p:cNvSpPr>
            <a:spLocks noGrp="1"/>
          </p:cNvSpPr>
          <p:nvPr>
            <p:ph type="dt" sz="half" idx="14"/>
          </p:nvPr>
        </p:nvSpPr>
        <p:spPr/>
        <p:txBody>
          <a:bodyPr/>
          <a:lstStyle>
            <a:lvl1pPr>
              <a:defRPr/>
            </a:lvl1pPr>
          </a:lstStyle>
          <a:p>
            <a:pPr>
              <a:defRPr/>
            </a:pPr>
            <a:fld id="{8C7ACF81-F2C8-43B8-A81B-3908C116DD17}" type="datetime8">
              <a:rPr lang="he-IL" smtClean="0">
                <a:solidFill>
                  <a:prstClr val="black">
                    <a:tint val="75000"/>
                  </a:prstClr>
                </a:solidFill>
              </a:rPr>
              <a:t>28 אוגוסט 20</a:t>
            </a:fld>
            <a:endParaRPr lang="he-IL">
              <a:solidFill>
                <a:prstClr val="black">
                  <a:tint val="75000"/>
                </a:prstClr>
              </a:solidFill>
            </a:endParaRPr>
          </a:p>
        </p:txBody>
      </p:sp>
      <p:sp>
        <p:nvSpPr>
          <p:cNvPr id="8" name="Footer Placeholder 4">
            <a:extLst>
              <a:ext uri="{FF2B5EF4-FFF2-40B4-BE49-F238E27FC236}">
                <a16:creationId xmlns:a16="http://schemas.microsoft.com/office/drawing/2014/main" id="{8444DB94-0B45-4836-A1F1-EB246FC0A98C}"/>
              </a:ext>
            </a:extLst>
          </p:cNvPr>
          <p:cNvSpPr>
            <a:spLocks noGrp="1"/>
          </p:cNvSpPr>
          <p:nvPr>
            <p:ph type="ftr" sz="quarter" idx="15"/>
          </p:nvPr>
        </p:nvSpPr>
        <p:spPr/>
        <p:txBody>
          <a:bodyPr/>
          <a:lstStyle>
            <a:lvl1pPr>
              <a:defRPr/>
            </a:lvl1pPr>
          </a:lstStyle>
          <a:p>
            <a:pPr>
              <a:defRPr/>
            </a:pPr>
            <a:r>
              <a:rPr lang="he-IL">
                <a:solidFill>
                  <a:prstClr val="black">
                    <a:tint val="75000"/>
                  </a:prstClr>
                </a:solidFill>
              </a:rPr>
              <a:t>009090909</a:t>
            </a:r>
          </a:p>
        </p:txBody>
      </p:sp>
      <p:sp>
        <p:nvSpPr>
          <p:cNvPr id="9" name="Slide Number Placeholder 5">
            <a:extLst>
              <a:ext uri="{FF2B5EF4-FFF2-40B4-BE49-F238E27FC236}">
                <a16:creationId xmlns:a16="http://schemas.microsoft.com/office/drawing/2014/main" id="{23060888-3800-4EBC-95D0-7728A33F407D}"/>
              </a:ext>
            </a:extLst>
          </p:cNvPr>
          <p:cNvSpPr>
            <a:spLocks noGrp="1"/>
          </p:cNvSpPr>
          <p:nvPr>
            <p:ph type="sldNum" sz="quarter" idx="16"/>
          </p:nvPr>
        </p:nvSpPr>
        <p:spPr/>
        <p:txBody>
          <a:bodyPr/>
          <a:lstStyle>
            <a:lvl1pPr>
              <a:defRPr/>
            </a:lvl1pPr>
          </a:lstStyle>
          <a:p>
            <a:fld id="{051DACE0-42AB-4868-8B2C-C630F2EF7763}"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1249199235"/>
      </p:ext>
    </p:extLst>
  </p:cSld>
  <p:clrMapOvr>
    <a:masterClrMapping/>
  </p:clrMapOvr>
  <p:transition spd="slow">
    <p:randomBar dir="vert"/>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44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508001" y="4527448"/>
            <a:ext cx="6447501"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D21C6D3A-4405-4F87-B6C1-CD960033C3BD}" type="datetime8">
              <a:rPr lang="he-IL" smtClean="0">
                <a:solidFill>
                  <a:prstClr val="black">
                    <a:tint val="75000"/>
                  </a:prstClr>
                </a:solidFill>
              </a:rPr>
              <a:t>28 אוגוסט 20</a:t>
            </a:fld>
            <a:endParaRPr lang="he-IL">
              <a:solidFill>
                <a:prstClr val="black">
                  <a:tint val="75000"/>
                </a:prstClr>
              </a:solidFill>
            </a:endParaRPr>
          </a:p>
        </p:txBody>
      </p:sp>
      <p:sp>
        <p:nvSpPr>
          <p:cNvPr id="5"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6"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EA0D4CF6-25D8-4266-9485-E9665AAC0B96}"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2046676345"/>
      </p:ext>
    </p:extLst>
  </p:cSld>
  <p:clrMapOvr>
    <a:masterClrMapping/>
  </p:clrMapOvr>
  <p:transition spd="slow">
    <p:randomBar dir="vert"/>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p:cSld name="כרטיס שם עם ציטוט">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D56739B-E4DF-4633-BE90-0F9CB073DFDB}"/>
              </a:ext>
            </a:extLst>
          </p:cNvPr>
          <p:cNvSpPr txBox="1">
            <a:spLocks noChangeArrowheads="1"/>
          </p:cNvSpPr>
          <p:nvPr/>
        </p:nvSpPr>
        <p:spPr bwMode="auto">
          <a:xfrm>
            <a:off x="406004"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algn="l" defTabSz="457200" rtl="0" fontAlgn="base">
              <a:spcBef>
                <a:spcPct val="0"/>
              </a:spcBef>
              <a:spcAft>
                <a:spcPct val="0"/>
              </a:spcAft>
              <a:defRPr>
                <a:solidFill>
                  <a:schemeClr val="tx1"/>
                </a:solidFill>
                <a:latin typeface="Trebuchet MS" pitchFamily="34" charset="0"/>
              </a:defRPr>
            </a:lvl6pPr>
            <a:lvl7pPr marL="2971800" indent="-228600" algn="l" defTabSz="457200" rtl="0" fontAlgn="base">
              <a:spcBef>
                <a:spcPct val="0"/>
              </a:spcBef>
              <a:spcAft>
                <a:spcPct val="0"/>
              </a:spcAft>
              <a:defRPr>
                <a:solidFill>
                  <a:schemeClr val="tx1"/>
                </a:solidFill>
                <a:latin typeface="Trebuchet MS" pitchFamily="34" charset="0"/>
              </a:defRPr>
            </a:lvl7pPr>
            <a:lvl8pPr marL="3429000" indent="-228600" algn="l" defTabSz="457200" rtl="0" fontAlgn="base">
              <a:spcBef>
                <a:spcPct val="0"/>
              </a:spcBef>
              <a:spcAft>
                <a:spcPct val="0"/>
              </a:spcAft>
              <a:defRPr>
                <a:solidFill>
                  <a:schemeClr val="tx1"/>
                </a:solidFill>
                <a:latin typeface="Trebuchet MS" pitchFamily="34" charset="0"/>
              </a:defRPr>
            </a:lvl8pPr>
            <a:lvl9pPr marL="3886200" indent="-228600" algn="l" defTabSz="457200" rtl="0" fontAlgn="base">
              <a:spcBef>
                <a:spcPct val="0"/>
              </a:spcBef>
              <a:spcAft>
                <a:spcPct val="0"/>
              </a:spcAft>
              <a:defRPr>
                <a:solidFill>
                  <a:schemeClr val="tx1"/>
                </a:solidFill>
                <a:latin typeface="Trebuchet MS" pitchFamily="34" charset="0"/>
              </a:defRPr>
            </a:lvl9pPr>
          </a:lstStyle>
          <a:p>
            <a:pPr algn="l" defTabSz="457200" rtl="0" fontAlgn="base">
              <a:spcBef>
                <a:spcPct val="0"/>
              </a:spcBef>
              <a:spcAft>
                <a:spcPct val="0"/>
              </a:spcAft>
              <a:defRPr/>
            </a:pPr>
            <a:r>
              <a:rPr lang="en-US" altLang="he-IL" sz="8000">
                <a:solidFill>
                  <a:srgbClr val="9FE0F5"/>
                </a:solidFill>
                <a:latin typeface="Arial" pitchFamily="34" charset="0"/>
              </a:rPr>
              <a:t>“</a:t>
            </a:r>
          </a:p>
        </p:txBody>
      </p:sp>
      <p:sp>
        <p:nvSpPr>
          <p:cNvPr id="6" name="TextBox 5">
            <a:extLst>
              <a:ext uri="{FF2B5EF4-FFF2-40B4-BE49-F238E27FC236}">
                <a16:creationId xmlns:a16="http://schemas.microsoft.com/office/drawing/2014/main" id="{F334307D-1C4F-49BC-A7D8-2F0E31E090A9}"/>
              </a:ext>
            </a:extLst>
          </p:cNvPr>
          <p:cNvSpPr txBox="1">
            <a:spLocks noChangeArrowheads="1"/>
          </p:cNvSpPr>
          <p:nvPr/>
        </p:nvSpPr>
        <p:spPr bwMode="auto">
          <a:xfrm>
            <a:off x="6669881"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algn="l" defTabSz="457200" rtl="0" fontAlgn="base">
              <a:spcBef>
                <a:spcPct val="0"/>
              </a:spcBef>
              <a:spcAft>
                <a:spcPct val="0"/>
              </a:spcAft>
              <a:defRPr>
                <a:solidFill>
                  <a:schemeClr val="tx1"/>
                </a:solidFill>
                <a:latin typeface="Trebuchet MS" pitchFamily="34" charset="0"/>
              </a:defRPr>
            </a:lvl6pPr>
            <a:lvl7pPr marL="2971800" indent="-228600" algn="l" defTabSz="457200" rtl="0" fontAlgn="base">
              <a:spcBef>
                <a:spcPct val="0"/>
              </a:spcBef>
              <a:spcAft>
                <a:spcPct val="0"/>
              </a:spcAft>
              <a:defRPr>
                <a:solidFill>
                  <a:schemeClr val="tx1"/>
                </a:solidFill>
                <a:latin typeface="Trebuchet MS" pitchFamily="34" charset="0"/>
              </a:defRPr>
            </a:lvl7pPr>
            <a:lvl8pPr marL="3429000" indent="-228600" algn="l" defTabSz="457200" rtl="0" fontAlgn="base">
              <a:spcBef>
                <a:spcPct val="0"/>
              </a:spcBef>
              <a:spcAft>
                <a:spcPct val="0"/>
              </a:spcAft>
              <a:defRPr>
                <a:solidFill>
                  <a:schemeClr val="tx1"/>
                </a:solidFill>
                <a:latin typeface="Trebuchet MS" pitchFamily="34" charset="0"/>
              </a:defRPr>
            </a:lvl8pPr>
            <a:lvl9pPr marL="3886200" indent="-228600" algn="l" defTabSz="457200" rtl="0" fontAlgn="base">
              <a:spcBef>
                <a:spcPct val="0"/>
              </a:spcBef>
              <a:spcAft>
                <a:spcPct val="0"/>
              </a:spcAft>
              <a:defRPr>
                <a:solidFill>
                  <a:schemeClr val="tx1"/>
                </a:solidFill>
                <a:latin typeface="Trebuchet MS" pitchFamily="34" charset="0"/>
              </a:defRPr>
            </a:lvl9pPr>
          </a:lstStyle>
          <a:p>
            <a:pPr algn="l" defTabSz="457200" rtl="0" fontAlgn="base">
              <a:spcBef>
                <a:spcPct val="0"/>
              </a:spcBef>
              <a:spcAft>
                <a:spcPct val="0"/>
              </a:spcAft>
              <a:defRPr/>
            </a:pPr>
            <a:r>
              <a:rPr lang="en-US" altLang="he-IL" sz="8000">
                <a:solidFill>
                  <a:srgbClr val="9FE0F5"/>
                </a:solidFill>
                <a:latin typeface="Arial" pitchFamily="34" charset="0"/>
              </a:rPr>
              <a:t>”</a:t>
            </a:r>
          </a:p>
        </p:txBody>
      </p:sp>
      <p:sp>
        <p:nvSpPr>
          <p:cNvPr id="2" name="Title 1"/>
          <p:cNvSpPr>
            <a:spLocks noGrp="1"/>
          </p:cNvSpPr>
          <p:nvPr>
            <p:ph type="title"/>
          </p:nvPr>
        </p:nvSpPr>
        <p:spPr>
          <a:xfrm>
            <a:off x="698504" y="609600"/>
            <a:ext cx="6070601" cy="3022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ערוך סגנונות טקסט של תבנית בסיס</a:t>
            </a:r>
          </a:p>
        </p:txBody>
      </p:sp>
      <p:sp>
        <p:nvSpPr>
          <p:cNvPr id="3" name="Text Placeholder 2"/>
          <p:cNvSpPr>
            <a:spLocks noGrp="1"/>
          </p:cNvSpPr>
          <p:nvPr>
            <p:ph type="body" idx="1"/>
          </p:nvPr>
        </p:nvSpPr>
        <p:spPr>
          <a:xfrm>
            <a:off x="508001" y="4527448"/>
            <a:ext cx="6447501"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7" name="Date Placeholder 3">
            <a:extLst>
              <a:ext uri="{FF2B5EF4-FFF2-40B4-BE49-F238E27FC236}">
                <a16:creationId xmlns:a16="http://schemas.microsoft.com/office/drawing/2014/main" id="{D6C108BB-B2CA-41F9-831B-4042133FCE6B}"/>
              </a:ext>
            </a:extLst>
          </p:cNvPr>
          <p:cNvSpPr>
            <a:spLocks noGrp="1"/>
          </p:cNvSpPr>
          <p:nvPr>
            <p:ph type="dt" sz="half" idx="14"/>
          </p:nvPr>
        </p:nvSpPr>
        <p:spPr/>
        <p:txBody>
          <a:bodyPr/>
          <a:lstStyle>
            <a:lvl1pPr>
              <a:defRPr/>
            </a:lvl1pPr>
          </a:lstStyle>
          <a:p>
            <a:pPr>
              <a:defRPr/>
            </a:pPr>
            <a:fld id="{023289CC-9395-4653-86D4-389951AD6FB0}" type="datetime8">
              <a:rPr lang="he-IL" smtClean="0">
                <a:solidFill>
                  <a:prstClr val="black">
                    <a:tint val="75000"/>
                  </a:prstClr>
                </a:solidFill>
              </a:rPr>
              <a:t>28 אוגוסט 20</a:t>
            </a:fld>
            <a:endParaRPr lang="he-IL">
              <a:solidFill>
                <a:prstClr val="black">
                  <a:tint val="75000"/>
                </a:prstClr>
              </a:solidFill>
            </a:endParaRPr>
          </a:p>
        </p:txBody>
      </p:sp>
      <p:sp>
        <p:nvSpPr>
          <p:cNvPr id="8" name="Footer Placeholder 4">
            <a:extLst>
              <a:ext uri="{FF2B5EF4-FFF2-40B4-BE49-F238E27FC236}">
                <a16:creationId xmlns:a16="http://schemas.microsoft.com/office/drawing/2014/main" id="{128D9F7C-AD06-471E-B236-5D192A15D743}"/>
              </a:ext>
            </a:extLst>
          </p:cNvPr>
          <p:cNvSpPr>
            <a:spLocks noGrp="1"/>
          </p:cNvSpPr>
          <p:nvPr>
            <p:ph type="ftr" sz="quarter" idx="15"/>
          </p:nvPr>
        </p:nvSpPr>
        <p:spPr/>
        <p:txBody>
          <a:bodyPr/>
          <a:lstStyle>
            <a:lvl1pPr>
              <a:defRPr/>
            </a:lvl1pPr>
          </a:lstStyle>
          <a:p>
            <a:pPr>
              <a:defRPr/>
            </a:pPr>
            <a:r>
              <a:rPr lang="he-IL">
                <a:solidFill>
                  <a:prstClr val="black">
                    <a:tint val="75000"/>
                  </a:prstClr>
                </a:solidFill>
              </a:rPr>
              <a:t>009090909</a:t>
            </a:r>
          </a:p>
        </p:txBody>
      </p:sp>
      <p:sp>
        <p:nvSpPr>
          <p:cNvPr id="9" name="Slide Number Placeholder 5">
            <a:extLst>
              <a:ext uri="{FF2B5EF4-FFF2-40B4-BE49-F238E27FC236}">
                <a16:creationId xmlns:a16="http://schemas.microsoft.com/office/drawing/2014/main" id="{73BFA6DE-F092-4FA5-8B1C-FA7370DA5891}"/>
              </a:ext>
            </a:extLst>
          </p:cNvPr>
          <p:cNvSpPr>
            <a:spLocks noGrp="1"/>
          </p:cNvSpPr>
          <p:nvPr>
            <p:ph type="sldNum" sz="quarter" idx="16"/>
          </p:nvPr>
        </p:nvSpPr>
        <p:spPr/>
        <p:txBody>
          <a:bodyPr/>
          <a:lstStyle>
            <a:lvl1pPr>
              <a:defRPr/>
            </a:lvl1pPr>
          </a:lstStyle>
          <a:p>
            <a:fld id="{E29A8A6A-6534-4663-9113-D33D0367CFBF}"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935811712"/>
      </p:ext>
    </p:extLst>
  </p:cSld>
  <p:clrMapOvr>
    <a:masterClrMapping/>
  </p:clrMapOvr>
  <p:transition spd="slow">
    <p:randomBar dir="vert"/>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p:cSld name="נכון או לא נכון">
    <p:spTree>
      <p:nvGrpSpPr>
        <p:cNvPr id="1" name=""/>
        <p:cNvGrpSpPr/>
        <p:nvPr/>
      </p:nvGrpSpPr>
      <p:grpSpPr>
        <a:xfrm>
          <a:off x="0" y="0"/>
          <a:ext cx="0" cy="0"/>
          <a:chOff x="0" y="0"/>
          <a:chExt cx="0" cy="0"/>
        </a:xfrm>
      </p:grpSpPr>
      <p:sp>
        <p:nvSpPr>
          <p:cNvPr id="2" name="Title 1"/>
          <p:cNvSpPr>
            <a:spLocks noGrp="1"/>
          </p:cNvSpPr>
          <p:nvPr>
            <p:ph type="title"/>
          </p:nvPr>
        </p:nvSpPr>
        <p:spPr>
          <a:xfrm>
            <a:off x="514351" y="609600"/>
            <a:ext cx="6441152" cy="3022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ערוך סגנונות טקסט של תבנית בסיס</a:t>
            </a:r>
          </a:p>
        </p:txBody>
      </p:sp>
      <p:sp>
        <p:nvSpPr>
          <p:cNvPr id="3" name="Text Placeholder 2"/>
          <p:cNvSpPr>
            <a:spLocks noGrp="1"/>
          </p:cNvSpPr>
          <p:nvPr>
            <p:ph type="body" idx="1"/>
          </p:nvPr>
        </p:nvSpPr>
        <p:spPr>
          <a:xfrm>
            <a:off x="508001" y="4527448"/>
            <a:ext cx="6447501"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5" name="Date Placeholder 3">
            <a:extLst>
              <a:ext uri="{FF2B5EF4-FFF2-40B4-BE49-F238E27FC236}">
                <a16:creationId xmlns:a16="http://schemas.microsoft.com/office/drawing/2014/main" id="{E327CDEE-F38F-45AF-B59F-F0F4EA8D696A}"/>
              </a:ext>
            </a:extLst>
          </p:cNvPr>
          <p:cNvSpPr>
            <a:spLocks noGrp="1"/>
          </p:cNvSpPr>
          <p:nvPr>
            <p:ph type="dt" sz="half" idx="14"/>
          </p:nvPr>
        </p:nvSpPr>
        <p:spPr/>
        <p:txBody>
          <a:bodyPr/>
          <a:lstStyle>
            <a:lvl1pPr>
              <a:defRPr/>
            </a:lvl1pPr>
          </a:lstStyle>
          <a:p>
            <a:pPr>
              <a:defRPr/>
            </a:pPr>
            <a:fld id="{85708E36-3DC6-48E0-945E-0EC13CA1A3EB}" type="datetime8">
              <a:rPr lang="he-IL" smtClean="0">
                <a:solidFill>
                  <a:prstClr val="black">
                    <a:tint val="75000"/>
                  </a:prstClr>
                </a:solidFill>
              </a:rPr>
              <a:t>28 אוגוסט 20</a:t>
            </a:fld>
            <a:endParaRPr lang="he-IL">
              <a:solidFill>
                <a:prstClr val="black">
                  <a:tint val="75000"/>
                </a:prstClr>
              </a:solidFill>
            </a:endParaRPr>
          </a:p>
        </p:txBody>
      </p:sp>
      <p:sp>
        <p:nvSpPr>
          <p:cNvPr id="6" name="Footer Placeholder 4">
            <a:extLst>
              <a:ext uri="{FF2B5EF4-FFF2-40B4-BE49-F238E27FC236}">
                <a16:creationId xmlns:a16="http://schemas.microsoft.com/office/drawing/2014/main" id="{F426F55A-56EE-4434-96BB-A464E6EB6E52}"/>
              </a:ext>
            </a:extLst>
          </p:cNvPr>
          <p:cNvSpPr>
            <a:spLocks noGrp="1"/>
          </p:cNvSpPr>
          <p:nvPr>
            <p:ph type="ftr" sz="quarter" idx="15"/>
          </p:nvPr>
        </p:nvSpPr>
        <p:spPr/>
        <p:txBody>
          <a:bodyPr/>
          <a:lstStyle>
            <a:lvl1pPr>
              <a:defRPr/>
            </a:lvl1pPr>
          </a:lstStyle>
          <a:p>
            <a:pPr>
              <a:defRPr/>
            </a:pPr>
            <a:r>
              <a:rPr lang="he-IL">
                <a:solidFill>
                  <a:prstClr val="black">
                    <a:tint val="75000"/>
                  </a:prstClr>
                </a:solidFill>
              </a:rPr>
              <a:t>009090909</a:t>
            </a:r>
          </a:p>
        </p:txBody>
      </p:sp>
      <p:sp>
        <p:nvSpPr>
          <p:cNvPr id="7" name="Slide Number Placeholder 5">
            <a:extLst>
              <a:ext uri="{FF2B5EF4-FFF2-40B4-BE49-F238E27FC236}">
                <a16:creationId xmlns:a16="http://schemas.microsoft.com/office/drawing/2014/main" id="{BCF8659D-2D63-4320-9968-8F80BEEAF75D}"/>
              </a:ext>
            </a:extLst>
          </p:cNvPr>
          <p:cNvSpPr>
            <a:spLocks noGrp="1"/>
          </p:cNvSpPr>
          <p:nvPr>
            <p:ph type="sldNum" sz="quarter" idx="16"/>
          </p:nvPr>
        </p:nvSpPr>
        <p:spPr/>
        <p:txBody>
          <a:bodyPr/>
          <a:lstStyle>
            <a:lvl1pPr>
              <a:defRPr/>
            </a:lvl1pPr>
          </a:lstStyle>
          <a:p>
            <a:fld id="{76F15BD0-D542-4556-A0C3-B6263C08D24F}"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633562961"/>
      </p:ext>
    </p:extLst>
  </p:cSld>
  <p:clrMapOvr>
    <a:masterClrMapping/>
  </p:clrMapOvr>
  <p:transition spd="slow">
    <p:randomBar dir="vert"/>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AB843C9D-1FC3-44BA-852A-77994557BF99}" type="datetime8">
              <a:rPr lang="he-IL" smtClean="0">
                <a:solidFill>
                  <a:prstClr val="black">
                    <a:tint val="75000"/>
                  </a:prstClr>
                </a:solidFill>
              </a:rPr>
              <a:t>28 אוגוסט 20</a:t>
            </a:fld>
            <a:endParaRPr lang="he-IL">
              <a:solidFill>
                <a:prstClr val="black">
                  <a:tint val="75000"/>
                </a:prstClr>
              </a:solidFill>
            </a:endParaRPr>
          </a:p>
        </p:txBody>
      </p:sp>
      <p:sp>
        <p:nvSpPr>
          <p:cNvPr id="5"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6"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8713429D-3741-4338-BD47-12D57FE27D68}"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1635367504"/>
      </p:ext>
    </p:extLst>
  </p:cSld>
  <p:clrMapOvr>
    <a:masterClrMapping/>
  </p:clrMapOvr>
  <p:transition spd="slow">
    <p:randomBar dir="vert"/>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9" y="609608"/>
            <a:ext cx="978557" cy="5251451"/>
          </a:xfrm>
        </p:spPr>
        <p:txBody>
          <a:bodyPr vert="eaVert" anchor="ct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508005" y="609600"/>
            <a:ext cx="5295113" cy="5251450"/>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A289C814-5CB4-4E0B-BA49-35666595E28C}" type="datetime8">
              <a:rPr lang="he-IL" smtClean="0">
                <a:solidFill>
                  <a:prstClr val="black">
                    <a:tint val="75000"/>
                  </a:prstClr>
                </a:solidFill>
              </a:rPr>
              <a:t>28 אוגוסט 20</a:t>
            </a:fld>
            <a:endParaRPr lang="he-IL">
              <a:solidFill>
                <a:prstClr val="black">
                  <a:tint val="75000"/>
                </a:prstClr>
              </a:solidFill>
            </a:endParaRPr>
          </a:p>
        </p:txBody>
      </p:sp>
      <p:sp>
        <p:nvSpPr>
          <p:cNvPr id="5"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6"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D1B43419-7A5C-4E40-9613-B4D2BC9C2B6A}"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1751849607"/>
      </p:ext>
    </p:extLst>
  </p:cSld>
  <p:clrMapOvr>
    <a:masterClrMapping/>
  </p:clrMapOvr>
  <p:transition spd="slow">
    <p:randomBar dir="vert"/>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grpSp>
        <p:nvGrpSpPr>
          <p:cNvPr id="4" name="Group 15"/>
          <p:cNvGrpSpPr>
            <a:grpSpLocks/>
          </p:cNvGrpSpPr>
          <p:nvPr/>
        </p:nvGrpSpPr>
        <p:grpSpPr bwMode="auto">
          <a:xfrm>
            <a:off x="0" y="-7938"/>
            <a:ext cx="9144000" cy="6865938"/>
            <a:chOff x="0" y="-8467"/>
            <a:chExt cx="12192000" cy="6866467"/>
          </a:xfrm>
        </p:grpSpPr>
        <p:sp>
          <p:nvSpPr>
            <p:cNvPr id="5" name="Freeform 14">
              <a:extLst>
                <a:ext uri="{FF2B5EF4-FFF2-40B4-BE49-F238E27FC236}">
                  <a16:creationId xmlns:a16="http://schemas.microsoft.com/office/drawing/2014/main" id="{E45455B4-688A-4077-9682-7FEE1583B56E}"/>
                </a:ext>
              </a:extLst>
            </p:cNvPr>
            <p:cNvSpPr/>
            <p:nvPr/>
          </p:nvSpPr>
          <p:spPr>
            <a:xfrm>
              <a:off x="0" y="-8467"/>
              <a:ext cx="863600" cy="569797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6" name="Straight Connector 18">
              <a:extLst>
                <a:ext uri="{FF2B5EF4-FFF2-40B4-BE49-F238E27FC236}">
                  <a16:creationId xmlns:a16="http://schemas.microsoft.com/office/drawing/2014/main" id="{7D3D99D9-064E-411B-9F0D-3ECFF5C74D8C}"/>
                </a:ext>
              </a:extLst>
            </p:cNvPr>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7" name="Straight Connector 19">
              <a:extLst>
                <a:ext uri="{FF2B5EF4-FFF2-40B4-BE49-F238E27FC236}">
                  <a16:creationId xmlns:a16="http://schemas.microsoft.com/office/drawing/2014/main" id="{93FD6D7F-A785-4534-B895-AD67E4DF6389}"/>
                </a:ext>
              </a:extLst>
            </p:cNvPr>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8" name="Rectangle 23">
              <a:extLst>
                <a:ext uri="{FF2B5EF4-FFF2-40B4-BE49-F238E27FC236}">
                  <a16:creationId xmlns:a16="http://schemas.microsoft.com/office/drawing/2014/main" id="{430722D5-1FF3-48AA-A072-D7A240CD1DE1}"/>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25">
              <a:extLst>
                <a:ext uri="{FF2B5EF4-FFF2-40B4-BE49-F238E27FC236}">
                  <a16:creationId xmlns:a16="http://schemas.microsoft.com/office/drawing/2014/main" id="{1D747219-4280-4196-AEA2-25EEB81E7CE2}"/>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Isosceles Triangle 22">
              <a:extLst>
                <a:ext uri="{FF2B5EF4-FFF2-40B4-BE49-F238E27FC236}">
                  <a16:creationId xmlns:a16="http://schemas.microsoft.com/office/drawing/2014/main" id="{B4274DE3-1415-4A5D-BFAF-DFA907EF9FFE}"/>
                </a:ext>
              </a:extLst>
            </p:cNvPr>
            <p:cNvSpPr/>
            <p:nvPr/>
          </p:nvSpPr>
          <p:spPr>
            <a:xfrm>
              <a:off x="8932863" y="3047706"/>
              <a:ext cx="325913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7">
              <a:extLst>
                <a:ext uri="{FF2B5EF4-FFF2-40B4-BE49-F238E27FC236}">
                  <a16:creationId xmlns:a16="http://schemas.microsoft.com/office/drawing/2014/main" id="{082794A0-F9BB-4DF2-BB36-6F706AAA8BAE}"/>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8">
              <a:extLst>
                <a:ext uri="{FF2B5EF4-FFF2-40B4-BE49-F238E27FC236}">
                  <a16:creationId xmlns:a16="http://schemas.microsoft.com/office/drawing/2014/main" id="{78F4C792-8F83-4104-9B78-E6716EB28DEB}"/>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9">
              <a:extLst>
                <a:ext uri="{FF2B5EF4-FFF2-40B4-BE49-F238E27FC236}">
                  <a16:creationId xmlns:a16="http://schemas.microsoft.com/office/drawing/2014/main" id="{A7C0EA14-2D70-41E0-A8EE-E450EB310ECC}"/>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26">
              <a:extLst>
                <a:ext uri="{FF2B5EF4-FFF2-40B4-BE49-F238E27FC236}">
                  <a16:creationId xmlns:a16="http://schemas.microsoft.com/office/drawing/2014/main" id="{430126A3-0403-4320-90C2-551ED8046F83}"/>
                </a:ext>
              </a:extLst>
            </p:cNvPr>
            <p:cNvSpPr/>
            <p:nvPr/>
          </p:nvSpPr>
          <p:spPr>
            <a:xfrm>
              <a:off x="10371138" y="3589086"/>
              <a:ext cx="181768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5400">
                <a:solidFill>
                  <a:schemeClr val="accent1"/>
                </a:solidFill>
              </a:defRPr>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130300" y="4050834"/>
            <a:ext cx="5825202"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endParaRPr lang="en-US" dirty="0"/>
          </a:p>
        </p:txBody>
      </p:sp>
      <p:sp>
        <p:nvSpPr>
          <p:cNvPr id="15" name="Date Placeholder 3">
            <a:extLst>
              <a:ext uri="{FF2B5EF4-FFF2-40B4-BE49-F238E27FC236}">
                <a16:creationId xmlns:a16="http://schemas.microsoft.com/office/drawing/2014/main" id="{2C827CCC-CB9A-4D38-9A46-75C6BE793C36}"/>
              </a:ext>
            </a:extLst>
          </p:cNvPr>
          <p:cNvSpPr>
            <a:spLocks noGrp="1"/>
          </p:cNvSpPr>
          <p:nvPr>
            <p:ph type="dt" sz="half" idx="10"/>
          </p:nvPr>
        </p:nvSpPr>
        <p:spPr/>
        <p:txBody>
          <a:bodyPr/>
          <a:lstStyle>
            <a:lvl1pPr>
              <a:defRPr/>
            </a:lvl1pPr>
          </a:lstStyle>
          <a:p>
            <a:pPr>
              <a:defRPr/>
            </a:pPr>
            <a:fld id="{CC5F0F25-5353-4B0E-B9A9-F1F441AE276C}" type="datetime8">
              <a:rPr lang="he-IL" smtClean="0">
                <a:solidFill>
                  <a:prstClr val="black">
                    <a:tint val="75000"/>
                  </a:prstClr>
                </a:solidFill>
              </a:rPr>
              <a:t>28 אוגוסט 20</a:t>
            </a:fld>
            <a:endParaRPr lang="he-IL">
              <a:solidFill>
                <a:prstClr val="black">
                  <a:tint val="75000"/>
                </a:prstClr>
              </a:solidFill>
            </a:endParaRPr>
          </a:p>
        </p:txBody>
      </p:sp>
      <p:sp>
        <p:nvSpPr>
          <p:cNvPr id="16" name="Footer Placeholder 4">
            <a:extLst>
              <a:ext uri="{FF2B5EF4-FFF2-40B4-BE49-F238E27FC236}">
                <a16:creationId xmlns:a16="http://schemas.microsoft.com/office/drawing/2014/main" id="{E73FB58F-7F6C-4786-8A5D-2C69894CF1ED}"/>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17" name="Slide Number Placeholder 5">
            <a:extLst>
              <a:ext uri="{FF2B5EF4-FFF2-40B4-BE49-F238E27FC236}">
                <a16:creationId xmlns:a16="http://schemas.microsoft.com/office/drawing/2014/main" id="{A33BF988-7C74-41BE-999B-D73A5A14F8C6}"/>
              </a:ext>
            </a:extLst>
          </p:cNvPr>
          <p:cNvSpPr>
            <a:spLocks noGrp="1"/>
          </p:cNvSpPr>
          <p:nvPr>
            <p:ph type="sldNum" sz="quarter" idx="12"/>
          </p:nvPr>
        </p:nvSpPr>
        <p:spPr/>
        <p:txBody>
          <a:bodyPr/>
          <a:lstStyle>
            <a:lvl1pPr>
              <a:defRPr/>
            </a:lvl1pPr>
          </a:lstStyle>
          <a:p>
            <a:fld id="{7EF9805E-A00E-433A-A56E-E5CB50528970}"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1437214906"/>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506818" y="2160983"/>
            <a:ext cx="313921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Content Placeholder 3"/>
          <p:cNvSpPr>
            <a:spLocks noGrp="1"/>
          </p:cNvSpPr>
          <p:nvPr>
            <p:ph sz="half" idx="2"/>
          </p:nvPr>
        </p:nvSpPr>
        <p:spPr>
          <a:xfrm>
            <a:off x="506818" y="2737264"/>
            <a:ext cx="3139217" cy="3304117"/>
          </a:xfrm>
        </p:spPr>
        <p:txBody>
          <a:bodyPr>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3816289" y="2160983"/>
            <a:ext cx="313921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Content Placeholder 5"/>
          <p:cNvSpPr>
            <a:spLocks noGrp="1"/>
          </p:cNvSpPr>
          <p:nvPr>
            <p:ph sz="quarter" idx="4"/>
          </p:nvPr>
        </p:nvSpPr>
        <p:spPr>
          <a:xfrm>
            <a:off x="3816297" y="2737264"/>
            <a:ext cx="3139213" cy="3304117"/>
          </a:xfrm>
        </p:spPr>
        <p:txBody>
          <a:bodyPr>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7"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3AD53062-1ACC-471A-B42C-BD0382FA41CA}" type="datetime8">
              <a:rPr lang="he-IL" smtClean="0">
                <a:solidFill>
                  <a:prstClr val="black">
                    <a:tint val="75000"/>
                  </a:prstClr>
                </a:solidFill>
              </a:rPr>
              <a:t>28 אוגוסט 20</a:t>
            </a:fld>
            <a:endParaRPr lang="he-IL">
              <a:solidFill>
                <a:prstClr val="black">
                  <a:tint val="75000"/>
                </a:prstClr>
              </a:solidFill>
            </a:endParaRPr>
          </a:p>
        </p:txBody>
      </p:sp>
      <p:sp>
        <p:nvSpPr>
          <p:cNvPr id="8"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9"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CFA68576-0FAD-4D92-A8DC-3E172B9B7217}"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1128013813"/>
      </p:ext>
    </p:extLst>
  </p:cSld>
  <p:clrMapOvr>
    <a:masterClrMapping/>
  </p:clrMapOvr>
  <p:transition spd="slow">
    <p:randomBar dir="vert"/>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0DC5C9B5-8A84-464D-9C68-12F4973C21B9}" type="datetime8">
              <a:rPr lang="he-IL" smtClean="0">
                <a:solidFill>
                  <a:prstClr val="black">
                    <a:tint val="75000"/>
                  </a:prstClr>
                </a:solidFill>
              </a:rPr>
              <a:t>28 אוגוסט 20</a:t>
            </a:fld>
            <a:endParaRPr lang="he-IL">
              <a:solidFill>
                <a:prstClr val="black">
                  <a:tint val="75000"/>
                </a:prstClr>
              </a:solidFill>
            </a:endParaRPr>
          </a:p>
        </p:txBody>
      </p:sp>
      <p:sp>
        <p:nvSpPr>
          <p:cNvPr id="5"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6"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ACCFE447-C4D1-449A-9F22-ED2DD4942395}"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2256841374"/>
      </p:ext>
    </p:extLst>
  </p:cSld>
  <p:clrMapOvr>
    <a:masterClrMapping/>
  </p:clrMapOvr>
  <p:transition spd="slow">
    <p:randomBar dir="vert"/>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508001" y="2700868"/>
            <a:ext cx="6447501" cy="1826581"/>
          </a:xfrm>
        </p:spPr>
        <p:txBody>
          <a:bodyPr anchor="b"/>
          <a:lstStyle>
            <a:lvl1pPr algn="l">
              <a:defRPr sz="40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508001" y="4527448"/>
            <a:ext cx="6447501"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67052DF1-963B-4BD4-8151-6E73EE12E5F7}" type="datetime8">
              <a:rPr lang="he-IL" smtClean="0">
                <a:solidFill>
                  <a:prstClr val="black">
                    <a:tint val="75000"/>
                  </a:prstClr>
                </a:solidFill>
              </a:rPr>
              <a:t>28 אוגוסט 20</a:t>
            </a:fld>
            <a:endParaRPr lang="he-IL">
              <a:solidFill>
                <a:prstClr val="black">
                  <a:tint val="75000"/>
                </a:prstClr>
              </a:solidFill>
            </a:endParaRPr>
          </a:p>
        </p:txBody>
      </p:sp>
      <p:sp>
        <p:nvSpPr>
          <p:cNvPr id="5"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6"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3823509A-276F-43EA-BE9F-D3BDDF78F90F}"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2392008651"/>
      </p:ext>
    </p:extLst>
  </p:cSld>
  <p:clrMapOvr>
    <a:masterClrMapping/>
  </p:clrMapOvr>
  <p:transition spd="slow">
    <p:randomBar dir="vert"/>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508001" y="2160589"/>
            <a:ext cx="3138026" cy="3880772"/>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3817477" y="2160590"/>
            <a:ext cx="3138026" cy="3880773"/>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E7A15E0A-3035-471E-871B-5670E5828041}" type="datetime8">
              <a:rPr lang="he-IL" smtClean="0">
                <a:solidFill>
                  <a:prstClr val="black">
                    <a:tint val="75000"/>
                  </a:prstClr>
                </a:solidFill>
              </a:rPr>
              <a:t>28 אוגוסט 20</a:t>
            </a:fld>
            <a:endParaRPr lang="he-IL">
              <a:solidFill>
                <a:prstClr val="black">
                  <a:tint val="75000"/>
                </a:prstClr>
              </a:solidFill>
            </a:endParaRPr>
          </a:p>
        </p:txBody>
      </p:sp>
      <p:sp>
        <p:nvSpPr>
          <p:cNvPr id="6"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7"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B0F983A8-674B-4509-9CAC-D06A3D50ED97}"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1166211059"/>
      </p:ext>
    </p:extLst>
  </p:cSld>
  <p:clrMapOvr>
    <a:masterClrMapping/>
  </p:clrMapOvr>
  <p:transition spd="slow">
    <p:randomBar dir="vert"/>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506809" y="2160983"/>
            <a:ext cx="313921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Content Placeholder 3"/>
          <p:cNvSpPr>
            <a:spLocks noGrp="1"/>
          </p:cNvSpPr>
          <p:nvPr>
            <p:ph sz="half" idx="2"/>
          </p:nvPr>
        </p:nvSpPr>
        <p:spPr>
          <a:xfrm>
            <a:off x="506809" y="2737246"/>
            <a:ext cx="3139217" cy="3304117"/>
          </a:xfrm>
        </p:spPr>
        <p:txBody>
          <a:bodyPr>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3816287" y="2160983"/>
            <a:ext cx="313921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Content Placeholder 5"/>
          <p:cNvSpPr>
            <a:spLocks noGrp="1"/>
          </p:cNvSpPr>
          <p:nvPr>
            <p:ph sz="quarter" idx="4"/>
          </p:nvPr>
        </p:nvSpPr>
        <p:spPr>
          <a:xfrm>
            <a:off x="3816288" y="2737246"/>
            <a:ext cx="3139213" cy="3304117"/>
          </a:xfrm>
        </p:spPr>
        <p:txBody>
          <a:bodyPr>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7"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A69DE138-2CC9-485D-BECE-2898198E6BC2}" type="datetime8">
              <a:rPr lang="he-IL" smtClean="0">
                <a:solidFill>
                  <a:prstClr val="black">
                    <a:tint val="75000"/>
                  </a:prstClr>
                </a:solidFill>
              </a:rPr>
              <a:t>28 אוגוסט 20</a:t>
            </a:fld>
            <a:endParaRPr lang="he-IL">
              <a:solidFill>
                <a:prstClr val="black">
                  <a:tint val="75000"/>
                </a:prstClr>
              </a:solidFill>
            </a:endParaRPr>
          </a:p>
        </p:txBody>
      </p:sp>
      <p:sp>
        <p:nvSpPr>
          <p:cNvPr id="8"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9"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CFA68576-0FAD-4D92-A8DC-3E172B9B7217}"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522774461"/>
      </p:ext>
    </p:extLst>
  </p:cSld>
  <p:clrMapOvr>
    <a:masterClrMapping/>
  </p:clrMapOvr>
  <p:transition spd="slow">
    <p:randomBar dir="vert"/>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p:spPr>
        <p:txBody>
          <a:bodyPr/>
          <a:lstStyle/>
          <a:p>
            <a:r>
              <a:rPr lang="he-IL"/>
              <a:t>לחץ כדי לערוך סגנון כותרת של תבנית בסיס</a:t>
            </a:r>
            <a:endParaRPr lang="en-US" dirty="0"/>
          </a:p>
        </p:txBody>
      </p:sp>
      <p:sp>
        <p:nvSpPr>
          <p:cNvPr id="3"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7486B86D-C76E-4FC4-BD42-AA008078C461}" type="datetime8">
              <a:rPr lang="he-IL" smtClean="0">
                <a:solidFill>
                  <a:prstClr val="black">
                    <a:tint val="75000"/>
                  </a:prstClr>
                </a:solidFill>
              </a:rPr>
              <a:t>28 אוגוסט 20</a:t>
            </a:fld>
            <a:endParaRPr lang="he-IL">
              <a:solidFill>
                <a:prstClr val="black">
                  <a:tint val="75000"/>
                </a:prstClr>
              </a:solidFill>
            </a:endParaRPr>
          </a:p>
        </p:txBody>
      </p:sp>
      <p:sp>
        <p:nvSpPr>
          <p:cNvPr id="4"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5"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E4C4D507-5746-4FB8-9223-34C2D7274F12}"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1198280848"/>
      </p:ext>
    </p:extLst>
  </p:cSld>
  <p:clrMapOvr>
    <a:masterClrMapping/>
  </p:clrMapOvr>
  <p:transition spd="slow">
    <p:randomBar dir="vert"/>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FB9E83FD-9A9B-4BB0-AA4A-A6F5DDD9D149}" type="datetime8">
              <a:rPr lang="he-IL" smtClean="0">
                <a:solidFill>
                  <a:prstClr val="black">
                    <a:tint val="75000"/>
                  </a:prstClr>
                </a:solidFill>
              </a:rPr>
              <a:t>28 אוגוסט 20</a:t>
            </a:fld>
            <a:endParaRPr lang="he-IL">
              <a:solidFill>
                <a:prstClr val="black">
                  <a:tint val="75000"/>
                </a:prstClr>
              </a:solidFill>
            </a:endParaRPr>
          </a:p>
        </p:txBody>
      </p:sp>
      <p:sp>
        <p:nvSpPr>
          <p:cNvPr id="3"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4"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42E5951D-8DC9-4777-877E-EE9879212649}"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243939986"/>
      </p:ext>
    </p:extLst>
  </p:cSld>
  <p:clrMapOvr>
    <a:masterClrMapping/>
  </p:clrMapOvr>
  <p:transition spd="slow">
    <p:randomBar dir="vert"/>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508001" y="1498604"/>
            <a:ext cx="2890896" cy="1278466"/>
          </a:xfrm>
        </p:spPr>
        <p:txBody>
          <a:bodyPr anchor="b">
            <a:normAutofit/>
          </a:bodyPr>
          <a:lstStyle>
            <a:lvl1pPr>
              <a:defRPr sz="200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3570346" y="514925"/>
            <a:ext cx="3385156" cy="5526437"/>
          </a:xfrm>
        </p:spPr>
        <p:txBody>
          <a:bodyPr>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508001" y="2777069"/>
            <a:ext cx="2890896"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e-IL"/>
              <a:t>ערוך סגנונות טקסט של תבנית בסיס</a:t>
            </a:r>
          </a:p>
        </p:txBody>
      </p:sp>
      <p:sp>
        <p:nvSpPr>
          <p:cNvPr id="5"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CE5B76B5-DC38-4B20-841F-6CB14548B9B0}" type="datetime8">
              <a:rPr lang="he-IL" smtClean="0">
                <a:solidFill>
                  <a:prstClr val="black">
                    <a:tint val="75000"/>
                  </a:prstClr>
                </a:solidFill>
              </a:rPr>
              <a:t>28 אוגוסט 20</a:t>
            </a:fld>
            <a:endParaRPr lang="he-IL">
              <a:solidFill>
                <a:prstClr val="black">
                  <a:tint val="75000"/>
                </a:prstClr>
              </a:solidFill>
            </a:endParaRPr>
          </a:p>
        </p:txBody>
      </p:sp>
      <p:sp>
        <p:nvSpPr>
          <p:cNvPr id="6"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7"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A877203A-0BA0-494B-8D0B-AE5B6E294738}"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2096130356"/>
      </p:ext>
    </p:extLst>
  </p:cSld>
  <p:clrMapOvr>
    <a:masterClrMapping/>
  </p:clrMapOvr>
  <p:transition spd="slow">
    <p:randomBar dir="vert"/>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508001" y="4800600"/>
            <a:ext cx="6447500" cy="566738"/>
          </a:xfrm>
        </p:spPr>
        <p:txBody>
          <a:bodyPr anchor="b">
            <a:normAutofit/>
          </a:bodyPr>
          <a:lstStyle>
            <a:lvl1pPr algn="l">
              <a:defRPr sz="2400" b="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508001" y="609600"/>
            <a:ext cx="6447501"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he-IL" noProof="0"/>
              <a:t>לחץ על הסמל כדי להוסיף תמונה</a:t>
            </a:r>
            <a:endParaRPr lang="en-US" noProof="0" dirty="0"/>
          </a:p>
        </p:txBody>
      </p:sp>
      <p:sp>
        <p:nvSpPr>
          <p:cNvPr id="4" name="Text Placeholder 3"/>
          <p:cNvSpPr>
            <a:spLocks noGrp="1"/>
          </p:cNvSpPr>
          <p:nvPr>
            <p:ph type="body" sz="half" idx="2"/>
          </p:nvPr>
        </p:nvSpPr>
        <p:spPr>
          <a:xfrm>
            <a:off x="508001" y="5367338"/>
            <a:ext cx="644750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5"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7AF9EF95-9309-4DF7-8051-E75D6C8371C0}" type="datetime8">
              <a:rPr lang="he-IL" smtClean="0">
                <a:solidFill>
                  <a:prstClr val="black">
                    <a:tint val="75000"/>
                  </a:prstClr>
                </a:solidFill>
              </a:rPr>
              <a:t>28 אוגוסט 20</a:t>
            </a:fld>
            <a:endParaRPr lang="he-IL">
              <a:solidFill>
                <a:prstClr val="black">
                  <a:tint val="75000"/>
                </a:prstClr>
              </a:solidFill>
            </a:endParaRPr>
          </a:p>
        </p:txBody>
      </p:sp>
      <p:sp>
        <p:nvSpPr>
          <p:cNvPr id="6"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7"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507D23DD-5F66-4784-AE4F-1ED242DB7510}"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2205431520"/>
      </p:ext>
    </p:extLst>
  </p:cSld>
  <p:clrMapOvr>
    <a:masterClrMapping/>
  </p:clrMapOvr>
  <p:transition spd="slow">
    <p:randomBar dir="vert"/>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D1C6FD64-5E6C-4999-8463-ABDBB78555BF}" type="datetime8">
              <a:rPr lang="he-IL" smtClean="0">
                <a:solidFill>
                  <a:prstClr val="black">
                    <a:tint val="75000"/>
                  </a:prstClr>
                </a:solidFill>
              </a:rPr>
              <a:t>28 אוגוסט 20</a:t>
            </a:fld>
            <a:endParaRPr lang="he-IL">
              <a:solidFill>
                <a:prstClr val="black">
                  <a:tint val="75000"/>
                </a:prstClr>
              </a:solidFill>
            </a:endParaRPr>
          </a:p>
        </p:txBody>
      </p:sp>
      <p:sp>
        <p:nvSpPr>
          <p:cNvPr id="5"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6"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9F37433C-1A9F-4254-808A-18FE5B982186}"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641154112"/>
      </p:ext>
    </p:extLst>
  </p:cSld>
  <p:clrMapOvr>
    <a:masterClrMapping/>
  </p:clrMapOvr>
  <p:transition spd="slow">
    <p:randomBar dir="vert"/>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p:cSld name="ציטוט עם כיתוב">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9305AB5-D27A-484D-9CCD-16583CF62F62}"/>
              </a:ext>
            </a:extLst>
          </p:cNvPr>
          <p:cNvSpPr txBox="1">
            <a:spLocks noChangeArrowheads="1"/>
          </p:cNvSpPr>
          <p:nvPr/>
        </p:nvSpPr>
        <p:spPr bwMode="auto">
          <a:xfrm>
            <a:off x="406004"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algn="l" defTabSz="457200" rtl="0" fontAlgn="base">
              <a:spcBef>
                <a:spcPct val="0"/>
              </a:spcBef>
              <a:spcAft>
                <a:spcPct val="0"/>
              </a:spcAft>
              <a:defRPr>
                <a:solidFill>
                  <a:schemeClr val="tx1"/>
                </a:solidFill>
                <a:latin typeface="Trebuchet MS" pitchFamily="34" charset="0"/>
              </a:defRPr>
            </a:lvl6pPr>
            <a:lvl7pPr marL="2971800" indent="-228600" algn="l" defTabSz="457200" rtl="0" fontAlgn="base">
              <a:spcBef>
                <a:spcPct val="0"/>
              </a:spcBef>
              <a:spcAft>
                <a:spcPct val="0"/>
              </a:spcAft>
              <a:defRPr>
                <a:solidFill>
                  <a:schemeClr val="tx1"/>
                </a:solidFill>
                <a:latin typeface="Trebuchet MS" pitchFamily="34" charset="0"/>
              </a:defRPr>
            </a:lvl7pPr>
            <a:lvl8pPr marL="3429000" indent="-228600" algn="l" defTabSz="457200" rtl="0" fontAlgn="base">
              <a:spcBef>
                <a:spcPct val="0"/>
              </a:spcBef>
              <a:spcAft>
                <a:spcPct val="0"/>
              </a:spcAft>
              <a:defRPr>
                <a:solidFill>
                  <a:schemeClr val="tx1"/>
                </a:solidFill>
                <a:latin typeface="Trebuchet MS" pitchFamily="34" charset="0"/>
              </a:defRPr>
            </a:lvl8pPr>
            <a:lvl9pPr marL="3886200" indent="-228600" algn="l" defTabSz="457200" rtl="0" fontAlgn="base">
              <a:spcBef>
                <a:spcPct val="0"/>
              </a:spcBef>
              <a:spcAft>
                <a:spcPct val="0"/>
              </a:spcAft>
              <a:defRPr>
                <a:solidFill>
                  <a:schemeClr val="tx1"/>
                </a:solidFill>
                <a:latin typeface="Trebuchet MS" pitchFamily="34" charset="0"/>
              </a:defRPr>
            </a:lvl9pPr>
          </a:lstStyle>
          <a:p>
            <a:pPr algn="l" defTabSz="457200" rtl="0" fontAlgn="base">
              <a:spcBef>
                <a:spcPct val="0"/>
              </a:spcBef>
              <a:spcAft>
                <a:spcPct val="0"/>
              </a:spcAft>
              <a:defRPr/>
            </a:pPr>
            <a:r>
              <a:rPr lang="en-US" altLang="he-IL" sz="8000">
                <a:solidFill>
                  <a:srgbClr val="9FE0F5"/>
                </a:solidFill>
                <a:latin typeface="Arial" pitchFamily="34" charset="0"/>
              </a:rPr>
              <a:t>“</a:t>
            </a:r>
          </a:p>
        </p:txBody>
      </p:sp>
      <p:sp>
        <p:nvSpPr>
          <p:cNvPr id="6" name="TextBox 5">
            <a:extLst>
              <a:ext uri="{FF2B5EF4-FFF2-40B4-BE49-F238E27FC236}">
                <a16:creationId xmlns:a16="http://schemas.microsoft.com/office/drawing/2014/main" id="{D7CF48A9-DF8F-4FCE-AAF9-6D83BBC229BA}"/>
              </a:ext>
            </a:extLst>
          </p:cNvPr>
          <p:cNvSpPr txBox="1">
            <a:spLocks noChangeArrowheads="1"/>
          </p:cNvSpPr>
          <p:nvPr/>
        </p:nvSpPr>
        <p:spPr bwMode="auto">
          <a:xfrm>
            <a:off x="6669881"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algn="l" defTabSz="457200" rtl="0" fontAlgn="base">
              <a:spcBef>
                <a:spcPct val="0"/>
              </a:spcBef>
              <a:spcAft>
                <a:spcPct val="0"/>
              </a:spcAft>
              <a:defRPr>
                <a:solidFill>
                  <a:schemeClr val="tx1"/>
                </a:solidFill>
                <a:latin typeface="Trebuchet MS" pitchFamily="34" charset="0"/>
              </a:defRPr>
            </a:lvl6pPr>
            <a:lvl7pPr marL="2971800" indent="-228600" algn="l" defTabSz="457200" rtl="0" fontAlgn="base">
              <a:spcBef>
                <a:spcPct val="0"/>
              </a:spcBef>
              <a:spcAft>
                <a:spcPct val="0"/>
              </a:spcAft>
              <a:defRPr>
                <a:solidFill>
                  <a:schemeClr val="tx1"/>
                </a:solidFill>
                <a:latin typeface="Trebuchet MS" pitchFamily="34" charset="0"/>
              </a:defRPr>
            </a:lvl7pPr>
            <a:lvl8pPr marL="3429000" indent="-228600" algn="l" defTabSz="457200" rtl="0" fontAlgn="base">
              <a:spcBef>
                <a:spcPct val="0"/>
              </a:spcBef>
              <a:spcAft>
                <a:spcPct val="0"/>
              </a:spcAft>
              <a:defRPr>
                <a:solidFill>
                  <a:schemeClr val="tx1"/>
                </a:solidFill>
                <a:latin typeface="Trebuchet MS" pitchFamily="34" charset="0"/>
              </a:defRPr>
            </a:lvl8pPr>
            <a:lvl9pPr marL="3886200" indent="-228600" algn="l" defTabSz="457200" rtl="0" fontAlgn="base">
              <a:spcBef>
                <a:spcPct val="0"/>
              </a:spcBef>
              <a:spcAft>
                <a:spcPct val="0"/>
              </a:spcAft>
              <a:defRPr>
                <a:solidFill>
                  <a:schemeClr val="tx1"/>
                </a:solidFill>
                <a:latin typeface="Trebuchet MS" pitchFamily="34" charset="0"/>
              </a:defRPr>
            </a:lvl9pPr>
          </a:lstStyle>
          <a:p>
            <a:pPr algn="l" defTabSz="457200" rtl="0" fontAlgn="base">
              <a:spcBef>
                <a:spcPct val="0"/>
              </a:spcBef>
              <a:spcAft>
                <a:spcPct val="0"/>
              </a:spcAft>
              <a:defRPr/>
            </a:pPr>
            <a:r>
              <a:rPr lang="en-US" altLang="he-IL" sz="8000">
                <a:solidFill>
                  <a:srgbClr val="9FE0F5"/>
                </a:solidFill>
                <a:latin typeface="Arial" pitchFamily="34" charset="0"/>
              </a:rPr>
              <a:t>”</a:t>
            </a:r>
          </a:p>
        </p:txBody>
      </p:sp>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23" name="Text Placeholder 9"/>
          <p:cNvSpPr>
            <a:spLocks noGrp="1"/>
          </p:cNvSpPr>
          <p:nvPr>
            <p:ph type="body" sz="quarter" idx="13"/>
          </p:nvPr>
        </p:nvSpPr>
        <p:spPr>
          <a:xfrm>
            <a:off x="1024604" y="3632200"/>
            <a:ext cx="5418393"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ערוך סגנונות טקסט של תבנית בסיס</a:t>
            </a:r>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7" name="Date Placeholder 3">
            <a:extLst>
              <a:ext uri="{FF2B5EF4-FFF2-40B4-BE49-F238E27FC236}">
                <a16:creationId xmlns:a16="http://schemas.microsoft.com/office/drawing/2014/main" id="{1E4E825C-0DA7-410A-A387-10B8BBDEA294}"/>
              </a:ext>
            </a:extLst>
          </p:cNvPr>
          <p:cNvSpPr>
            <a:spLocks noGrp="1"/>
          </p:cNvSpPr>
          <p:nvPr>
            <p:ph type="dt" sz="half" idx="14"/>
          </p:nvPr>
        </p:nvSpPr>
        <p:spPr/>
        <p:txBody>
          <a:bodyPr/>
          <a:lstStyle>
            <a:lvl1pPr>
              <a:defRPr/>
            </a:lvl1pPr>
          </a:lstStyle>
          <a:p>
            <a:pPr>
              <a:defRPr/>
            </a:pPr>
            <a:fld id="{C43158AF-55C1-46F7-B828-D4516BA99D4A}" type="datetime8">
              <a:rPr lang="he-IL" smtClean="0">
                <a:solidFill>
                  <a:prstClr val="black">
                    <a:tint val="75000"/>
                  </a:prstClr>
                </a:solidFill>
              </a:rPr>
              <a:t>28 אוגוסט 20</a:t>
            </a:fld>
            <a:endParaRPr lang="he-IL">
              <a:solidFill>
                <a:prstClr val="black">
                  <a:tint val="75000"/>
                </a:prstClr>
              </a:solidFill>
            </a:endParaRPr>
          </a:p>
        </p:txBody>
      </p:sp>
      <p:sp>
        <p:nvSpPr>
          <p:cNvPr id="8" name="Footer Placeholder 4">
            <a:extLst>
              <a:ext uri="{FF2B5EF4-FFF2-40B4-BE49-F238E27FC236}">
                <a16:creationId xmlns:a16="http://schemas.microsoft.com/office/drawing/2014/main" id="{8444DB94-0B45-4836-A1F1-EB246FC0A98C}"/>
              </a:ext>
            </a:extLst>
          </p:cNvPr>
          <p:cNvSpPr>
            <a:spLocks noGrp="1"/>
          </p:cNvSpPr>
          <p:nvPr>
            <p:ph type="ftr" sz="quarter" idx="15"/>
          </p:nvPr>
        </p:nvSpPr>
        <p:spPr/>
        <p:txBody>
          <a:bodyPr/>
          <a:lstStyle>
            <a:lvl1pPr>
              <a:defRPr/>
            </a:lvl1pPr>
          </a:lstStyle>
          <a:p>
            <a:pPr>
              <a:defRPr/>
            </a:pPr>
            <a:r>
              <a:rPr lang="he-IL">
                <a:solidFill>
                  <a:prstClr val="black">
                    <a:tint val="75000"/>
                  </a:prstClr>
                </a:solidFill>
              </a:rPr>
              <a:t>009090909</a:t>
            </a:r>
          </a:p>
        </p:txBody>
      </p:sp>
      <p:sp>
        <p:nvSpPr>
          <p:cNvPr id="9" name="Slide Number Placeholder 5">
            <a:extLst>
              <a:ext uri="{FF2B5EF4-FFF2-40B4-BE49-F238E27FC236}">
                <a16:creationId xmlns:a16="http://schemas.microsoft.com/office/drawing/2014/main" id="{23060888-3800-4EBC-95D0-7728A33F407D}"/>
              </a:ext>
            </a:extLst>
          </p:cNvPr>
          <p:cNvSpPr>
            <a:spLocks noGrp="1"/>
          </p:cNvSpPr>
          <p:nvPr>
            <p:ph type="sldNum" sz="quarter" idx="16"/>
          </p:nvPr>
        </p:nvSpPr>
        <p:spPr/>
        <p:txBody>
          <a:bodyPr/>
          <a:lstStyle>
            <a:lvl1pPr>
              <a:defRPr/>
            </a:lvl1pPr>
          </a:lstStyle>
          <a:p>
            <a:fld id="{051DACE0-42AB-4868-8B2C-C630F2EF7763}"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3876981718"/>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p:spPr>
        <p:txBody>
          <a:bodyPr/>
          <a:lstStyle/>
          <a:p>
            <a:r>
              <a:rPr lang="he-IL"/>
              <a:t>לחץ כדי לערוך סגנון כותרת של תבנית בסיס</a:t>
            </a:r>
            <a:endParaRPr lang="en-US" dirty="0"/>
          </a:p>
        </p:txBody>
      </p:sp>
      <p:sp>
        <p:nvSpPr>
          <p:cNvPr id="3"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CFCEC718-4E39-4001-A4CC-450EC9233706}" type="datetime8">
              <a:rPr lang="he-IL" smtClean="0">
                <a:solidFill>
                  <a:prstClr val="black">
                    <a:tint val="75000"/>
                  </a:prstClr>
                </a:solidFill>
              </a:rPr>
              <a:t>28 אוגוסט 20</a:t>
            </a:fld>
            <a:endParaRPr lang="he-IL">
              <a:solidFill>
                <a:prstClr val="black">
                  <a:tint val="75000"/>
                </a:prstClr>
              </a:solidFill>
            </a:endParaRPr>
          </a:p>
        </p:txBody>
      </p:sp>
      <p:sp>
        <p:nvSpPr>
          <p:cNvPr id="4"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5"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E4C4D507-5746-4FB8-9223-34C2D7274F12}"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2384333999"/>
      </p:ext>
    </p:extLst>
  </p:cSld>
  <p:clrMapOvr>
    <a:masterClrMapping/>
  </p:clrMapOvr>
  <p:transition spd="slow">
    <p:randomBar dir="vert"/>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44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508001" y="4527448"/>
            <a:ext cx="6447501"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BCD4DDF0-8851-4C14-8D44-F2D19EA0A972}" type="datetime8">
              <a:rPr lang="he-IL" smtClean="0">
                <a:solidFill>
                  <a:prstClr val="black">
                    <a:tint val="75000"/>
                  </a:prstClr>
                </a:solidFill>
              </a:rPr>
              <a:t>28 אוגוסט 20</a:t>
            </a:fld>
            <a:endParaRPr lang="he-IL">
              <a:solidFill>
                <a:prstClr val="black">
                  <a:tint val="75000"/>
                </a:prstClr>
              </a:solidFill>
            </a:endParaRPr>
          </a:p>
        </p:txBody>
      </p:sp>
      <p:sp>
        <p:nvSpPr>
          <p:cNvPr id="5"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6"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EA0D4CF6-25D8-4266-9485-E9665AAC0B96}"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197531243"/>
      </p:ext>
    </p:extLst>
  </p:cSld>
  <p:clrMapOvr>
    <a:masterClrMapping/>
  </p:clrMapOvr>
  <p:transition spd="slow">
    <p:randomBar dir="vert"/>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p:cSld name="כרטיס שם עם ציטוט">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D56739B-E4DF-4633-BE90-0F9CB073DFDB}"/>
              </a:ext>
            </a:extLst>
          </p:cNvPr>
          <p:cNvSpPr txBox="1">
            <a:spLocks noChangeArrowheads="1"/>
          </p:cNvSpPr>
          <p:nvPr/>
        </p:nvSpPr>
        <p:spPr bwMode="auto">
          <a:xfrm>
            <a:off x="406004"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algn="l" defTabSz="457200" rtl="0" fontAlgn="base">
              <a:spcBef>
                <a:spcPct val="0"/>
              </a:spcBef>
              <a:spcAft>
                <a:spcPct val="0"/>
              </a:spcAft>
              <a:defRPr>
                <a:solidFill>
                  <a:schemeClr val="tx1"/>
                </a:solidFill>
                <a:latin typeface="Trebuchet MS" pitchFamily="34" charset="0"/>
              </a:defRPr>
            </a:lvl6pPr>
            <a:lvl7pPr marL="2971800" indent="-228600" algn="l" defTabSz="457200" rtl="0" fontAlgn="base">
              <a:spcBef>
                <a:spcPct val="0"/>
              </a:spcBef>
              <a:spcAft>
                <a:spcPct val="0"/>
              </a:spcAft>
              <a:defRPr>
                <a:solidFill>
                  <a:schemeClr val="tx1"/>
                </a:solidFill>
                <a:latin typeface="Trebuchet MS" pitchFamily="34" charset="0"/>
              </a:defRPr>
            </a:lvl7pPr>
            <a:lvl8pPr marL="3429000" indent="-228600" algn="l" defTabSz="457200" rtl="0" fontAlgn="base">
              <a:spcBef>
                <a:spcPct val="0"/>
              </a:spcBef>
              <a:spcAft>
                <a:spcPct val="0"/>
              </a:spcAft>
              <a:defRPr>
                <a:solidFill>
                  <a:schemeClr val="tx1"/>
                </a:solidFill>
                <a:latin typeface="Trebuchet MS" pitchFamily="34" charset="0"/>
              </a:defRPr>
            </a:lvl8pPr>
            <a:lvl9pPr marL="3886200" indent="-228600" algn="l" defTabSz="457200" rtl="0" fontAlgn="base">
              <a:spcBef>
                <a:spcPct val="0"/>
              </a:spcBef>
              <a:spcAft>
                <a:spcPct val="0"/>
              </a:spcAft>
              <a:defRPr>
                <a:solidFill>
                  <a:schemeClr val="tx1"/>
                </a:solidFill>
                <a:latin typeface="Trebuchet MS" pitchFamily="34" charset="0"/>
              </a:defRPr>
            </a:lvl9pPr>
          </a:lstStyle>
          <a:p>
            <a:pPr algn="l" defTabSz="457200" rtl="0" fontAlgn="base">
              <a:spcBef>
                <a:spcPct val="0"/>
              </a:spcBef>
              <a:spcAft>
                <a:spcPct val="0"/>
              </a:spcAft>
              <a:defRPr/>
            </a:pPr>
            <a:r>
              <a:rPr lang="en-US" altLang="he-IL" sz="8000">
                <a:solidFill>
                  <a:srgbClr val="9FE0F5"/>
                </a:solidFill>
                <a:latin typeface="Arial" pitchFamily="34" charset="0"/>
              </a:rPr>
              <a:t>“</a:t>
            </a:r>
          </a:p>
        </p:txBody>
      </p:sp>
      <p:sp>
        <p:nvSpPr>
          <p:cNvPr id="6" name="TextBox 5">
            <a:extLst>
              <a:ext uri="{FF2B5EF4-FFF2-40B4-BE49-F238E27FC236}">
                <a16:creationId xmlns:a16="http://schemas.microsoft.com/office/drawing/2014/main" id="{F334307D-1C4F-49BC-A7D8-2F0E31E090A9}"/>
              </a:ext>
            </a:extLst>
          </p:cNvPr>
          <p:cNvSpPr txBox="1">
            <a:spLocks noChangeArrowheads="1"/>
          </p:cNvSpPr>
          <p:nvPr/>
        </p:nvSpPr>
        <p:spPr bwMode="auto">
          <a:xfrm>
            <a:off x="6669881"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algn="l" defTabSz="457200" rtl="0" fontAlgn="base">
              <a:spcBef>
                <a:spcPct val="0"/>
              </a:spcBef>
              <a:spcAft>
                <a:spcPct val="0"/>
              </a:spcAft>
              <a:defRPr>
                <a:solidFill>
                  <a:schemeClr val="tx1"/>
                </a:solidFill>
                <a:latin typeface="Trebuchet MS" pitchFamily="34" charset="0"/>
              </a:defRPr>
            </a:lvl6pPr>
            <a:lvl7pPr marL="2971800" indent="-228600" algn="l" defTabSz="457200" rtl="0" fontAlgn="base">
              <a:spcBef>
                <a:spcPct val="0"/>
              </a:spcBef>
              <a:spcAft>
                <a:spcPct val="0"/>
              </a:spcAft>
              <a:defRPr>
                <a:solidFill>
                  <a:schemeClr val="tx1"/>
                </a:solidFill>
                <a:latin typeface="Trebuchet MS" pitchFamily="34" charset="0"/>
              </a:defRPr>
            </a:lvl7pPr>
            <a:lvl8pPr marL="3429000" indent="-228600" algn="l" defTabSz="457200" rtl="0" fontAlgn="base">
              <a:spcBef>
                <a:spcPct val="0"/>
              </a:spcBef>
              <a:spcAft>
                <a:spcPct val="0"/>
              </a:spcAft>
              <a:defRPr>
                <a:solidFill>
                  <a:schemeClr val="tx1"/>
                </a:solidFill>
                <a:latin typeface="Trebuchet MS" pitchFamily="34" charset="0"/>
              </a:defRPr>
            </a:lvl8pPr>
            <a:lvl9pPr marL="3886200" indent="-228600" algn="l" defTabSz="457200" rtl="0" fontAlgn="base">
              <a:spcBef>
                <a:spcPct val="0"/>
              </a:spcBef>
              <a:spcAft>
                <a:spcPct val="0"/>
              </a:spcAft>
              <a:defRPr>
                <a:solidFill>
                  <a:schemeClr val="tx1"/>
                </a:solidFill>
                <a:latin typeface="Trebuchet MS" pitchFamily="34" charset="0"/>
              </a:defRPr>
            </a:lvl9pPr>
          </a:lstStyle>
          <a:p>
            <a:pPr algn="l" defTabSz="457200" rtl="0" fontAlgn="base">
              <a:spcBef>
                <a:spcPct val="0"/>
              </a:spcBef>
              <a:spcAft>
                <a:spcPct val="0"/>
              </a:spcAft>
              <a:defRPr/>
            </a:pPr>
            <a:r>
              <a:rPr lang="en-US" altLang="he-IL" sz="8000">
                <a:solidFill>
                  <a:srgbClr val="9FE0F5"/>
                </a:solidFill>
                <a:latin typeface="Arial" pitchFamily="34" charset="0"/>
              </a:rPr>
              <a:t>”</a:t>
            </a:r>
          </a:p>
        </p:txBody>
      </p:sp>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ערוך סגנונות טקסט של תבנית בסיס</a:t>
            </a:r>
          </a:p>
        </p:txBody>
      </p:sp>
      <p:sp>
        <p:nvSpPr>
          <p:cNvPr id="3" name="Text Placeholder 2"/>
          <p:cNvSpPr>
            <a:spLocks noGrp="1"/>
          </p:cNvSpPr>
          <p:nvPr>
            <p:ph type="body" idx="1"/>
          </p:nvPr>
        </p:nvSpPr>
        <p:spPr>
          <a:xfrm>
            <a:off x="508001" y="4527448"/>
            <a:ext cx="6447501"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7" name="Date Placeholder 3">
            <a:extLst>
              <a:ext uri="{FF2B5EF4-FFF2-40B4-BE49-F238E27FC236}">
                <a16:creationId xmlns:a16="http://schemas.microsoft.com/office/drawing/2014/main" id="{D6C108BB-B2CA-41F9-831B-4042133FCE6B}"/>
              </a:ext>
            </a:extLst>
          </p:cNvPr>
          <p:cNvSpPr>
            <a:spLocks noGrp="1"/>
          </p:cNvSpPr>
          <p:nvPr>
            <p:ph type="dt" sz="half" idx="14"/>
          </p:nvPr>
        </p:nvSpPr>
        <p:spPr/>
        <p:txBody>
          <a:bodyPr/>
          <a:lstStyle>
            <a:lvl1pPr>
              <a:defRPr/>
            </a:lvl1pPr>
          </a:lstStyle>
          <a:p>
            <a:pPr>
              <a:defRPr/>
            </a:pPr>
            <a:fld id="{416AF2C2-A6C1-4689-998B-21A25EABA953}" type="datetime8">
              <a:rPr lang="he-IL" smtClean="0">
                <a:solidFill>
                  <a:prstClr val="black">
                    <a:tint val="75000"/>
                  </a:prstClr>
                </a:solidFill>
              </a:rPr>
              <a:t>28 אוגוסט 20</a:t>
            </a:fld>
            <a:endParaRPr lang="he-IL">
              <a:solidFill>
                <a:prstClr val="black">
                  <a:tint val="75000"/>
                </a:prstClr>
              </a:solidFill>
            </a:endParaRPr>
          </a:p>
        </p:txBody>
      </p:sp>
      <p:sp>
        <p:nvSpPr>
          <p:cNvPr id="8" name="Footer Placeholder 4">
            <a:extLst>
              <a:ext uri="{FF2B5EF4-FFF2-40B4-BE49-F238E27FC236}">
                <a16:creationId xmlns:a16="http://schemas.microsoft.com/office/drawing/2014/main" id="{128D9F7C-AD06-471E-B236-5D192A15D743}"/>
              </a:ext>
            </a:extLst>
          </p:cNvPr>
          <p:cNvSpPr>
            <a:spLocks noGrp="1"/>
          </p:cNvSpPr>
          <p:nvPr>
            <p:ph type="ftr" sz="quarter" idx="15"/>
          </p:nvPr>
        </p:nvSpPr>
        <p:spPr/>
        <p:txBody>
          <a:bodyPr/>
          <a:lstStyle>
            <a:lvl1pPr>
              <a:defRPr/>
            </a:lvl1pPr>
          </a:lstStyle>
          <a:p>
            <a:pPr>
              <a:defRPr/>
            </a:pPr>
            <a:r>
              <a:rPr lang="he-IL">
                <a:solidFill>
                  <a:prstClr val="black">
                    <a:tint val="75000"/>
                  </a:prstClr>
                </a:solidFill>
              </a:rPr>
              <a:t>009090909</a:t>
            </a:r>
          </a:p>
        </p:txBody>
      </p:sp>
      <p:sp>
        <p:nvSpPr>
          <p:cNvPr id="9" name="Slide Number Placeholder 5">
            <a:extLst>
              <a:ext uri="{FF2B5EF4-FFF2-40B4-BE49-F238E27FC236}">
                <a16:creationId xmlns:a16="http://schemas.microsoft.com/office/drawing/2014/main" id="{73BFA6DE-F092-4FA5-8B1C-FA7370DA5891}"/>
              </a:ext>
            </a:extLst>
          </p:cNvPr>
          <p:cNvSpPr>
            <a:spLocks noGrp="1"/>
          </p:cNvSpPr>
          <p:nvPr>
            <p:ph type="sldNum" sz="quarter" idx="16"/>
          </p:nvPr>
        </p:nvSpPr>
        <p:spPr/>
        <p:txBody>
          <a:bodyPr/>
          <a:lstStyle>
            <a:lvl1pPr>
              <a:defRPr/>
            </a:lvl1pPr>
          </a:lstStyle>
          <a:p>
            <a:fld id="{E29A8A6A-6534-4663-9113-D33D0367CFBF}"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791082633"/>
      </p:ext>
    </p:extLst>
  </p:cSld>
  <p:clrMapOvr>
    <a:masterClrMapping/>
  </p:clrMapOvr>
  <p:transition spd="slow">
    <p:randomBar dir="vert"/>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p:cSld name="נכון או לא נכון">
    <p:spTree>
      <p:nvGrpSpPr>
        <p:cNvPr id="1" name=""/>
        <p:cNvGrpSpPr/>
        <p:nvPr/>
      </p:nvGrpSpPr>
      <p:grpSpPr>
        <a:xfrm>
          <a:off x="0" y="0"/>
          <a:ext cx="0" cy="0"/>
          <a:chOff x="0" y="0"/>
          <a:chExt cx="0" cy="0"/>
        </a:xfrm>
      </p:grpSpPr>
      <p:sp>
        <p:nvSpPr>
          <p:cNvPr id="2" name="Title 1"/>
          <p:cNvSpPr>
            <a:spLocks noGrp="1"/>
          </p:cNvSpPr>
          <p:nvPr>
            <p:ph type="title"/>
          </p:nvPr>
        </p:nvSpPr>
        <p:spPr>
          <a:xfrm>
            <a:off x="514350" y="609600"/>
            <a:ext cx="6441152" cy="3022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ערוך סגנונות טקסט של תבנית בסיס</a:t>
            </a:r>
          </a:p>
        </p:txBody>
      </p:sp>
      <p:sp>
        <p:nvSpPr>
          <p:cNvPr id="3" name="Text Placeholder 2"/>
          <p:cNvSpPr>
            <a:spLocks noGrp="1"/>
          </p:cNvSpPr>
          <p:nvPr>
            <p:ph type="body" idx="1"/>
          </p:nvPr>
        </p:nvSpPr>
        <p:spPr>
          <a:xfrm>
            <a:off x="508001" y="4527448"/>
            <a:ext cx="6447501"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5" name="Date Placeholder 3">
            <a:extLst>
              <a:ext uri="{FF2B5EF4-FFF2-40B4-BE49-F238E27FC236}">
                <a16:creationId xmlns:a16="http://schemas.microsoft.com/office/drawing/2014/main" id="{E327CDEE-F38F-45AF-B59F-F0F4EA8D696A}"/>
              </a:ext>
            </a:extLst>
          </p:cNvPr>
          <p:cNvSpPr>
            <a:spLocks noGrp="1"/>
          </p:cNvSpPr>
          <p:nvPr>
            <p:ph type="dt" sz="half" idx="14"/>
          </p:nvPr>
        </p:nvSpPr>
        <p:spPr/>
        <p:txBody>
          <a:bodyPr/>
          <a:lstStyle>
            <a:lvl1pPr>
              <a:defRPr/>
            </a:lvl1pPr>
          </a:lstStyle>
          <a:p>
            <a:pPr>
              <a:defRPr/>
            </a:pPr>
            <a:fld id="{58577694-7305-43EC-9777-FCEEF00485AF}" type="datetime8">
              <a:rPr lang="he-IL" smtClean="0">
                <a:solidFill>
                  <a:prstClr val="black">
                    <a:tint val="75000"/>
                  </a:prstClr>
                </a:solidFill>
              </a:rPr>
              <a:t>28 אוגוסט 20</a:t>
            </a:fld>
            <a:endParaRPr lang="he-IL">
              <a:solidFill>
                <a:prstClr val="black">
                  <a:tint val="75000"/>
                </a:prstClr>
              </a:solidFill>
            </a:endParaRPr>
          </a:p>
        </p:txBody>
      </p:sp>
      <p:sp>
        <p:nvSpPr>
          <p:cNvPr id="6" name="Footer Placeholder 4">
            <a:extLst>
              <a:ext uri="{FF2B5EF4-FFF2-40B4-BE49-F238E27FC236}">
                <a16:creationId xmlns:a16="http://schemas.microsoft.com/office/drawing/2014/main" id="{F426F55A-56EE-4434-96BB-A464E6EB6E52}"/>
              </a:ext>
            </a:extLst>
          </p:cNvPr>
          <p:cNvSpPr>
            <a:spLocks noGrp="1"/>
          </p:cNvSpPr>
          <p:nvPr>
            <p:ph type="ftr" sz="quarter" idx="15"/>
          </p:nvPr>
        </p:nvSpPr>
        <p:spPr/>
        <p:txBody>
          <a:bodyPr/>
          <a:lstStyle>
            <a:lvl1pPr>
              <a:defRPr/>
            </a:lvl1pPr>
          </a:lstStyle>
          <a:p>
            <a:pPr>
              <a:defRPr/>
            </a:pPr>
            <a:r>
              <a:rPr lang="he-IL">
                <a:solidFill>
                  <a:prstClr val="black">
                    <a:tint val="75000"/>
                  </a:prstClr>
                </a:solidFill>
              </a:rPr>
              <a:t>009090909</a:t>
            </a:r>
          </a:p>
        </p:txBody>
      </p:sp>
      <p:sp>
        <p:nvSpPr>
          <p:cNvPr id="7" name="Slide Number Placeholder 5">
            <a:extLst>
              <a:ext uri="{FF2B5EF4-FFF2-40B4-BE49-F238E27FC236}">
                <a16:creationId xmlns:a16="http://schemas.microsoft.com/office/drawing/2014/main" id="{BCF8659D-2D63-4320-9968-8F80BEEAF75D}"/>
              </a:ext>
            </a:extLst>
          </p:cNvPr>
          <p:cNvSpPr>
            <a:spLocks noGrp="1"/>
          </p:cNvSpPr>
          <p:nvPr>
            <p:ph type="sldNum" sz="quarter" idx="16"/>
          </p:nvPr>
        </p:nvSpPr>
        <p:spPr/>
        <p:txBody>
          <a:bodyPr/>
          <a:lstStyle>
            <a:lvl1pPr>
              <a:defRPr/>
            </a:lvl1pPr>
          </a:lstStyle>
          <a:p>
            <a:fld id="{76F15BD0-D542-4556-A0C3-B6263C08D24F}"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614659780"/>
      </p:ext>
    </p:extLst>
  </p:cSld>
  <p:clrMapOvr>
    <a:masterClrMapping/>
  </p:clrMapOvr>
  <p:transition spd="slow">
    <p:randomBar dir="vert"/>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DC487690-9DFE-4928-B80D-EEA79F9DDF4F}" type="datetime8">
              <a:rPr lang="he-IL" smtClean="0">
                <a:solidFill>
                  <a:prstClr val="black">
                    <a:tint val="75000"/>
                  </a:prstClr>
                </a:solidFill>
              </a:rPr>
              <a:t>28 אוגוסט 20</a:t>
            </a:fld>
            <a:endParaRPr lang="he-IL">
              <a:solidFill>
                <a:prstClr val="black">
                  <a:tint val="75000"/>
                </a:prstClr>
              </a:solidFill>
            </a:endParaRPr>
          </a:p>
        </p:txBody>
      </p:sp>
      <p:sp>
        <p:nvSpPr>
          <p:cNvPr id="5"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6"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8713429D-3741-4338-BD47-12D57FE27D68}"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861548064"/>
      </p:ext>
    </p:extLst>
  </p:cSld>
  <p:clrMapOvr>
    <a:masterClrMapping/>
  </p:clrMapOvr>
  <p:transition spd="slow">
    <p:randomBar dir="vert"/>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609600"/>
            <a:ext cx="978557" cy="5251451"/>
          </a:xfrm>
        </p:spPr>
        <p:txBody>
          <a:bodyPr vert="eaVert" anchor="ct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508001" y="609600"/>
            <a:ext cx="5295113" cy="5251450"/>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C373C784-2888-4BA7-B926-AAFFBB1BCAE1}" type="datetime8">
              <a:rPr lang="he-IL" smtClean="0">
                <a:solidFill>
                  <a:prstClr val="black">
                    <a:tint val="75000"/>
                  </a:prstClr>
                </a:solidFill>
              </a:rPr>
              <a:t>28 אוגוסט 20</a:t>
            </a:fld>
            <a:endParaRPr lang="he-IL">
              <a:solidFill>
                <a:prstClr val="black">
                  <a:tint val="75000"/>
                </a:prstClr>
              </a:solidFill>
            </a:endParaRPr>
          </a:p>
        </p:txBody>
      </p:sp>
      <p:sp>
        <p:nvSpPr>
          <p:cNvPr id="5"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6"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D1B43419-7A5C-4E40-9613-B4D2BC9C2B6A}"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4037884799"/>
      </p:ext>
    </p:extLst>
  </p:cSld>
  <p:clrMapOvr>
    <a:masterClrMapping/>
  </p:clrMapOvr>
  <p:transition spd="slow">
    <p:randomBar dir="vert"/>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pPr>
              <a:defRPr/>
            </a:pPr>
            <a:fld id="{C4174C55-5E2B-46E0-B39C-1752A9DAC42E}" type="datetime8">
              <a:rPr lang="he-IL" smtClean="0">
                <a:solidFill>
                  <a:prstClr val="black">
                    <a:tint val="75000"/>
                  </a:prstClr>
                </a:solidFill>
              </a:rPr>
              <a:t>28 אוגוסט 20</a:t>
            </a:fld>
            <a:endParaRPr lang="he-IL">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he-IL">
                <a:solidFill>
                  <a:prstClr val="black">
                    <a:tint val="75000"/>
                  </a:prstClr>
                </a:solidFill>
              </a:rPr>
              <a:t>009090909</a:t>
            </a:r>
          </a:p>
        </p:txBody>
      </p:sp>
      <p:sp>
        <p:nvSpPr>
          <p:cNvPr id="6" name="Slide Number Placeholder 5"/>
          <p:cNvSpPr>
            <a:spLocks noGrp="1"/>
          </p:cNvSpPr>
          <p:nvPr>
            <p:ph type="sldNum" sz="quarter" idx="12"/>
          </p:nvPr>
        </p:nvSpPr>
        <p:spPr/>
        <p:txBody>
          <a:bodyPr/>
          <a:lstStyle/>
          <a:p>
            <a:fld id="{7EF9805E-A00E-433A-A56E-E5CB50528970}" type="slidenum">
              <a:rPr lang="he-IL" altLang="he-IL" smtClean="0">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553257505"/>
      </p:ext>
    </p:extLst>
  </p:cSld>
  <p:clrMapOvr>
    <a:masterClrMapping/>
  </p:clrMapOvr>
  <p:transition spd="slow">
    <p:randomBar dir="vert"/>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a:xfrm>
            <a:off x="827584" y="620688"/>
            <a:ext cx="6347713" cy="1320800"/>
          </a:xfrm>
        </p:spPr>
        <p:txBody>
          <a:bodyPr>
            <a:normAutofit/>
          </a:bodyPr>
          <a:lstStyle>
            <a:lvl1pPr algn="ctr">
              <a:defRPr sz="2800">
                <a:solidFill>
                  <a:srgbClr val="0070C0"/>
                </a:solidFill>
                <a:latin typeface="Open Sans Hebrew" panose="00000500000000000000" pitchFamily="2" charset="-79"/>
                <a:cs typeface="Open Sans Hebrew" panose="00000500000000000000" pitchFamily="2" charset="-79"/>
              </a:defRPr>
            </a:lvl1pPr>
          </a:lstStyle>
          <a:p>
            <a:r>
              <a:rPr lang="he-IL" dirty="0"/>
              <a:t>לחץ כדי לערוך סגנון כותרת של תבנית בסיס</a:t>
            </a:r>
            <a:endParaRPr lang="en-US" dirty="0"/>
          </a:p>
        </p:txBody>
      </p:sp>
      <p:sp>
        <p:nvSpPr>
          <p:cNvPr id="3" name="Content Placeholder 2"/>
          <p:cNvSpPr>
            <a:spLocks noGrp="1"/>
          </p:cNvSpPr>
          <p:nvPr>
            <p:ph idx="1"/>
          </p:nvPr>
        </p:nvSpPr>
        <p:spPr>
          <a:xfrm>
            <a:off x="856109" y="2152138"/>
            <a:ext cx="6347714" cy="3880773"/>
          </a:xfrm>
        </p:spPr>
        <p:txBody>
          <a:bodyPr/>
          <a:lstStyle>
            <a:lvl1pPr>
              <a:buClr>
                <a:srgbClr val="0070C0"/>
              </a:buClr>
              <a:defRPr/>
            </a:lvl1pPr>
            <a:lvl2pPr marL="457200" indent="0">
              <a:buFontTx/>
              <a:buNone/>
              <a:defRPr/>
            </a:lvl2pPr>
          </a:lstStyle>
          <a:p>
            <a:pPr lvl="0"/>
            <a:r>
              <a:rPr lang="he-IL" dirty="0"/>
              <a:t>לחץ כדי לערוך סגנונות טקסט של תבנית בסיס</a:t>
            </a:r>
          </a:p>
          <a:p>
            <a:pPr lvl="1"/>
            <a:r>
              <a:rPr lang="he-IL" dirty="0"/>
              <a:t>רמה שנייה</a:t>
            </a:r>
          </a:p>
          <a:p>
            <a:pPr lvl="2"/>
            <a:r>
              <a:rPr lang="he-IL" dirty="0"/>
              <a:t>רמה שלישית</a:t>
            </a:r>
          </a:p>
          <a:p>
            <a:pPr lvl="3"/>
            <a:r>
              <a:rPr lang="he-IL" dirty="0"/>
              <a:t>רמה רביעית</a:t>
            </a:r>
          </a:p>
          <a:p>
            <a:pPr lvl="4"/>
            <a:r>
              <a:rPr lang="he-IL" dirty="0"/>
              <a:t>רמה חמישית</a:t>
            </a:r>
            <a:endParaRPr lang="en-US" dirty="0"/>
          </a:p>
        </p:txBody>
      </p:sp>
      <p:sp>
        <p:nvSpPr>
          <p:cNvPr id="4" name="Date Placeholder 3"/>
          <p:cNvSpPr>
            <a:spLocks noGrp="1"/>
          </p:cNvSpPr>
          <p:nvPr>
            <p:ph type="dt" sz="half" idx="10"/>
          </p:nvPr>
        </p:nvSpPr>
        <p:spPr/>
        <p:txBody>
          <a:bodyPr/>
          <a:lstStyle/>
          <a:p>
            <a:pPr>
              <a:defRPr/>
            </a:pPr>
            <a:fld id="{593797E0-FDEA-4232-8FB2-ADA8B1FE2224}" type="datetime8">
              <a:rPr lang="he-IL" smtClean="0">
                <a:solidFill>
                  <a:prstClr val="black">
                    <a:tint val="75000"/>
                  </a:prstClr>
                </a:solidFill>
              </a:rPr>
              <a:t>28 אוגוסט 20</a:t>
            </a:fld>
            <a:endParaRPr lang="he-IL">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he-IL">
                <a:solidFill>
                  <a:prstClr val="black">
                    <a:tint val="75000"/>
                  </a:prstClr>
                </a:solidFill>
              </a:rPr>
              <a:t>009090909</a:t>
            </a:r>
          </a:p>
        </p:txBody>
      </p:sp>
      <p:sp>
        <p:nvSpPr>
          <p:cNvPr id="6" name="Slide Number Placeholder 5"/>
          <p:cNvSpPr>
            <a:spLocks noGrp="1"/>
          </p:cNvSpPr>
          <p:nvPr>
            <p:ph type="sldNum" sz="quarter" idx="12"/>
          </p:nvPr>
        </p:nvSpPr>
        <p:spPr/>
        <p:txBody>
          <a:bodyPr/>
          <a:lstStyle/>
          <a:p>
            <a:fld id="{ACCFE447-C4D1-449A-9F22-ED2DD4942395}" type="slidenum">
              <a:rPr lang="he-IL" altLang="he-IL" smtClean="0">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4149755321"/>
      </p:ext>
    </p:extLst>
  </p:cSld>
  <p:clrMapOvr>
    <a:masterClrMapping/>
  </p:clrMapOvr>
  <p:transition spd="slow">
    <p:randomBar dir="vert"/>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pPr>
              <a:defRPr/>
            </a:pPr>
            <a:fld id="{0136C66D-69E7-44F5-AC50-709DAB310B65}" type="datetime8">
              <a:rPr lang="he-IL" smtClean="0">
                <a:solidFill>
                  <a:prstClr val="black">
                    <a:tint val="75000"/>
                  </a:prstClr>
                </a:solidFill>
              </a:rPr>
              <a:t>28 אוגוסט 20</a:t>
            </a:fld>
            <a:endParaRPr lang="he-IL">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he-IL">
                <a:solidFill>
                  <a:prstClr val="black">
                    <a:tint val="75000"/>
                  </a:prstClr>
                </a:solidFill>
              </a:rPr>
              <a:t>009090909</a:t>
            </a:r>
          </a:p>
        </p:txBody>
      </p:sp>
      <p:sp>
        <p:nvSpPr>
          <p:cNvPr id="6" name="Slide Number Placeholder 5"/>
          <p:cNvSpPr>
            <a:spLocks noGrp="1"/>
          </p:cNvSpPr>
          <p:nvPr>
            <p:ph type="sldNum" sz="quarter" idx="12"/>
          </p:nvPr>
        </p:nvSpPr>
        <p:spPr/>
        <p:txBody>
          <a:bodyPr/>
          <a:lstStyle/>
          <a:p>
            <a:fld id="{3823509A-276F-43EA-BE9F-D3BDDF78F90F}" type="slidenum">
              <a:rPr lang="he-IL" altLang="he-IL" smtClean="0">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1643753923"/>
      </p:ext>
    </p:extLst>
  </p:cSld>
  <p:clrMapOvr>
    <a:masterClrMapping/>
  </p:clrMapOvr>
  <p:transition spd="slow">
    <p:randomBar dir="vert"/>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pPr>
              <a:defRPr/>
            </a:pPr>
            <a:fld id="{BE2D556E-DFC2-4CE3-841C-BFE65C0C2F9C}" type="datetime8">
              <a:rPr lang="he-IL" smtClean="0">
                <a:solidFill>
                  <a:prstClr val="black">
                    <a:tint val="75000"/>
                  </a:prstClr>
                </a:solidFill>
              </a:rPr>
              <a:t>28 אוגוסט 20</a:t>
            </a:fld>
            <a:endParaRPr lang="he-IL">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he-IL">
                <a:solidFill>
                  <a:prstClr val="black">
                    <a:tint val="75000"/>
                  </a:prstClr>
                </a:solidFill>
              </a:rPr>
              <a:t>009090909</a:t>
            </a:r>
          </a:p>
        </p:txBody>
      </p:sp>
      <p:sp>
        <p:nvSpPr>
          <p:cNvPr id="7" name="Slide Number Placeholder 6"/>
          <p:cNvSpPr>
            <a:spLocks noGrp="1"/>
          </p:cNvSpPr>
          <p:nvPr>
            <p:ph type="sldNum" sz="quarter" idx="12"/>
          </p:nvPr>
        </p:nvSpPr>
        <p:spPr/>
        <p:txBody>
          <a:bodyPr/>
          <a:lstStyle/>
          <a:p>
            <a:fld id="{B0F983A8-674B-4509-9CAC-D06A3D50ED97}" type="slidenum">
              <a:rPr lang="he-IL" altLang="he-IL" smtClean="0">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2151789939"/>
      </p:ext>
    </p:extLst>
  </p:cSld>
  <p:clrMapOvr>
    <a:masterClrMapping/>
  </p:clrMapOvr>
  <p:transition spd="slow">
    <p:randomBar dir="vert"/>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pPr>
              <a:defRPr/>
            </a:pPr>
            <a:fld id="{8E97B27C-4EB7-4CDD-93CC-469848C97B3F}" type="datetime8">
              <a:rPr lang="he-IL" smtClean="0">
                <a:solidFill>
                  <a:prstClr val="black">
                    <a:tint val="75000"/>
                  </a:prstClr>
                </a:solidFill>
              </a:rPr>
              <a:t>28 אוגוסט 20</a:t>
            </a:fld>
            <a:endParaRPr lang="he-IL">
              <a:solidFill>
                <a:prstClr val="black">
                  <a:tint val="75000"/>
                </a:prstClr>
              </a:solidFill>
            </a:endParaRPr>
          </a:p>
        </p:txBody>
      </p:sp>
      <p:sp>
        <p:nvSpPr>
          <p:cNvPr id="8" name="Footer Placeholder 7"/>
          <p:cNvSpPr>
            <a:spLocks noGrp="1"/>
          </p:cNvSpPr>
          <p:nvPr>
            <p:ph type="ftr" sz="quarter" idx="11"/>
          </p:nvPr>
        </p:nvSpPr>
        <p:spPr/>
        <p:txBody>
          <a:bodyPr/>
          <a:lstStyle/>
          <a:p>
            <a:pPr>
              <a:defRPr/>
            </a:pPr>
            <a:r>
              <a:rPr lang="he-IL">
                <a:solidFill>
                  <a:prstClr val="black">
                    <a:tint val="75000"/>
                  </a:prstClr>
                </a:solidFill>
              </a:rPr>
              <a:t>009090909</a:t>
            </a:r>
          </a:p>
        </p:txBody>
      </p:sp>
      <p:sp>
        <p:nvSpPr>
          <p:cNvPr id="9" name="Slide Number Placeholder 8"/>
          <p:cNvSpPr>
            <a:spLocks noGrp="1"/>
          </p:cNvSpPr>
          <p:nvPr>
            <p:ph type="sldNum" sz="quarter" idx="12"/>
          </p:nvPr>
        </p:nvSpPr>
        <p:spPr/>
        <p:txBody>
          <a:bodyPr/>
          <a:lstStyle/>
          <a:p>
            <a:fld id="{CFA68576-0FAD-4D92-A8DC-3E172B9B7217}" type="slidenum">
              <a:rPr lang="he-IL" altLang="he-IL" smtClean="0">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1478851810"/>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B46F8D23-453C-4800-961C-880FE9E6A94E}" type="datetime8">
              <a:rPr lang="he-IL" smtClean="0">
                <a:solidFill>
                  <a:prstClr val="black">
                    <a:tint val="75000"/>
                  </a:prstClr>
                </a:solidFill>
              </a:rPr>
              <a:t>28 אוגוסט 20</a:t>
            </a:fld>
            <a:endParaRPr lang="he-IL">
              <a:solidFill>
                <a:prstClr val="black">
                  <a:tint val="75000"/>
                </a:prstClr>
              </a:solidFill>
            </a:endParaRPr>
          </a:p>
        </p:txBody>
      </p:sp>
      <p:sp>
        <p:nvSpPr>
          <p:cNvPr id="3"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4"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42E5951D-8DC9-4777-877E-EE9879212649}"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1616063710"/>
      </p:ext>
    </p:extLst>
  </p:cSld>
  <p:clrMapOvr>
    <a:masterClrMapping/>
  </p:clrMapOvr>
  <p:transition spd="slow">
    <p:randomBar dir="vert"/>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pPr>
              <a:defRPr/>
            </a:pPr>
            <a:fld id="{D2C6E2E0-16E2-46F6-95F6-358427B2063D}" type="datetime8">
              <a:rPr lang="he-IL" smtClean="0">
                <a:solidFill>
                  <a:prstClr val="black">
                    <a:tint val="75000"/>
                  </a:prstClr>
                </a:solidFill>
              </a:rPr>
              <a:t>28 אוגוסט 20</a:t>
            </a:fld>
            <a:endParaRPr lang="he-IL">
              <a:solidFill>
                <a:prstClr val="black">
                  <a:tint val="75000"/>
                </a:prstClr>
              </a:solidFill>
            </a:endParaRPr>
          </a:p>
        </p:txBody>
      </p:sp>
      <p:sp>
        <p:nvSpPr>
          <p:cNvPr id="4" name="Footer Placeholder 3"/>
          <p:cNvSpPr>
            <a:spLocks noGrp="1"/>
          </p:cNvSpPr>
          <p:nvPr>
            <p:ph type="ftr" sz="quarter" idx="11"/>
          </p:nvPr>
        </p:nvSpPr>
        <p:spPr/>
        <p:txBody>
          <a:bodyPr/>
          <a:lstStyle/>
          <a:p>
            <a:pPr>
              <a:defRPr/>
            </a:pPr>
            <a:r>
              <a:rPr lang="he-IL">
                <a:solidFill>
                  <a:prstClr val="black">
                    <a:tint val="75000"/>
                  </a:prstClr>
                </a:solidFill>
              </a:rPr>
              <a:t>009090909</a:t>
            </a:r>
          </a:p>
        </p:txBody>
      </p:sp>
      <p:sp>
        <p:nvSpPr>
          <p:cNvPr id="5" name="Slide Number Placeholder 4"/>
          <p:cNvSpPr>
            <a:spLocks noGrp="1"/>
          </p:cNvSpPr>
          <p:nvPr>
            <p:ph type="sldNum" sz="quarter" idx="12"/>
          </p:nvPr>
        </p:nvSpPr>
        <p:spPr/>
        <p:txBody>
          <a:bodyPr/>
          <a:lstStyle/>
          <a:p>
            <a:fld id="{E4C4D507-5746-4FB8-9223-34C2D7274F12}" type="slidenum">
              <a:rPr lang="he-IL" altLang="he-IL" smtClean="0">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3737472147"/>
      </p:ext>
    </p:extLst>
  </p:cSld>
  <p:clrMapOvr>
    <a:masterClrMapping/>
  </p:clrMapOvr>
  <p:transition spd="slow">
    <p:randomBar dir="vert"/>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636AFE1-8CFE-40AE-9BB1-70059BDF4FC6}" type="datetime8">
              <a:rPr lang="he-IL" smtClean="0">
                <a:solidFill>
                  <a:prstClr val="black">
                    <a:tint val="75000"/>
                  </a:prstClr>
                </a:solidFill>
              </a:rPr>
              <a:t>28 אוגוסט 20</a:t>
            </a:fld>
            <a:endParaRPr lang="he-IL">
              <a:solidFill>
                <a:prstClr val="black">
                  <a:tint val="75000"/>
                </a:prstClr>
              </a:solidFill>
            </a:endParaRPr>
          </a:p>
        </p:txBody>
      </p:sp>
      <p:sp>
        <p:nvSpPr>
          <p:cNvPr id="3" name="Footer Placeholder 2"/>
          <p:cNvSpPr>
            <a:spLocks noGrp="1"/>
          </p:cNvSpPr>
          <p:nvPr>
            <p:ph type="ftr" sz="quarter" idx="11"/>
          </p:nvPr>
        </p:nvSpPr>
        <p:spPr/>
        <p:txBody>
          <a:bodyPr/>
          <a:lstStyle/>
          <a:p>
            <a:pPr>
              <a:defRPr/>
            </a:pPr>
            <a:r>
              <a:rPr lang="he-IL">
                <a:solidFill>
                  <a:prstClr val="black">
                    <a:tint val="75000"/>
                  </a:prstClr>
                </a:solidFill>
              </a:rPr>
              <a:t>009090909</a:t>
            </a:r>
          </a:p>
        </p:txBody>
      </p:sp>
      <p:sp>
        <p:nvSpPr>
          <p:cNvPr id="4" name="Slide Number Placeholder 3"/>
          <p:cNvSpPr>
            <a:spLocks noGrp="1"/>
          </p:cNvSpPr>
          <p:nvPr>
            <p:ph type="sldNum" sz="quarter" idx="12"/>
          </p:nvPr>
        </p:nvSpPr>
        <p:spPr/>
        <p:txBody>
          <a:bodyPr/>
          <a:lstStyle/>
          <a:p>
            <a:fld id="{42E5951D-8DC9-4777-877E-EE9879212649}" type="slidenum">
              <a:rPr lang="he-IL" altLang="he-IL" smtClean="0">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2895842307"/>
      </p:ext>
    </p:extLst>
  </p:cSld>
  <p:clrMapOvr>
    <a:masterClrMapping/>
  </p:clrMapOvr>
  <p:transition spd="slow">
    <p:randomBar dir="vert"/>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pPr>
              <a:defRPr/>
            </a:pPr>
            <a:fld id="{BCCC97CB-7E0F-45A3-B0C5-B219EBE72C50}" type="datetime8">
              <a:rPr lang="he-IL" smtClean="0">
                <a:solidFill>
                  <a:prstClr val="black">
                    <a:tint val="75000"/>
                  </a:prstClr>
                </a:solidFill>
              </a:rPr>
              <a:t>28 אוגוסט 20</a:t>
            </a:fld>
            <a:endParaRPr lang="he-IL">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he-IL">
                <a:solidFill>
                  <a:prstClr val="black">
                    <a:tint val="75000"/>
                  </a:prstClr>
                </a:solidFill>
              </a:rPr>
              <a:t>009090909</a:t>
            </a:r>
          </a:p>
        </p:txBody>
      </p:sp>
      <p:sp>
        <p:nvSpPr>
          <p:cNvPr id="7" name="Slide Number Placeholder 6"/>
          <p:cNvSpPr>
            <a:spLocks noGrp="1"/>
          </p:cNvSpPr>
          <p:nvPr>
            <p:ph type="sldNum" sz="quarter" idx="12"/>
          </p:nvPr>
        </p:nvSpPr>
        <p:spPr/>
        <p:txBody>
          <a:bodyPr/>
          <a:lstStyle/>
          <a:p>
            <a:fld id="{A877203A-0BA0-494B-8D0B-AE5B6E294738}" type="slidenum">
              <a:rPr lang="he-IL" altLang="he-IL" smtClean="0">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837137200"/>
      </p:ext>
    </p:extLst>
  </p:cSld>
  <p:clrMapOvr>
    <a:masterClrMapping/>
  </p:clrMapOvr>
  <p:transition spd="slow">
    <p:randomBar dir="vert"/>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pPr>
              <a:defRPr/>
            </a:pPr>
            <a:fld id="{299E033A-F51B-449C-B26D-B32069912C97}" type="datetime8">
              <a:rPr lang="he-IL" smtClean="0">
                <a:solidFill>
                  <a:prstClr val="black">
                    <a:tint val="75000"/>
                  </a:prstClr>
                </a:solidFill>
              </a:rPr>
              <a:t>28 אוגוסט 20</a:t>
            </a:fld>
            <a:endParaRPr lang="he-IL">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he-IL">
                <a:solidFill>
                  <a:prstClr val="black">
                    <a:tint val="75000"/>
                  </a:prstClr>
                </a:solidFill>
              </a:rPr>
              <a:t>009090909</a:t>
            </a:r>
          </a:p>
        </p:txBody>
      </p:sp>
      <p:sp>
        <p:nvSpPr>
          <p:cNvPr id="7" name="Slide Number Placeholder 6"/>
          <p:cNvSpPr>
            <a:spLocks noGrp="1"/>
          </p:cNvSpPr>
          <p:nvPr>
            <p:ph type="sldNum" sz="quarter" idx="12"/>
          </p:nvPr>
        </p:nvSpPr>
        <p:spPr/>
        <p:txBody>
          <a:bodyPr/>
          <a:lstStyle/>
          <a:p>
            <a:fld id="{507D23DD-5F66-4784-AE4F-1ED242DB7510}" type="slidenum">
              <a:rPr lang="he-IL" altLang="he-IL" smtClean="0">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2137281579"/>
      </p:ext>
    </p:extLst>
  </p:cSld>
  <p:clrMapOvr>
    <a:masterClrMapping/>
  </p:clrMapOvr>
  <p:transition spd="slow">
    <p:randomBar dir="vert"/>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pPr>
              <a:defRPr/>
            </a:pPr>
            <a:fld id="{4EC2B1E2-1376-4683-AA49-B8034D776E57}" type="datetime8">
              <a:rPr lang="he-IL" smtClean="0">
                <a:solidFill>
                  <a:prstClr val="black">
                    <a:tint val="75000"/>
                  </a:prstClr>
                </a:solidFill>
              </a:rPr>
              <a:t>28 אוגוסט 20</a:t>
            </a:fld>
            <a:endParaRPr lang="he-IL">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he-IL">
                <a:solidFill>
                  <a:prstClr val="black">
                    <a:tint val="75000"/>
                  </a:prstClr>
                </a:solidFill>
              </a:rPr>
              <a:t>009090909</a:t>
            </a:r>
          </a:p>
        </p:txBody>
      </p:sp>
      <p:sp>
        <p:nvSpPr>
          <p:cNvPr id="6" name="Slide Number Placeholder 5"/>
          <p:cNvSpPr>
            <a:spLocks noGrp="1"/>
          </p:cNvSpPr>
          <p:nvPr>
            <p:ph type="sldNum" sz="quarter" idx="12"/>
          </p:nvPr>
        </p:nvSpPr>
        <p:spPr/>
        <p:txBody>
          <a:bodyPr/>
          <a:lstStyle/>
          <a:p>
            <a:fld id="{9F37433C-1A9F-4254-808A-18FE5B982186}" type="slidenum">
              <a:rPr lang="he-IL" altLang="he-IL" smtClean="0">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66402900"/>
      </p:ext>
    </p:extLst>
  </p:cSld>
  <p:clrMapOvr>
    <a:masterClrMapping/>
  </p:clrMapOvr>
  <p:transition spd="slow">
    <p:randomBar dir="vert"/>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לחץ כדי לערוך סגנונות טקסט של תבנית בסיס</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pPr>
              <a:defRPr/>
            </a:pPr>
            <a:fld id="{242F22F4-13F7-4494-BB73-9E8CD41B5695}" type="datetime8">
              <a:rPr lang="he-IL" smtClean="0">
                <a:solidFill>
                  <a:prstClr val="black">
                    <a:tint val="75000"/>
                  </a:prstClr>
                </a:solidFill>
              </a:rPr>
              <a:t>28 אוגוסט 20</a:t>
            </a:fld>
            <a:endParaRPr lang="he-IL">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he-IL">
                <a:solidFill>
                  <a:prstClr val="black">
                    <a:tint val="75000"/>
                  </a:prstClr>
                </a:solidFill>
              </a:rPr>
              <a:t>009090909</a:t>
            </a:r>
          </a:p>
        </p:txBody>
      </p:sp>
      <p:sp>
        <p:nvSpPr>
          <p:cNvPr id="6" name="Slide Number Placeholder 5"/>
          <p:cNvSpPr>
            <a:spLocks noGrp="1"/>
          </p:cNvSpPr>
          <p:nvPr>
            <p:ph type="sldNum" sz="quarter" idx="12"/>
          </p:nvPr>
        </p:nvSpPr>
        <p:spPr/>
        <p:txBody>
          <a:bodyPr/>
          <a:lstStyle/>
          <a:p>
            <a:fld id="{051DACE0-42AB-4868-8B2C-C630F2EF7763}" type="slidenum">
              <a:rPr lang="he-IL" altLang="he-IL" smtClean="0">
                <a:solidFill>
                  <a:srgbClr val="5FCBEF"/>
                </a:solidFill>
              </a:rPr>
              <a:pPr/>
              <a:t>‹#›</a:t>
            </a:fld>
            <a:endParaRPr lang="he-IL" altLang="he-IL">
              <a:solidFill>
                <a:srgbClr val="5FCBEF"/>
              </a:solidFill>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03892125"/>
      </p:ext>
    </p:extLst>
  </p:cSld>
  <p:clrMapOvr>
    <a:masterClrMapping/>
  </p:clrMapOvr>
  <p:transition spd="slow">
    <p:randomBar dir="vert"/>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pPr>
              <a:defRPr/>
            </a:pPr>
            <a:fld id="{01B8A417-5426-467C-902E-4BCB5D62822F}" type="datetime8">
              <a:rPr lang="he-IL" smtClean="0">
                <a:solidFill>
                  <a:prstClr val="black">
                    <a:tint val="75000"/>
                  </a:prstClr>
                </a:solidFill>
              </a:rPr>
              <a:t>28 אוגוסט 20</a:t>
            </a:fld>
            <a:endParaRPr lang="he-IL">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he-IL">
                <a:solidFill>
                  <a:prstClr val="black">
                    <a:tint val="75000"/>
                  </a:prstClr>
                </a:solidFill>
              </a:rPr>
              <a:t>009090909</a:t>
            </a:r>
          </a:p>
        </p:txBody>
      </p:sp>
      <p:sp>
        <p:nvSpPr>
          <p:cNvPr id="6" name="Slide Number Placeholder 5"/>
          <p:cNvSpPr>
            <a:spLocks noGrp="1"/>
          </p:cNvSpPr>
          <p:nvPr>
            <p:ph type="sldNum" sz="quarter" idx="12"/>
          </p:nvPr>
        </p:nvSpPr>
        <p:spPr/>
        <p:txBody>
          <a:bodyPr/>
          <a:lstStyle/>
          <a:p>
            <a:fld id="{EA0D4CF6-25D8-4266-9485-E9665AAC0B96}" type="slidenum">
              <a:rPr lang="he-IL" altLang="he-IL" smtClean="0">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1481290443"/>
      </p:ext>
    </p:extLst>
  </p:cSld>
  <p:clrMapOvr>
    <a:masterClrMapping/>
  </p:clrMapOvr>
  <p:transition spd="slow">
    <p:randomBar dir="vert"/>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p:cSld name="כרטיס שם עם ציטוט">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לחץ כדי לערוך סגנונות טקסט של תבנית בסיס</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pPr>
              <a:defRPr/>
            </a:pPr>
            <a:fld id="{66826D37-6421-4994-A355-91363D7E90E4}" type="datetime8">
              <a:rPr lang="he-IL" smtClean="0">
                <a:solidFill>
                  <a:prstClr val="black">
                    <a:tint val="75000"/>
                  </a:prstClr>
                </a:solidFill>
              </a:rPr>
              <a:t>28 אוגוסט 20</a:t>
            </a:fld>
            <a:endParaRPr lang="he-IL">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he-IL">
                <a:solidFill>
                  <a:prstClr val="black">
                    <a:tint val="75000"/>
                  </a:prstClr>
                </a:solidFill>
              </a:rPr>
              <a:t>009090909</a:t>
            </a:r>
          </a:p>
        </p:txBody>
      </p:sp>
      <p:sp>
        <p:nvSpPr>
          <p:cNvPr id="6" name="Slide Number Placeholder 5"/>
          <p:cNvSpPr>
            <a:spLocks noGrp="1"/>
          </p:cNvSpPr>
          <p:nvPr>
            <p:ph type="sldNum" sz="quarter" idx="12"/>
          </p:nvPr>
        </p:nvSpPr>
        <p:spPr/>
        <p:txBody>
          <a:bodyPr/>
          <a:lstStyle/>
          <a:p>
            <a:fld id="{E29A8A6A-6534-4663-9113-D33D0367CFBF}" type="slidenum">
              <a:rPr lang="he-IL" altLang="he-IL" smtClean="0">
                <a:solidFill>
                  <a:srgbClr val="5FCBEF"/>
                </a:solidFill>
              </a:rPr>
              <a:pPr/>
              <a:t>‹#›</a:t>
            </a:fld>
            <a:endParaRPr lang="he-IL" altLang="he-IL">
              <a:solidFill>
                <a:srgbClr val="5FCBEF"/>
              </a:solidFill>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64074748"/>
      </p:ext>
    </p:extLst>
  </p:cSld>
  <p:clrMapOvr>
    <a:masterClrMapping/>
  </p:clrMapOvr>
  <p:transition spd="slow">
    <p:randomBar dir="vert"/>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p:cSld name="נכון או לא נכון">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לחץ כדי לערוך סגנונות טקסט של תבנית בסיס</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pPr>
              <a:defRPr/>
            </a:pPr>
            <a:fld id="{71A8D0FD-3523-4F4D-851A-8E649C091B51}" type="datetime8">
              <a:rPr lang="he-IL" smtClean="0">
                <a:solidFill>
                  <a:prstClr val="black">
                    <a:tint val="75000"/>
                  </a:prstClr>
                </a:solidFill>
              </a:rPr>
              <a:t>28 אוגוסט 20</a:t>
            </a:fld>
            <a:endParaRPr lang="he-IL">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he-IL">
                <a:solidFill>
                  <a:prstClr val="black">
                    <a:tint val="75000"/>
                  </a:prstClr>
                </a:solidFill>
              </a:rPr>
              <a:t>009090909</a:t>
            </a:r>
          </a:p>
        </p:txBody>
      </p:sp>
      <p:sp>
        <p:nvSpPr>
          <p:cNvPr id="6" name="Slide Number Placeholder 5"/>
          <p:cNvSpPr>
            <a:spLocks noGrp="1"/>
          </p:cNvSpPr>
          <p:nvPr>
            <p:ph type="sldNum" sz="quarter" idx="12"/>
          </p:nvPr>
        </p:nvSpPr>
        <p:spPr/>
        <p:txBody>
          <a:bodyPr/>
          <a:lstStyle/>
          <a:p>
            <a:fld id="{76F15BD0-D542-4556-A0C3-B6263C08D24F}" type="slidenum">
              <a:rPr lang="he-IL" altLang="he-IL" smtClean="0">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926002664"/>
      </p:ext>
    </p:extLst>
  </p:cSld>
  <p:clrMapOvr>
    <a:masterClrMapping/>
  </p:clrMapOvr>
  <p:transition spd="slow">
    <p:randomBar dir="vert"/>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pPr>
              <a:defRPr/>
            </a:pPr>
            <a:fld id="{07D0103C-04C7-41EE-83A6-8CB2A2736734}" type="datetime8">
              <a:rPr lang="he-IL" smtClean="0">
                <a:solidFill>
                  <a:prstClr val="black">
                    <a:tint val="75000"/>
                  </a:prstClr>
                </a:solidFill>
              </a:rPr>
              <a:t>28 אוגוסט 20</a:t>
            </a:fld>
            <a:endParaRPr lang="he-IL">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he-IL">
                <a:solidFill>
                  <a:prstClr val="black">
                    <a:tint val="75000"/>
                  </a:prstClr>
                </a:solidFill>
              </a:rPr>
              <a:t>009090909</a:t>
            </a:r>
          </a:p>
        </p:txBody>
      </p:sp>
      <p:sp>
        <p:nvSpPr>
          <p:cNvPr id="6" name="Slide Number Placeholder 5"/>
          <p:cNvSpPr>
            <a:spLocks noGrp="1"/>
          </p:cNvSpPr>
          <p:nvPr>
            <p:ph type="sldNum" sz="quarter" idx="12"/>
          </p:nvPr>
        </p:nvSpPr>
        <p:spPr/>
        <p:txBody>
          <a:bodyPr/>
          <a:lstStyle/>
          <a:p>
            <a:fld id="{8713429D-3741-4338-BD47-12D57FE27D68}" type="slidenum">
              <a:rPr lang="he-IL" altLang="he-IL" smtClean="0">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3233146596"/>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508001" y="1498604"/>
            <a:ext cx="2890896" cy="1278466"/>
          </a:xfrm>
        </p:spPr>
        <p:txBody>
          <a:bodyPr anchor="b">
            <a:normAutofit/>
          </a:bodyPr>
          <a:lstStyle>
            <a:lvl1pPr>
              <a:defRPr sz="200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3570348" y="514943"/>
            <a:ext cx="3385156" cy="5526437"/>
          </a:xfrm>
        </p:spPr>
        <p:txBody>
          <a:bodyPr>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508001" y="2777069"/>
            <a:ext cx="2890896"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e-IL"/>
              <a:t>ערוך סגנונות טקסט של תבנית בסיס</a:t>
            </a:r>
          </a:p>
        </p:txBody>
      </p:sp>
      <p:sp>
        <p:nvSpPr>
          <p:cNvPr id="5"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25202D62-07AA-4C63-977E-E097032AC978}" type="datetime8">
              <a:rPr lang="he-IL" smtClean="0">
                <a:solidFill>
                  <a:prstClr val="black">
                    <a:tint val="75000"/>
                  </a:prstClr>
                </a:solidFill>
              </a:rPr>
              <a:t>28 אוגוסט 20</a:t>
            </a:fld>
            <a:endParaRPr lang="he-IL">
              <a:solidFill>
                <a:prstClr val="black">
                  <a:tint val="75000"/>
                </a:prstClr>
              </a:solidFill>
            </a:endParaRPr>
          </a:p>
        </p:txBody>
      </p:sp>
      <p:sp>
        <p:nvSpPr>
          <p:cNvPr id="6"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7"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A877203A-0BA0-494B-8D0B-AE5B6E294738}"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3864726093"/>
      </p:ext>
    </p:extLst>
  </p:cSld>
  <p:clrMapOvr>
    <a:masterClrMapping/>
  </p:clrMapOvr>
  <p:transition spd="slow">
    <p:randomBar dir="vert"/>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pPr>
              <a:defRPr/>
            </a:pPr>
            <a:fld id="{6222B59B-FF70-40A1-98A9-0F17326ADD56}" type="datetime8">
              <a:rPr lang="he-IL" smtClean="0">
                <a:solidFill>
                  <a:prstClr val="black">
                    <a:tint val="75000"/>
                  </a:prstClr>
                </a:solidFill>
              </a:rPr>
              <a:t>28 אוגוסט 20</a:t>
            </a:fld>
            <a:endParaRPr lang="he-IL">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he-IL">
                <a:solidFill>
                  <a:prstClr val="black">
                    <a:tint val="75000"/>
                  </a:prstClr>
                </a:solidFill>
              </a:rPr>
              <a:t>009090909</a:t>
            </a:r>
          </a:p>
        </p:txBody>
      </p:sp>
      <p:sp>
        <p:nvSpPr>
          <p:cNvPr id="6" name="Slide Number Placeholder 5"/>
          <p:cNvSpPr>
            <a:spLocks noGrp="1"/>
          </p:cNvSpPr>
          <p:nvPr>
            <p:ph type="sldNum" sz="quarter" idx="12"/>
          </p:nvPr>
        </p:nvSpPr>
        <p:spPr/>
        <p:txBody>
          <a:bodyPr/>
          <a:lstStyle/>
          <a:p>
            <a:fld id="{D1B43419-7A5C-4E40-9613-B4D2BC9C2B6A}" type="slidenum">
              <a:rPr lang="he-IL" altLang="he-IL" smtClean="0">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875577920"/>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508002" y="4800600"/>
            <a:ext cx="6447500" cy="566738"/>
          </a:xfrm>
        </p:spPr>
        <p:txBody>
          <a:bodyPr anchor="b">
            <a:normAutofit/>
          </a:bodyPr>
          <a:lstStyle>
            <a:lvl1pPr algn="l">
              <a:defRPr sz="2400" b="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508001" y="609600"/>
            <a:ext cx="6447501"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he-IL" noProof="0"/>
              <a:t>לחץ על הסמל כדי להוסיף תמונה</a:t>
            </a:r>
            <a:endParaRPr lang="en-US" noProof="0" dirty="0"/>
          </a:p>
        </p:txBody>
      </p:sp>
      <p:sp>
        <p:nvSpPr>
          <p:cNvPr id="4" name="Text Placeholder 3"/>
          <p:cNvSpPr>
            <a:spLocks noGrp="1"/>
          </p:cNvSpPr>
          <p:nvPr>
            <p:ph type="body" sz="half" idx="2"/>
          </p:nvPr>
        </p:nvSpPr>
        <p:spPr>
          <a:xfrm>
            <a:off x="508002" y="5367338"/>
            <a:ext cx="644750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5" name="Date Placeholder 3">
            <a:extLst>
              <a:ext uri="{FF2B5EF4-FFF2-40B4-BE49-F238E27FC236}">
                <a16:creationId xmlns:a16="http://schemas.microsoft.com/office/drawing/2014/main" id="{E327CDEE-F38F-45AF-B59F-F0F4EA8D696A}"/>
              </a:ext>
            </a:extLst>
          </p:cNvPr>
          <p:cNvSpPr>
            <a:spLocks noGrp="1"/>
          </p:cNvSpPr>
          <p:nvPr>
            <p:ph type="dt" sz="half" idx="10"/>
          </p:nvPr>
        </p:nvSpPr>
        <p:spPr/>
        <p:txBody>
          <a:bodyPr/>
          <a:lstStyle>
            <a:lvl1pPr>
              <a:defRPr/>
            </a:lvl1pPr>
          </a:lstStyle>
          <a:p>
            <a:pPr>
              <a:defRPr/>
            </a:pPr>
            <a:fld id="{A96534BF-EEB8-4082-9A78-E005BC111404}" type="datetime8">
              <a:rPr lang="he-IL" smtClean="0">
                <a:solidFill>
                  <a:prstClr val="black">
                    <a:tint val="75000"/>
                  </a:prstClr>
                </a:solidFill>
              </a:rPr>
              <a:t>28 אוגוסט 20</a:t>
            </a:fld>
            <a:endParaRPr lang="he-IL">
              <a:solidFill>
                <a:prstClr val="black">
                  <a:tint val="75000"/>
                </a:prstClr>
              </a:solidFill>
            </a:endParaRPr>
          </a:p>
        </p:txBody>
      </p:sp>
      <p:sp>
        <p:nvSpPr>
          <p:cNvPr id="6" name="Footer Placeholder 4">
            <a:extLst>
              <a:ext uri="{FF2B5EF4-FFF2-40B4-BE49-F238E27FC236}">
                <a16:creationId xmlns:a16="http://schemas.microsoft.com/office/drawing/2014/main" id="{F426F55A-56EE-4434-96BB-A464E6EB6E52}"/>
              </a:ext>
            </a:extLst>
          </p:cNvPr>
          <p:cNvSpPr>
            <a:spLocks noGrp="1"/>
          </p:cNvSpPr>
          <p:nvPr>
            <p:ph type="ftr" sz="quarter" idx="11"/>
          </p:nvPr>
        </p:nvSpPr>
        <p:spPr/>
        <p:txBody>
          <a:bodyPr/>
          <a:lstStyle>
            <a:lvl1pPr>
              <a:defRPr/>
            </a:lvl1pPr>
          </a:lstStyle>
          <a:p>
            <a:pPr>
              <a:defRPr/>
            </a:pPr>
            <a:r>
              <a:rPr lang="he-IL">
                <a:solidFill>
                  <a:prstClr val="black">
                    <a:tint val="75000"/>
                  </a:prstClr>
                </a:solidFill>
              </a:rPr>
              <a:t>009090909</a:t>
            </a:r>
          </a:p>
        </p:txBody>
      </p:sp>
      <p:sp>
        <p:nvSpPr>
          <p:cNvPr id="7" name="Slide Number Placeholder 5">
            <a:extLst>
              <a:ext uri="{FF2B5EF4-FFF2-40B4-BE49-F238E27FC236}">
                <a16:creationId xmlns:a16="http://schemas.microsoft.com/office/drawing/2014/main" id="{BCF8659D-2D63-4320-9968-8F80BEEAF75D}"/>
              </a:ext>
            </a:extLst>
          </p:cNvPr>
          <p:cNvSpPr>
            <a:spLocks noGrp="1"/>
          </p:cNvSpPr>
          <p:nvPr>
            <p:ph type="sldNum" sz="quarter" idx="12"/>
          </p:nvPr>
        </p:nvSpPr>
        <p:spPr/>
        <p:txBody>
          <a:bodyPr/>
          <a:lstStyle>
            <a:lvl1pPr>
              <a:defRPr/>
            </a:lvl1pPr>
          </a:lstStyle>
          <a:p>
            <a:fld id="{507D23DD-5F66-4784-AE4F-1ED242DB7510}"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286395199"/>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1.jp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18" Type="http://schemas.openxmlformats.org/officeDocument/2006/relationships/image" Target="../media/image1.jpg"/><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theme" Target="../theme/theme3.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18" Type="http://schemas.openxmlformats.org/officeDocument/2006/relationships/image" Target="../media/image1.jpg"/><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theme" Target="../theme/theme4.xml"/><Relationship Id="rId2" Type="http://schemas.openxmlformats.org/officeDocument/2006/relationships/slideLayout" Target="../slideLayouts/slideLayout50.xml"/><Relationship Id="rId16" Type="http://schemas.openxmlformats.org/officeDocument/2006/relationships/slideLayout" Target="../slideLayouts/slideLayout64.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2.xml"/><Relationship Id="rId13" Type="http://schemas.openxmlformats.org/officeDocument/2006/relationships/slideLayout" Target="../slideLayouts/slideLayout77.xml"/><Relationship Id="rId18" Type="http://schemas.openxmlformats.org/officeDocument/2006/relationships/image" Target="../media/image1.jpg"/><Relationship Id="rId3" Type="http://schemas.openxmlformats.org/officeDocument/2006/relationships/slideLayout" Target="../slideLayouts/slideLayout67.xml"/><Relationship Id="rId7" Type="http://schemas.openxmlformats.org/officeDocument/2006/relationships/slideLayout" Target="../slideLayouts/slideLayout71.xml"/><Relationship Id="rId12" Type="http://schemas.openxmlformats.org/officeDocument/2006/relationships/slideLayout" Target="../slideLayouts/slideLayout76.xml"/><Relationship Id="rId17" Type="http://schemas.openxmlformats.org/officeDocument/2006/relationships/theme" Target="../theme/theme5.xml"/><Relationship Id="rId2" Type="http://schemas.openxmlformats.org/officeDocument/2006/relationships/slideLayout" Target="../slideLayouts/slideLayout66.xml"/><Relationship Id="rId16" Type="http://schemas.openxmlformats.org/officeDocument/2006/relationships/slideLayout" Target="../slideLayouts/slideLayout80.xml"/><Relationship Id="rId1" Type="http://schemas.openxmlformats.org/officeDocument/2006/relationships/slideLayout" Target="../slideLayouts/slideLayout65.xml"/><Relationship Id="rId6" Type="http://schemas.openxmlformats.org/officeDocument/2006/relationships/slideLayout" Target="../slideLayouts/slideLayout70.xml"/><Relationship Id="rId11" Type="http://schemas.openxmlformats.org/officeDocument/2006/relationships/slideLayout" Target="../slideLayouts/slideLayout75.xml"/><Relationship Id="rId5" Type="http://schemas.openxmlformats.org/officeDocument/2006/relationships/slideLayout" Target="../slideLayouts/slideLayout69.xml"/><Relationship Id="rId15" Type="http://schemas.openxmlformats.org/officeDocument/2006/relationships/slideLayout" Target="../slideLayouts/slideLayout79.xml"/><Relationship Id="rId10" Type="http://schemas.openxmlformats.org/officeDocument/2006/relationships/slideLayout" Target="../slideLayouts/slideLayout74.xml"/><Relationship Id="rId4" Type="http://schemas.openxmlformats.org/officeDocument/2006/relationships/slideLayout" Target="../slideLayouts/slideLayout68.xml"/><Relationship Id="rId9" Type="http://schemas.openxmlformats.org/officeDocument/2006/relationships/slideLayout" Target="../slideLayouts/slideLayout73.xml"/><Relationship Id="rId14" Type="http://schemas.openxmlformats.org/officeDocument/2006/relationships/slideLayout" Target="../slideLayouts/slideLayout7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lum/>
          </a:blip>
          <a:srcRect/>
          <a:stretch>
            <a:fillRect/>
          </a:stretch>
        </a:blipFill>
        <a:effectLst/>
      </p:bgPr>
    </p:bg>
    <p:spTree>
      <p:nvGrpSpPr>
        <p:cNvPr id="1" name=""/>
        <p:cNvGrpSpPr/>
        <p:nvPr/>
      </p:nvGrpSpPr>
      <p:grpSpPr>
        <a:xfrm>
          <a:off x="0" y="0"/>
          <a:ext cx="0" cy="0"/>
          <a:chOff x="0" y="0"/>
          <a:chExt cx="0" cy="0"/>
        </a:xfrm>
      </p:grpSpPr>
      <p:grpSp>
        <p:nvGrpSpPr>
          <p:cNvPr id="1026" name="Group 43"/>
          <p:cNvGrpSpPr>
            <a:grpSpLocks/>
          </p:cNvGrpSpPr>
          <p:nvPr/>
        </p:nvGrpSpPr>
        <p:grpSpPr bwMode="auto">
          <a:xfrm>
            <a:off x="0" y="-7938"/>
            <a:ext cx="9144000" cy="6865938"/>
            <a:chOff x="0" y="-8467"/>
            <a:chExt cx="12192000" cy="6866467"/>
          </a:xfrm>
        </p:grpSpPr>
        <p:cxnSp>
          <p:nvCxnSpPr>
            <p:cNvPr id="20" name="Straight Connector 19">
              <a:extLst>
                <a:ext uri="{FF2B5EF4-FFF2-40B4-BE49-F238E27FC236}">
                  <a16:creationId xmlns:a16="http://schemas.microsoft.com/office/drawing/2014/main" id="{546E9961-5B36-4F96-A390-A82B3F5B3D17}"/>
                </a:ext>
              </a:extLst>
            </p:cNvPr>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6BF206E1-4959-4DED-9992-96E52B4AC8EA}"/>
                </a:ext>
              </a:extLst>
            </p:cNvPr>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a:extLst>
                <a:ext uri="{FF2B5EF4-FFF2-40B4-BE49-F238E27FC236}">
                  <a16:creationId xmlns:a16="http://schemas.microsoft.com/office/drawing/2014/main" id="{49DE5579-39FE-4D30-AC2C-F31FE56C64BC}"/>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a:extLst>
                <a:ext uri="{FF2B5EF4-FFF2-40B4-BE49-F238E27FC236}">
                  <a16:creationId xmlns:a16="http://schemas.microsoft.com/office/drawing/2014/main" id="{3F0150A1-1406-491F-9A86-8FCA19C598BE}"/>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0D4FF80E-CCF5-4A22-B1A4-22463B929B0D}"/>
                </a:ext>
              </a:extLst>
            </p:cNvPr>
            <p:cNvSpPr/>
            <p:nvPr/>
          </p:nvSpPr>
          <p:spPr>
            <a:xfrm>
              <a:off x="8932863" y="3047706"/>
              <a:ext cx="325913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a:extLst>
                <a:ext uri="{FF2B5EF4-FFF2-40B4-BE49-F238E27FC236}">
                  <a16:creationId xmlns:a16="http://schemas.microsoft.com/office/drawing/2014/main" id="{A14DD4E9-EB8B-4BD1-B636-453D51E85B6D}"/>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a:extLst>
                <a:ext uri="{FF2B5EF4-FFF2-40B4-BE49-F238E27FC236}">
                  <a16:creationId xmlns:a16="http://schemas.microsoft.com/office/drawing/2014/main" id="{A47B81BE-6EA1-4B79-AD54-3604A2B88929}"/>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a:extLst>
                <a:ext uri="{FF2B5EF4-FFF2-40B4-BE49-F238E27FC236}">
                  <a16:creationId xmlns:a16="http://schemas.microsoft.com/office/drawing/2014/main" id="{E7E2FE62-CBF8-4823-947C-E3CB773030D2}"/>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6EBCC70A-7B55-4ADD-9F0F-02AAA5DA6C59}"/>
                </a:ext>
              </a:extLst>
            </p:cNvPr>
            <p:cNvSpPr/>
            <p:nvPr/>
          </p:nvSpPr>
          <p:spPr>
            <a:xfrm>
              <a:off x="10371138" y="3589086"/>
              <a:ext cx="181768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6BE5BF4C-7DDC-42A7-B854-61AFBB8F073B}"/>
                </a:ext>
              </a:extLst>
            </p:cNvPr>
            <p:cNvSpPr/>
            <p:nvPr/>
          </p:nvSpPr>
          <p:spPr>
            <a:xfrm>
              <a:off x="0" y="4012981"/>
              <a:ext cx="449263" cy="2845019"/>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noChangeArrowheads="1"/>
          </p:cNvSpPr>
          <p:nvPr>
            <p:ph type="title"/>
          </p:nvPr>
        </p:nvSpPr>
        <p:spPr bwMode="auto">
          <a:xfrm>
            <a:off x="508397" y="609600"/>
            <a:ext cx="6447234"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a:t>לחץ כדי לערוך סגנון כותרת של תבנית בסיס</a:t>
            </a:r>
          </a:p>
        </p:txBody>
      </p:sp>
      <p:sp>
        <p:nvSpPr>
          <p:cNvPr id="1028" name="Text Placeholder 2"/>
          <p:cNvSpPr>
            <a:spLocks noGrp="1" noChangeArrowheads="1"/>
          </p:cNvSpPr>
          <p:nvPr>
            <p:ph type="body" idx="1"/>
          </p:nvPr>
        </p:nvSpPr>
        <p:spPr bwMode="auto">
          <a:xfrm>
            <a:off x="508397" y="2160593"/>
            <a:ext cx="6447234"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a:t>ערוך סגנונות טקסט של תבנית בסיס</a:t>
            </a:r>
          </a:p>
          <a:p>
            <a:pPr lvl="1"/>
            <a:r>
              <a:rPr lang="he-IL" altLang="he-IL"/>
              <a:t>רמה שניה</a:t>
            </a:r>
          </a:p>
          <a:p>
            <a:pPr lvl="2"/>
            <a:r>
              <a:rPr lang="he-IL" altLang="he-IL"/>
              <a:t>רמה שלישית</a:t>
            </a:r>
          </a:p>
          <a:p>
            <a:pPr lvl="3"/>
            <a:r>
              <a:rPr lang="he-IL" altLang="he-IL"/>
              <a:t>רמה רביעית</a:t>
            </a:r>
          </a:p>
          <a:p>
            <a:pPr lvl="4"/>
            <a:r>
              <a:rPr lang="he-IL" altLang="he-IL"/>
              <a:t>רמה חמישית</a:t>
            </a:r>
          </a:p>
        </p:txBody>
      </p:sp>
      <p:sp>
        <p:nvSpPr>
          <p:cNvPr id="4" name="Date Placeholder 3">
            <a:extLst>
              <a:ext uri="{FF2B5EF4-FFF2-40B4-BE49-F238E27FC236}">
                <a16:creationId xmlns:a16="http://schemas.microsoft.com/office/drawing/2014/main" id="{E327CDEE-F38F-45AF-B59F-F0F4EA8D696A}"/>
              </a:ext>
            </a:extLst>
          </p:cNvPr>
          <p:cNvSpPr>
            <a:spLocks noGrp="1"/>
          </p:cNvSpPr>
          <p:nvPr>
            <p:ph type="dt" sz="half" idx="2"/>
          </p:nvPr>
        </p:nvSpPr>
        <p:spPr>
          <a:xfrm>
            <a:off x="5404257" y="6042044"/>
            <a:ext cx="683419"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defTabSz="457200" rtl="0">
              <a:defRPr/>
            </a:pPr>
            <a:fld id="{5B9C883C-42D4-4E00-AB08-3020687671ED}" type="datetime8">
              <a:rPr lang="he-IL" smtClean="0">
                <a:solidFill>
                  <a:prstClr val="black">
                    <a:tint val="75000"/>
                  </a:prstClr>
                </a:solidFill>
              </a:rPr>
              <a:t>28 אוגוסט 20</a:t>
            </a:fld>
            <a:endParaRPr lang="he-IL">
              <a:solidFill>
                <a:prstClr val="black">
                  <a:tint val="75000"/>
                </a:prstClr>
              </a:solidFill>
            </a:endParaRPr>
          </a:p>
        </p:txBody>
      </p:sp>
      <p:sp>
        <p:nvSpPr>
          <p:cNvPr id="5" name="Footer Placeholder 4">
            <a:extLst>
              <a:ext uri="{FF2B5EF4-FFF2-40B4-BE49-F238E27FC236}">
                <a16:creationId xmlns:a16="http://schemas.microsoft.com/office/drawing/2014/main" id="{F426F55A-56EE-4434-96BB-A464E6EB6E52}"/>
              </a:ext>
            </a:extLst>
          </p:cNvPr>
          <p:cNvSpPr>
            <a:spLocks noGrp="1"/>
          </p:cNvSpPr>
          <p:nvPr>
            <p:ph type="ftr" sz="quarter" idx="3"/>
          </p:nvPr>
        </p:nvSpPr>
        <p:spPr>
          <a:xfrm>
            <a:off x="508397" y="6042044"/>
            <a:ext cx="4723209"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defTabSz="457200" rtl="0">
              <a:defRPr/>
            </a:pPr>
            <a:r>
              <a:rPr lang="he-IL">
                <a:solidFill>
                  <a:prstClr val="black">
                    <a:tint val="75000"/>
                  </a:prstClr>
                </a:solidFill>
              </a:rPr>
              <a:t>009090909</a:t>
            </a:r>
          </a:p>
        </p:txBody>
      </p:sp>
      <p:sp>
        <p:nvSpPr>
          <p:cNvPr id="6" name="Slide Number Placeholder 5">
            <a:extLst>
              <a:ext uri="{FF2B5EF4-FFF2-40B4-BE49-F238E27FC236}">
                <a16:creationId xmlns:a16="http://schemas.microsoft.com/office/drawing/2014/main" id="{BCF8659D-2D63-4320-9968-8F80BEEAF75D}"/>
              </a:ext>
            </a:extLst>
          </p:cNvPr>
          <p:cNvSpPr>
            <a:spLocks noGrp="1"/>
          </p:cNvSpPr>
          <p:nvPr>
            <p:ph type="sldNum" sz="quarter" idx="4"/>
          </p:nvPr>
        </p:nvSpPr>
        <p:spPr>
          <a:xfrm>
            <a:off x="6442472" y="6042044"/>
            <a:ext cx="513159"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chemeClr val="accent1"/>
                </a:solidFill>
              </a:defRPr>
            </a:lvl1pPr>
          </a:lstStyle>
          <a:p>
            <a:pPr defTabSz="457200" rtl="0" fontAlgn="base">
              <a:spcBef>
                <a:spcPct val="0"/>
              </a:spcBef>
              <a:spcAft>
                <a:spcPct val="0"/>
              </a:spcAft>
            </a:pPr>
            <a:fld id="{354ECD51-E6E7-472A-92D1-8A46967A39EE}" type="slidenum">
              <a:rPr lang="he-IL" altLang="he-IL">
                <a:solidFill>
                  <a:srgbClr val="5FCBEF"/>
                </a:solidFill>
              </a:rPr>
              <a:pPr defTabSz="457200" rtl="0" fontAlgn="base">
                <a:spcBef>
                  <a:spcPct val="0"/>
                </a:spcBef>
                <a:spcAft>
                  <a:spcPct val="0"/>
                </a:spcAft>
              </a:pPr>
              <a:t>‹#›</a:t>
            </a:fld>
            <a:endParaRPr lang="he-IL" altLang="he-IL">
              <a:solidFill>
                <a:srgbClr val="5FCBEF"/>
              </a:solidFill>
            </a:endParaRPr>
          </a:p>
        </p:txBody>
      </p:sp>
    </p:spTree>
    <p:extLst>
      <p:ext uri="{BB962C8B-B14F-4D97-AF65-F5344CB8AC3E}">
        <p14:creationId xmlns:p14="http://schemas.microsoft.com/office/powerpoint/2010/main" val="261427473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ransition spd="slow">
    <p:randomBar dir="vert"/>
  </p:transition>
  <p:hf sldNum="0" hdr="0" ftr="0" dt="0"/>
  <p:txStyles>
    <p:titleStyle>
      <a:lvl1pPr algn="l" defTabSz="457200" rtl="1" eaLnBrk="0" fontAlgn="base" hangingPunct="0">
        <a:spcBef>
          <a:spcPct val="0"/>
        </a:spcBef>
        <a:spcAft>
          <a:spcPct val="0"/>
        </a:spcAft>
        <a:defRPr sz="3600" kern="1200">
          <a:solidFill>
            <a:schemeClr val="accent1"/>
          </a:solidFill>
          <a:latin typeface="+mj-lt"/>
          <a:ea typeface="+mj-ea"/>
          <a:cs typeface="Arial" pitchFamily="34" charset="0"/>
        </a:defRPr>
      </a:lvl1pPr>
      <a:lvl2pPr algn="l" defTabSz="457200" rtl="1" eaLnBrk="0" fontAlgn="base" hangingPunct="0">
        <a:spcBef>
          <a:spcPct val="0"/>
        </a:spcBef>
        <a:spcAft>
          <a:spcPct val="0"/>
        </a:spcAft>
        <a:defRPr sz="3600">
          <a:solidFill>
            <a:schemeClr val="accent1"/>
          </a:solidFill>
          <a:latin typeface="Trebuchet MS" pitchFamily="34" charset="0"/>
          <a:cs typeface="Arial" pitchFamily="34" charset="0"/>
        </a:defRPr>
      </a:lvl2pPr>
      <a:lvl3pPr algn="l" defTabSz="457200" rtl="1" eaLnBrk="0" fontAlgn="base" hangingPunct="0">
        <a:spcBef>
          <a:spcPct val="0"/>
        </a:spcBef>
        <a:spcAft>
          <a:spcPct val="0"/>
        </a:spcAft>
        <a:defRPr sz="3600">
          <a:solidFill>
            <a:schemeClr val="accent1"/>
          </a:solidFill>
          <a:latin typeface="Trebuchet MS" pitchFamily="34" charset="0"/>
          <a:cs typeface="Arial" pitchFamily="34" charset="0"/>
        </a:defRPr>
      </a:lvl3pPr>
      <a:lvl4pPr algn="l" defTabSz="457200" rtl="1" eaLnBrk="0" fontAlgn="base" hangingPunct="0">
        <a:spcBef>
          <a:spcPct val="0"/>
        </a:spcBef>
        <a:spcAft>
          <a:spcPct val="0"/>
        </a:spcAft>
        <a:defRPr sz="3600">
          <a:solidFill>
            <a:schemeClr val="accent1"/>
          </a:solidFill>
          <a:latin typeface="Trebuchet MS" pitchFamily="34" charset="0"/>
          <a:cs typeface="Arial" pitchFamily="34" charset="0"/>
        </a:defRPr>
      </a:lvl4pPr>
      <a:lvl5pPr algn="l" defTabSz="457200" rtl="1" eaLnBrk="0" fontAlgn="base" hangingPunct="0">
        <a:spcBef>
          <a:spcPct val="0"/>
        </a:spcBef>
        <a:spcAft>
          <a:spcPct val="0"/>
        </a:spcAft>
        <a:defRPr sz="3600">
          <a:solidFill>
            <a:schemeClr val="accent1"/>
          </a:solidFill>
          <a:latin typeface="Trebuchet MS" pitchFamily="34" charset="0"/>
          <a:cs typeface="Arial" pitchFamily="34" charset="0"/>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0" fontAlgn="base" hangingPunct="0">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Arial" pitchFamily="34" charset="0"/>
        </a:defRPr>
      </a:lvl1pPr>
      <a:lvl2pPr marL="742950" indent="-285750" algn="r" defTabSz="457200" rtl="1" eaLnBrk="0" fontAlgn="base" hangingPunct="0">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Arial" panose="020B0604020202020204" pitchFamily="34" charset="0"/>
        </a:defRPr>
      </a:lvl2pPr>
      <a:lvl3pPr marL="1143000" indent="-228600" algn="r" defTabSz="457200" rtl="1" eaLnBrk="0" fontAlgn="base" hangingPunct="0">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Arial" panose="020B0604020202020204" pitchFamily="34" charset="0"/>
        </a:defRPr>
      </a:lvl3pPr>
      <a:lvl4pPr marL="1600200" indent="-228600" algn="r" defTabSz="457200" rtl="1"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Arial" panose="020B0604020202020204" pitchFamily="34" charset="0"/>
        </a:defRPr>
      </a:lvl4pPr>
      <a:lvl5pPr marL="2057400" indent="-228600" algn="r" defTabSz="457200" rtl="1"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Arial" panose="020B0604020202020204" pitchFamily="34" charset="0"/>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lum/>
          </a:blip>
          <a:srcRect/>
          <a:stretch>
            <a:fillRect/>
          </a:stretch>
        </a:blipFill>
        <a:effectLst/>
      </p:bgPr>
    </p:bg>
    <p:spTree>
      <p:nvGrpSpPr>
        <p:cNvPr id="1" name=""/>
        <p:cNvGrpSpPr/>
        <p:nvPr/>
      </p:nvGrpSpPr>
      <p:grpSpPr>
        <a:xfrm>
          <a:off x="0" y="0"/>
          <a:ext cx="0" cy="0"/>
          <a:chOff x="0" y="0"/>
          <a:chExt cx="0" cy="0"/>
        </a:xfrm>
      </p:grpSpPr>
      <p:grpSp>
        <p:nvGrpSpPr>
          <p:cNvPr id="1026" name="Group 43"/>
          <p:cNvGrpSpPr>
            <a:grpSpLocks/>
          </p:cNvGrpSpPr>
          <p:nvPr/>
        </p:nvGrpSpPr>
        <p:grpSpPr bwMode="auto">
          <a:xfrm>
            <a:off x="0" y="-7938"/>
            <a:ext cx="9144000" cy="6865938"/>
            <a:chOff x="0" y="-8467"/>
            <a:chExt cx="12192000" cy="6866467"/>
          </a:xfrm>
        </p:grpSpPr>
        <p:cxnSp>
          <p:nvCxnSpPr>
            <p:cNvPr id="20" name="Straight Connector 19">
              <a:extLst>
                <a:ext uri="{FF2B5EF4-FFF2-40B4-BE49-F238E27FC236}">
                  <a16:creationId xmlns:a16="http://schemas.microsoft.com/office/drawing/2014/main" id="{546E9961-5B36-4F96-A390-A82B3F5B3D17}"/>
                </a:ext>
              </a:extLst>
            </p:cNvPr>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6BF206E1-4959-4DED-9992-96E52B4AC8EA}"/>
                </a:ext>
              </a:extLst>
            </p:cNvPr>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a:extLst>
                <a:ext uri="{FF2B5EF4-FFF2-40B4-BE49-F238E27FC236}">
                  <a16:creationId xmlns:a16="http://schemas.microsoft.com/office/drawing/2014/main" id="{49DE5579-39FE-4D30-AC2C-F31FE56C64BC}"/>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a:extLst>
                <a:ext uri="{FF2B5EF4-FFF2-40B4-BE49-F238E27FC236}">
                  <a16:creationId xmlns:a16="http://schemas.microsoft.com/office/drawing/2014/main" id="{3F0150A1-1406-491F-9A86-8FCA19C598BE}"/>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0D4FF80E-CCF5-4A22-B1A4-22463B929B0D}"/>
                </a:ext>
              </a:extLst>
            </p:cNvPr>
            <p:cNvSpPr/>
            <p:nvPr/>
          </p:nvSpPr>
          <p:spPr>
            <a:xfrm>
              <a:off x="8932863" y="3047706"/>
              <a:ext cx="325913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a:extLst>
                <a:ext uri="{FF2B5EF4-FFF2-40B4-BE49-F238E27FC236}">
                  <a16:creationId xmlns:a16="http://schemas.microsoft.com/office/drawing/2014/main" id="{A14DD4E9-EB8B-4BD1-B636-453D51E85B6D}"/>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a:extLst>
                <a:ext uri="{FF2B5EF4-FFF2-40B4-BE49-F238E27FC236}">
                  <a16:creationId xmlns:a16="http://schemas.microsoft.com/office/drawing/2014/main" id="{A47B81BE-6EA1-4B79-AD54-3604A2B88929}"/>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a:extLst>
                <a:ext uri="{FF2B5EF4-FFF2-40B4-BE49-F238E27FC236}">
                  <a16:creationId xmlns:a16="http://schemas.microsoft.com/office/drawing/2014/main" id="{E7E2FE62-CBF8-4823-947C-E3CB773030D2}"/>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6EBCC70A-7B55-4ADD-9F0F-02AAA5DA6C59}"/>
                </a:ext>
              </a:extLst>
            </p:cNvPr>
            <p:cNvSpPr/>
            <p:nvPr/>
          </p:nvSpPr>
          <p:spPr>
            <a:xfrm>
              <a:off x="10371138" y="3589086"/>
              <a:ext cx="181768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6BE5BF4C-7DDC-42A7-B854-61AFBB8F073B}"/>
                </a:ext>
              </a:extLst>
            </p:cNvPr>
            <p:cNvSpPr/>
            <p:nvPr/>
          </p:nvSpPr>
          <p:spPr>
            <a:xfrm>
              <a:off x="0" y="4012981"/>
              <a:ext cx="449263" cy="2845019"/>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noChangeArrowheads="1"/>
          </p:cNvSpPr>
          <p:nvPr>
            <p:ph type="title"/>
          </p:nvPr>
        </p:nvSpPr>
        <p:spPr bwMode="auto">
          <a:xfrm>
            <a:off x="508397" y="609600"/>
            <a:ext cx="6447234"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a:t>לחץ כדי לערוך סגנון כותרת של תבנית בסיס</a:t>
            </a:r>
          </a:p>
        </p:txBody>
      </p:sp>
      <p:sp>
        <p:nvSpPr>
          <p:cNvPr id="1028" name="Text Placeholder 2"/>
          <p:cNvSpPr>
            <a:spLocks noGrp="1" noChangeArrowheads="1"/>
          </p:cNvSpPr>
          <p:nvPr>
            <p:ph type="body" idx="1"/>
          </p:nvPr>
        </p:nvSpPr>
        <p:spPr bwMode="auto">
          <a:xfrm>
            <a:off x="508397" y="2160593"/>
            <a:ext cx="6447234"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a:t>ערוך סגנונות טקסט של תבנית בסיס</a:t>
            </a:r>
          </a:p>
          <a:p>
            <a:pPr lvl="1"/>
            <a:r>
              <a:rPr lang="he-IL" altLang="he-IL"/>
              <a:t>רמה שניה</a:t>
            </a:r>
          </a:p>
          <a:p>
            <a:pPr lvl="2"/>
            <a:r>
              <a:rPr lang="he-IL" altLang="he-IL"/>
              <a:t>רמה שלישית</a:t>
            </a:r>
          </a:p>
          <a:p>
            <a:pPr lvl="3"/>
            <a:r>
              <a:rPr lang="he-IL" altLang="he-IL"/>
              <a:t>רמה רביעית</a:t>
            </a:r>
          </a:p>
          <a:p>
            <a:pPr lvl="4"/>
            <a:r>
              <a:rPr lang="he-IL" altLang="he-IL"/>
              <a:t>רמה חמישית</a:t>
            </a:r>
          </a:p>
        </p:txBody>
      </p:sp>
      <p:sp>
        <p:nvSpPr>
          <p:cNvPr id="4" name="Date Placeholder 3">
            <a:extLst>
              <a:ext uri="{FF2B5EF4-FFF2-40B4-BE49-F238E27FC236}">
                <a16:creationId xmlns:a16="http://schemas.microsoft.com/office/drawing/2014/main" id="{E327CDEE-F38F-45AF-B59F-F0F4EA8D696A}"/>
              </a:ext>
            </a:extLst>
          </p:cNvPr>
          <p:cNvSpPr>
            <a:spLocks noGrp="1"/>
          </p:cNvSpPr>
          <p:nvPr>
            <p:ph type="dt" sz="half" idx="2"/>
          </p:nvPr>
        </p:nvSpPr>
        <p:spPr>
          <a:xfrm>
            <a:off x="5404255" y="6042040"/>
            <a:ext cx="683419"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defTabSz="457200" rtl="0">
              <a:defRPr/>
            </a:pPr>
            <a:fld id="{174AACF1-499F-44E5-8112-DB6766F615F0}" type="datetime8">
              <a:rPr lang="he-IL" smtClean="0">
                <a:solidFill>
                  <a:prstClr val="black">
                    <a:tint val="75000"/>
                  </a:prstClr>
                </a:solidFill>
              </a:rPr>
              <a:t>28 אוגוסט 20</a:t>
            </a:fld>
            <a:endParaRPr lang="he-IL">
              <a:solidFill>
                <a:prstClr val="black">
                  <a:tint val="75000"/>
                </a:prstClr>
              </a:solidFill>
            </a:endParaRPr>
          </a:p>
        </p:txBody>
      </p:sp>
      <p:sp>
        <p:nvSpPr>
          <p:cNvPr id="5" name="Footer Placeholder 4">
            <a:extLst>
              <a:ext uri="{FF2B5EF4-FFF2-40B4-BE49-F238E27FC236}">
                <a16:creationId xmlns:a16="http://schemas.microsoft.com/office/drawing/2014/main" id="{F426F55A-56EE-4434-96BB-A464E6EB6E52}"/>
              </a:ext>
            </a:extLst>
          </p:cNvPr>
          <p:cNvSpPr>
            <a:spLocks noGrp="1"/>
          </p:cNvSpPr>
          <p:nvPr>
            <p:ph type="ftr" sz="quarter" idx="3"/>
          </p:nvPr>
        </p:nvSpPr>
        <p:spPr>
          <a:xfrm>
            <a:off x="508397" y="6042040"/>
            <a:ext cx="4723209"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defTabSz="457200" rtl="0">
              <a:defRPr/>
            </a:pPr>
            <a:r>
              <a:rPr lang="he-IL">
                <a:solidFill>
                  <a:prstClr val="black">
                    <a:tint val="75000"/>
                  </a:prstClr>
                </a:solidFill>
              </a:rPr>
              <a:t>009090909</a:t>
            </a:r>
          </a:p>
        </p:txBody>
      </p:sp>
      <p:sp>
        <p:nvSpPr>
          <p:cNvPr id="6" name="Slide Number Placeholder 5">
            <a:extLst>
              <a:ext uri="{FF2B5EF4-FFF2-40B4-BE49-F238E27FC236}">
                <a16:creationId xmlns:a16="http://schemas.microsoft.com/office/drawing/2014/main" id="{BCF8659D-2D63-4320-9968-8F80BEEAF75D}"/>
              </a:ext>
            </a:extLst>
          </p:cNvPr>
          <p:cNvSpPr>
            <a:spLocks noGrp="1"/>
          </p:cNvSpPr>
          <p:nvPr>
            <p:ph type="sldNum" sz="quarter" idx="4"/>
          </p:nvPr>
        </p:nvSpPr>
        <p:spPr>
          <a:xfrm>
            <a:off x="6442472" y="6042040"/>
            <a:ext cx="513159"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chemeClr val="accent1"/>
                </a:solidFill>
              </a:defRPr>
            </a:lvl1pPr>
          </a:lstStyle>
          <a:p>
            <a:pPr defTabSz="457200" rtl="0" fontAlgn="base">
              <a:spcBef>
                <a:spcPct val="0"/>
              </a:spcBef>
              <a:spcAft>
                <a:spcPct val="0"/>
              </a:spcAft>
            </a:pPr>
            <a:fld id="{354ECD51-E6E7-472A-92D1-8A46967A39EE}" type="slidenum">
              <a:rPr lang="he-IL" altLang="he-IL">
                <a:solidFill>
                  <a:srgbClr val="5FCBEF"/>
                </a:solidFill>
              </a:rPr>
              <a:pPr defTabSz="457200" rtl="0" fontAlgn="base">
                <a:spcBef>
                  <a:spcPct val="0"/>
                </a:spcBef>
                <a:spcAft>
                  <a:spcPct val="0"/>
                </a:spcAft>
              </a:pPr>
              <a:t>‹#›</a:t>
            </a:fld>
            <a:endParaRPr lang="he-IL" altLang="he-IL">
              <a:solidFill>
                <a:srgbClr val="5FCBEF"/>
              </a:solidFill>
            </a:endParaRPr>
          </a:p>
        </p:txBody>
      </p:sp>
    </p:spTree>
    <p:extLst>
      <p:ext uri="{BB962C8B-B14F-4D97-AF65-F5344CB8AC3E}">
        <p14:creationId xmlns:p14="http://schemas.microsoft.com/office/powerpoint/2010/main" val="2559482424"/>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ransition spd="slow">
    <p:randomBar dir="vert"/>
  </p:transition>
  <p:hf sldNum="0" hdr="0" ftr="0" dt="0"/>
  <p:txStyles>
    <p:titleStyle>
      <a:lvl1pPr algn="l" defTabSz="457200" rtl="1" eaLnBrk="0" fontAlgn="base" hangingPunct="0">
        <a:spcBef>
          <a:spcPct val="0"/>
        </a:spcBef>
        <a:spcAft>
          <a:spcPct val="0"/>
        </a:spcAft>
        <a:defRPr sz="3600" kern="1200">
          <a:solidFill>
            <a:schemeClr val="accent1"/>
          </a:solidFill>
          <a:latin typeface="+mj-lt"/>
          <a:ea typeface="+mj-ea"/>
          <a:cs typeface="Arial" pitchFamily="34" charset="0"/>
        </a:defRPr>
      </a:lvl1pPr>
      <a:lvl2pPr algn="l" defTabSz="457200" rtl="1" eaLnBrk="0" fontAlgn="base" hangingPunct="0">
        <a:spcBef>
          <a:spcPct val="0"/>
        </a:spcBef>
        <a:spcAft>
          <a:spcPct val="0"/>
        </a:spcAft>
        <a:defRPr sz="3600">
          <a:solidFill>
            <a:schemeClr val="accent1"/>
          </a:solidFill>
          <a:latin typeface="Trebuchet MS" pitchFamily="34" charset="0"/>
          <a:cs typeface="Arial" pitchFamily="34" charset="0"/>
        </a:defRPr>
      </a:lvl2pPr>
      <a:lvl3pPr algn="l" defTabSz="457200" rtl="1" eaLnBrk="0" fontAlgn="base" hangingPunct="0">
        <a:spcBef>
          <a:spcPct val="0"/>
        </a:spcBef>
        <a:spcAft>
          <a:spcPct val="0"/>
        </a:spcAft>
        <a:defRPr sz="3600">
          <a:solidFill>
            <a:schemeClr val="accent1"/>
          </a:solidFill>
          <a:latin typeface="Trebuchet MS" pitchFamily="34" charset="0"/>
          <a:cs typeface="Arial" pitchFamily="34" charset="0"/>
        </a:defRPr>
      </a:lvl3pPr>
      <a:lvl4pPr algn="l" defTabSz="457200" rtl="1" eaLnBrk="0" fontAlgn="base" hangingPunct="0">
        <a:spcBef>
          <a:spcPct val="0"/>
        </a:spcBef>
        <a:spcAft>
          <a:spcPct val="0"/>
        </a:spcAft>
        <a:defRPr sz="3600">
          <a:solidFill>
            <a:schemeClr val="accent1"/>
          </a:solidFill>
          <a:latin typeface="Trebuchet MS" pitchFamily="34" charset="0"/>
          <a:cs typeface="Arial" pitchFamily="34" charset="0"/>
        </a:defRPr>
      </a:lvl4pPr>
      <a:lvl5pPr algn="l" defTabSz="457200" rtl="1" eaLnBrk="0" fontAlgn="base" hangingPunct="0">
        <a:spcBef>
          <a:spcPct val="0"/>
        </a:spcBef>
        <a:spcAft>
          <a:spcPct val="0"/>
        </a:spcAft>
        <a:defRPr sz="3600">
          <a:solidFill>
            <a:schemeClr val="accent1"/>
          </a:solidFill>
          <a:latin typeface="Trebuchet MS" pitchFamily="34" charset="0"/>
          <a:cs typeface="Arial" pitchFamily="34" charset="0"/>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0" fontAlgn="base" hangingPunct="0">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Arial" pitchFamily="34" charset="0"/>
        </a:defRPr>
      </a:lvl1pPr>
      <a:lvl2pPr marL="742950" indent="-285750" algn="r" defTabSz="457200" rtl="1" eaLnBrk="0" fontAlgn="base" hangingPunct="0">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Arial" panose="020B0604020202020204" pitchFamily="34" charset="0"/>
        </a:defRPr>
      </a:lvl2pPr>
      <a:lvl3pPr marL="1143000" indent="-228600" algn="r" defTabSz="457200" rtl="1" eaLnBrk="0" fontAlgn="base" hangingPunct="0">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Arial" panose="020B0604020202020204" pitchFamily="34" charset="0"/>
        </a:defRPr>
      </a:lvl3pPr>
      <a:lvl4pPr marL="1600200" indent="-228600" algn="r" defTabSz="457200" rtl="1"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Arial" panose="020B0604020202020204" pitchFamily="34" charset="0"/>
        </a:defRPr>
      </a:lvl4pPr>
      <a:lvl5pPr marL="2057400" indent="-228600" algn="r" defTabSz="457200" rtl="1"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Arial" panose="020B0604020202020204" pitchFamily="34" charset="0"/>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lum/>
          </a:blip>
          <a:srcRect/>
          <a:stretch>
            <a:fillRect/>
          </a:stretch>
        </a:blipFill>
        <a:effectLst/>
      </p:bgPr>
    </p:bg>
    <p:spTree>
      <p:nvGrpSpPr>
        <p:cNvPr id="1" name=""/>
        <p:cNvGrpSpPr/>
        <p:nvPr/>
      </p:nvGrpSpPr>
      <p:grpSpPr>
        <a:xfrm>
          <a:off x="0" y="0"/>
          <a:ext cx="0" cy="0"/>
          <a:chOff x="0" y="0"/>
          <a:chExt cx="0" cy="0"/>
        </a:xfrm>
      </p:grpSpPr>
      <p:grpSp>
        <p:nvGrpSpPr>
          <p:cNvPr id="1026" name="Group 43"/>
          <p:cNvGrpSpPr>
            <a:grpSpLocks/>
          </p:cNvGrpSpPr>
          <p:nvPr/>
        </p:nvGrpSpPr>
        <p:grpSpPr bwMode="auto">
          <a:xfrm>
            <a:off x="0" y="-7938"/>
            <a:ext cx="9144000" cy="6865938"/>
            <a:chOff x="0" y="-8467"/>
            <a:chExt cx="12192000" cy="6866467"/>
          </a:xfrm>
        </p:grpSpPr>
        <p:cxnSp>
          <p:nvCxnSpPr>
            <p:cNvPr id="20" name="Straight Connector 19">
              <a:extLst>
                <a:ext uri="{FF2B5EF4-FFF2-40B4-BE49-F238E27FC236}">
                  <a16:creationId xmlns:a16="http://schemas.microsoft.com/office/drawing/2014/main" id="{546E9961-5B36-4F96-A390-A82B3F5B3D17}"/>
                </a:ext>
              </a:extLst>
            </p:cNvPr>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6BF206E1-4959-4DED-9992-96E52B4AC8EA}"/>
                </a:ext>
              </a:extLst>
            </p:cNvPr>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a:extLst>
                <a:ext uri="{FF2B5EF4-FFF2-40B4-BE49-F238E27FC236}">
                  <a16:creationId xmlns:a16="http://schemas.microsoft.com/office/drawing/2014/main" id="{49DE5579-39FE-4D30-AC2C-F31FE56C64BC}"/>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a:extLst>
                <a:ext uri="{FF2B5EF4-FFF2-40B4-BE49-F238E27FC236}">
                  <a16:creationId xmlns:a16="http://schemas.microsoft.com/office/drawing/2014/main" id="{3F0150A1-1406-491F-9A86-8FCA19C598BE}"/>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0D4FF80E-CCF5-4A22-B1A4-22463B929B0D}"/>
                </a:ext>
              </a:extLst>
            </p:cNvPr>
            <p:cNvSpPr/>
            <p:nvPr/>
          </p:nvSpPr>
          <p:spPr>
            <a:xfrm>
              <a:off x="8932863" y="3047706"/>
              <a:ext cx="325913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a:extLst>
                <a:ext uri="{FF2B5EF4-FFF2-40B4-BE49-F238E27FC236}">
                  <a16:creationId xmlns:a16="http://schemas.microsoft.com/office/drawing/2014/main" id="{A14DD4E9-EB8B-4BD1-B636-453D51E85B6D}"/>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a:extLst>
                <a:ext uri="{FF2B5EF4-FFF2-40B4-BE49-F238E27FC236}">
                  <a16:creationId xmlns:a16="http://schemas.microsoft.com/office/drawing/2014/main" id="{A47B81BE-6EA1-4B79-AD54-3604A2B88929}"/>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a:extLst>
                <a:ext uri="{FF2B5EF4-FFF2-40B4-BE49-F238E27FC236}">
                  <a16:creationId xmlns:a16="http://schemas.microsoft.com/office/drawing/2014/main" id="{E7E2FE62-CBF8-4823-947C-E3CB773030D2}"/>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6EBCC70A-7B55-4ADD-9F0F-02AAA5DA6C59}"/>
                </a:ext>
              </a:extLst>
            </p:cNvPr>
            <p:cNvSpPr/>
            <p:nvPr/>
          </p:nvSpPr>
          <p:spPr>
            <a:xfrm>
              <a:off x="10371138" y="3589086"/>
              <a:ext cx="181768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6BE5BF4C-7DDC-42A7-B854-61AFBB8F073B}"/>
                </a:ext>
              </a:extLst>
            </p:cNvPr>
            <p:cNvSpPr/>
            <p:nvPr/>
          </p:nvSpPr>
          <p:spPr>
            <a:xfrm>
              <a:off x="0" y="4012981"/>
              <a:ext cx="449263" cy="2845019"/>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noChangeArrowheads="1"/>
          </p:cNvSpPr>
          <p:nvPr>
            <p:ph type="title"/>
          </p:nvPr>
        </p:nvSpPr>
        <p:spPr bwMode="auto">
          <a:xfrm>
            <a:off x="508397" y="609600"/>
            <a:ext cx="6447234"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a:t>לחץ כדי לערוך סגנון כותרת של תבנית בסיס</a:t>
            </a:r>
          </a:p>
        </p:txBody>
      </p:sp>
      <p:sp>
        <p:nvSpPr>
          <p:cNvPr id="1028" name="Text Placeholder 2"/>
          <p:cNvSpPr>
            <a:spLocks noGrp="1" noChangeArrowheads="1"/>
          </p:cNvSpPr>
          <p:nvPr>
            <p:ph type="body" idx="1"/>
          </p:nvPr>
        </p:nvSpPr>
        <p:spPr bwMode="auto">
          <a:xfrm>
            <a:off x="508397" y="2160593"/>
            <a:ext cx="6447234"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a:t>ערוך סגנונות טקסט של תבנית בסיס</a:t>
            </a:r>
          </a:p>
          <a:p>
            <a:pPr lvl="1"/>
            <a:r>
              <a:rPr lang="he-IL" altLang="he-IL"/>
              <a:t>רמה שניה</a:t>
            </a:r>
          </a:p>
          <a:p>
            <a:pPr lvl="2"/>
            <a:r>
              <a:rPr lang="he-IL" altLang="he-IL"/>
              <a:t>רמה שלישית</a:t>
            </a:r>
          </a:p>
          <a:p>
            <a:pPr lvl="3"/>
            <a:r>
              <a:rPr lang="he-IL" altLang="he-IL"/>
              <a:t>רמה רביעית</a:t>
            </a:r>
          </a:p>
          <a:p>
            <a:pPr lvl="4"/>
            <a:r>
              <a:rPr lang="he-IL" altLang="he-IL"/>
              <a:t>רמה חמישית</a:t>
            </a:r>
          </a:p>
        </p:txBody>
      </p:sp>
      <p:sp>
        <p:nvSpPr>
          <p:cNvPr id="4" name="Date Placeholder 3">
            <a:extLst>
              <a:ext uri="{FF2B5EF4-FFF2-40B4-BE49-F238E27FC236}">
                <a16:creationId xmlns:a16="http://schemas.microsoft.com/office/drawing/2014/main" id="{E327CDEE-F38F-45AF-B59F-F0F4EA8D696A}"/>
              </a:ext>
            </a:extLst>
          </p:cNvPr>
          <p:cNvSpPr>
            <a:spLocks noGrp="1"/>
          </p:cNvSpPr>
          <p:nvPr>
            <p:ph type="dt" sz="half" idx="2"/>
          </p:nvPr>
        </p:nvSpPr>
        <p:spPr>
          <a:xfrm>
            <a:off x="5404252" y="6042034"/>
            <a:ext cx="683419"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defTabSz="457200" rtl="0">
              <a:defRPr/>
            </a:pPr>
            <a:fld id="{D7A3A8FE-672C-419F-994F-990C75EC24FE}" type="datetime8">
              <a:rPr lang="he-IL" smtClean="0">
                <a:solidFill>
                  <a:prstClr val="black">
                    <a:tint val="75000"/>
                  </a:prstClr>
                </a:solidFill>
              </a:rPr>
              <a:t>28 אוגוסט 20</a:t>
            </a:fld>
            <a:endParaRPr lang="he-IL">
              <a:solidFill>
                <a:prstClr val="black">
                  <a:tint val="75000"/>
                </a:prstClr>
              </a:solidFill>
            </a:endParaRPr>
          </a:p>
        </p:txBody>
      </p:sp>
      <p:sp>
        <p:nvSpPr>
          <p:cNvPr id="5" name="Footer Placeholder 4">
            <a:extLst>
              <a:ext uri="{FF2B5EF4-FFF2-40B4-BE49-F238E27FC236}">
                <a16:creationId xmlns:a16="http://schemas.microsoft.com/office/drawing/2014/main" id="{F426F55A-56EE-4434-96BB-A464E6EB6E52}"/>
              </a:ext>
            </a:extLst>
          </p:cNvPr>
          <p:cNvSpPr>
            <a:spLocks noGrp="1"/>
          </p:cNvSpPr>
          <p:nvPr>
            <p:ph type="ftr" sz="quarter" idx="3"/>
          </p:nvPr>
        </p:nvSpPr>
        <p:spPr>
          <a:xfrm>
            <a:off x="508397" y="6042034"/>
            <a:ext cx="4723209"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defTabSz="457200" rtl="0">
              <a:defRPr/>
            </a:pPr>
            <a:r>
              <a:rPr lang="he-IL">
                <a:solidFill>
                  <a:prstClr val="black">
                    <a:tint val="75000"/>
                  </a:prstClr>
                </a:solidFill>
              </a:rPr>
              <a:t>009090909</a:t>
            </a:r>
          </a:p>
        </p:txBody>
      </p:sp>
      <p:sp>
        <p:nvSpPr>
          <p:cNvPr id="6" name="Slide Number Placeholder 5">
            <a:extLst>
              <a:ext uri="{FF2B5EF4-FFF2-40B4-BE49-F238E27FC236}">
                <a16:creationId xmlns:a16="http://schemas.microsoft.com/office/drawing/2014/main" id="{BCF8659D-2D63-4320-9968-8F80BEEAF75D}"/>
              </a:ext>
            </a:extLst>
          </p:cNvPr>
          <p:cNvSpPr>
            <a:spLocks noGrp="1"/>
          </p:cNvSpPr>
          <p:nvPr>
            <p:ph type="sldNum" sz="quarter" idx="4"/>
          </p:nvPr>
        </p:nvSpPr>
        <p:spPr>
          <a:xfrm>
            <a:off x="6442472" y="6042034"/>
            <a:ext cx="513159"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chemeClr val="accent1"/>
                </a:solidFill>
              </a:defRPr>
            </a:lvl1pPr>
          </a:lstStyle>
          <a:p>
            <a:pPr defTabSz="457200" rtl="0" fontAlgn="base">
              <a:spcBef>
                <a:spcPct val="0"/>
              </a:spcBef>
              <a:spcAft>
                <a:spcPct val="0"/>
              </a:spcAft>
            </a:pPr>
            <a:fld id="{354ECD51-E6E7-472A-92D1-8A46967A39EE}" type="slidenum">
              <a:rPr lang="he-IL" altLang="he-IL">
                <a:solidFill>
                  <a:srgbClr val="5FCBEF"/>
                </a:solidFill>
              </a:rPr>
              <a:pPr defTabSz="457200" rtl="0" fontAlgn="base">
                <a:spcBef>
                  <a:spcPct val="0"/>
                </a:spcBef>
                <a:spcAft>
                  <a:spcPct val="0"/>
                </a:spcAft>
              </a:pPr>
              <a:t>‹#›</a:t>
            </a:fld>
            <a:endParaRPr lang="he-IL" altLang="he-IL">
              <a:solidFill>
                <a:srgbClr val="5FCBEF"/>
              </a:solidFill>
            </a:endParaRPr>
          </a:p>
        </p:txBody>
      </p:sp>
    </p:spTree>
    <p:extLst>
      <p:ext uri="{BB962C8B-B14F-4D97-AF65-F5344CB8AC3E}">
        <p14:creationId xmlns:p14="http://schemas.microsoft.com/office/powerpoint/2010/main" val="3236381722"/>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Lst>
  <p:transition spd="slow">
    <p:randomBar dir="vert"/>
  </p:transition>
  <p:hf sldNum="0" hdr="0" ftr="0" dt="0"/>
  <p:txStyles>
    <p:titleStyle>
      <a:lvl1pPr algn="l" defTabSz="457200" rtl="1" eaLnBrk="0" fontAlgn="base" hangingPunct="0">
        <a:spcBef>
          <a:spcPct val="0"/>
        </a:spcBef>
        <a:spcAft>
          <a:spcPct val="0"/>
        </a:spcAft>
        <a:defRPr sz="3600" kern="1200">
          <a:solidFill>
            <a:schemeClr val="accent1"/>
          </a:solidFill>
          <a:latin typeface="+mj-lt"/>
          <a:ea typeface="+mj-ea"/>
          <a:cs typeface="Arial" pitchFamily="34" charset="0"/>
        </a:defRPr>
      </a:lvl1pPr>
      <a:lvl2pPr algn="l" defTabSz="457200" rtl="1" eaLnBrk="0" fontAlgn="base" hangingPunct="0">
        <a:spcBef>
          <a:spcPct val="0"/>
        </a:spcBef>
        <a:spcAft>
          <a:spcPct val="0"/>
        </a:spcAft>
        <a:defRPr sz="3600">
          <a:solidFill>
            <a:schemeClr val="accent1"/>
          </a:solidFill>
          <a:latin typeface="Trebuchet MS" pitchFamily="34" charset="0"/>
          <a:cs typeface="Arial" pitchFamily="34" charset="0"/>
        </a:defRPr>
      </a:lvl2pPr>
      <a:lvl3pPr algn="l" defTabSz="457200" rtl="1" eaLnBrk="0" fontAlgn="base" hangingPunct="0">
        <a:spcBef>
          <a:spcPct val="0"/>
        </a:spcBef>
        <a:spcAft>
          <a:spcPct val="0"/>
        </a:spcAft>
        <a:defRPr sz="3600">
          <a:solidFill>
            <a:schemeClr val="accent1"/>
          </a:solidFill>
          <a:latin typeface="Trebuchet MS" pitchFamily="34" charset="0"/>
          <a:cs typeface="Arial" pitchFamily="34" charset="0"/>
        </a:defRPr>
      </a:lvl3pPr>
      <a:lvl4pPr algn="l" defTabSz="457200" rtl="1" eaLnBrk="0" fontAlgn="base" hangingPunct="0">
        <a:spcBef>
          <a:spcPct val="0"/>
        </a:spcBef>
        <a:spcAft>
          <a:spcPct val="0"/>
        </a:spcAft>
        <a:defRPr sz="3600">
          <a:solidFill>
            <a:schemeClr val="accent1"/>
          </a:solidFill>
          <a:latin typeface="Trebuchet MS" pitchFamily="34" charset="0"/>
          <a:cs typeface="Arial" pitchFamily="34" charset="0"/>
        </a:defRPr>
      </a:lvl4pPr>
      <a:lvl5pPr algn="l" defTabSz="457200" rtl="1" eaLnBrk="0" fontAlgn="base" hangingPunct="0">
        <a:spcBef>
          <a:spcPct val="0"/>
        </a:spcBef>
        <a:spcAft>
          <a:spcPct val="0"/>
        </a:spcAft>
        <a:defRPr sz="3600">
          <a:solidFill>
            <a:schemeClr val="accent1"/>
          </a:solidFill>
          <a:latin typeface="Trebuchet MS" pitchFamily="34" charset="0"/>
          <a:cs typeface="Arial" pitchFamily="34" charset="0"/>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0" fontAlgn="base" hangingPunct="0">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Arial" pitchFamily="34" charset="0"/>
        </a:defRPr>
      </a:lvl1pPr>
      <a:lvl2pPr marL="742950" indent="-285750" algn="r" defTabSz="457200" rtl="1" eaLnBrk="0" fontAlgn="base" hangingPunct="0">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Arial" panose="020B0604020202020204" pitchFamily="34" charset="0"/>
        </a:defRPr>
      </a:lvl2pPr>
      <a:lvl3pPr marL="1143000" indent="-228600" algn="r" defTabSz="457200" rtl="1" eaLnBrk="0" fontAlgn="base" hangingPunct="0">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Arial" panose="020B0604020202020204" pitchFamily="34" charset="0"/>
        </a:defRPr>
      </a:lvl3pPr>
      <a:lvl4pPr marL="1600200" indent="-228600" algn="r" defTabSz="457200" rtl="1"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Arial" panose="020B0604020202020204" pitchFamily="34" charset="0"/>
        </a:defRPr>
      </a:lvl4pPr>
      <a:lvl5pPr marL="2057400" indent="-228600" algn="r" defTabSz="457200" rtl="1"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Arial" panose="020B0604020202020204" pitchFamily="34" charset="0"/>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lum/>
          </a:blip>
          <a:srcRect/>
          <a:stretch>
            <a:fillRect/>
          </a:stretch>
        </a:blipFill>
        <a:effectLst/>
      </p:bgPr>
    </p:bg>
    <p:spTree>
      <p:nvGrpSpPr>
        <p:cNvPr id="1" name=""/>
        <p:cNvGrpSpPr/>
        <p:nvPr/>
      </p:nvGrpSpPr>
      <p:grpSpPr>
        <a:xfrm>
          <a:off x="0" y="0"/>
          <a:ext cx="0" cy="0"/>
          <a:chOff x="0" y="0"/>
          <a:chExt cx="0" cy="0"/>
        </a:xfrm>
      </p:grpSpPr>
      <p:grpSp>
        <p:nvGrpSpPr>
          <p:cNvPr id="1026" name="Group 43"/>
          <p:cNvGrpSpPr>
            <a:grpSpLocks/>
          </p:cNvGrpSpPr>
          <p:nvPr/>
        </p:nvGrpSpPr>
        <p:grpSpPr bwMode="auto">
          <a:xfrm>
            <a:off x="0" y="-7938"/>
            <a:ext cx="9144000" cy="6865938"/>
            <a:chOff x="0" y="-8467"/>
            <a:chExt cx="12192000" cy="6866467"/>
          </a:xfrm>
        </p:grpSpPr>
        <p:cxnSp>
          <p:nvCxnSpPr>
            <p:cNvPr id="20" name="Straight Connector 19">
              <a:extLst>
                <a:ext uri="{FF2B5EF4-FFF2-40B4-BE49-F238E27FC236}">
                  <a16:creationId xmlns:a16="http://schemas.microsoft.com/office/drawing/2014/main" id="{546E9961-5B36-4F96-A390-A82B3F5B3D17}"/>
                </a:ext>
              </a:extLst>
            </p:cNvPr>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6BF206E1-4959-4DED-9992-96E52B4AC8EA}"/>
                </a:ext>
              </a:extLst>
            </p:cNvPr>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a:extLst>
                <a:ext uri="{FF2B5EF4-FFF2-40B4-BE49-F238E27FC236}">
                  <a16:creationId xmlns:a16="http://schemas.microsoft.com/office/drawing/2014/main" id="{49DE5579-39FE-4D30-AC2C-F31FE56C64BC}"/>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a:extLst>
                <a:ext uri="{FF2B5EF4-FFF2-40B4-BE49-F238E27FC236}">
                  <a16:creationId xmlns:a16="http://schemas.microsoft.com/office/drawing/2014/main" id="{3F0150A1-1406-491F-9A86-8FCA19C598BE}"/>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0D4FF80E-CCF5-4A22-B1A4-22463B929B0D}"/>
                </a:ext>
              </a:extLst>
            </p:cNvPr>
            <p:cNvSpPr/>
            <p:nvPr/>
          </p:nvSpPr>
          <p:spPr>
            <a:xfrm>
              <a:off x="8932863" y="3047706"/>
              <a:ext cx="325913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a:extLst>
                <a:ext uri="{FF2B5EF4-FFF2-40B4-BE49-F238E27FC236}">
                  <a16:creationId xmlns:a16="http://schemas.microsoft.com/office/drawing/2014/main" id="{A14DD4E9-EB8B-4BD1-B636-453D51E85B6D}"/>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a:extLst>
                <a:ext uri="{FF2B5EF4-FFF2-40B4-BE49-F238E27FC236}">
                  <a16:creationId xmlns:a16="http://schemas.microsoft.com/office/drawing/2014/main" id="{A47B81BE-6EA1-4B79-AD54-3604A2B88929}"/>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a:extLst>
                <a:ext uri="{FF2B5EF4-FFF2-40B4-BE49-F238E27FC236}">
                  <a16:creationId xmlns:a16="http://schemas.microsoft.com/office/drawing/2014/main" id="{E7E2FE62-CBF8-4823-947C-E3CB773030D2}"/>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6EBCC70A-7B55-4ADD-9F0F-02AAA5DA6C59}"/>
                </a:ext>
              </a:extLst>
            </p:cNvPr>
            <p:cNvSpPr/>
            <p:nvPr/>
          </p:nvSpPr>
          <p:spPr>
            <a:xfrm>
              <a:off x="10371138" y="3589086"/>
              <a:ext cx="181768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6BE5BF4C-7DDC-42A7-B854-61AFBB8F073B}"/>
                </a:ext>
              </a:extLst>
            </p:cNvPr>
            <p:cNvSpPr/>
            <p:nvPr/>
          </p:nvSpPr>
          <p:spPr>
            <a:xfrm>
              <a:off x="0" y="4012981"/>
              <a:ext cx="449263" cy="2845019"/>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noChangeArrowheads="1"/>
          </p:cNvSpPr>
          <p:nvPr>
            <p:ph type="title"/>
          </p:nvPr>
        </p:nvSpPr>
        <p:spPr bwMode="auto">
          <a:xfrm>
            <a:off x="508397" y="609600"/>
            <a:ext cx="6447234"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a:t>לחץ כדי לערוך סגנון כותרת של תבנית בסיס</a:t>
            </a:r>
          </a:p>
        </p:txBody>
      </p:sp>
      <p:sp>
        <p:nvSpPr>
          <p:cNvPr id="1028" name="Text Placeholder 2"/>
          <p:cNvSpPr>
            <a:spLocks noGrp="1" noChangeArrowheads="1"/>
          </p:cNvSpPr>
          <p:nvPr>
            <p:ph type="body" idx="1"/>
          </p:nvPr>
        </p:nvSpPr>
        <p:spPr bwMode="auto">
          <a:xfrm>
            <a:off x="508397" y="2160589"/>
            <a:ext cx="6447234"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a:t>ערוך סגנונות טקסט של תבנית בסיס</a:t>
            </a:r>
          </a:p>
          <a:p>
            <a:pPr lvl="1"/>
            <a:r>
              <a:rPr lang="he-IL" altLang="he-IL"/>
              <a:t>רמה שניה</a:t>
            </a:r>
          </a:p>
          <a:p>
            <a:pPr lvl="2"/>
            <a:r>
              <a:rPr lang="he-IL" altLang="he-IL"/>
              <a:t>רמה שלישית</a:t>
            </a:r>
          </a:p>
          <a:p>
            <a:pPr lvl="3"/>
            <a:r>
              <a:rPr lang="he-IL" altLang="he-IL"/>
              <a:t>רמה רביעית</a:t>
            </a:r>
          </a:p>
          <a:p>
            <a:pPr lvl="4"/>
            <a:r>
              <a:rPr lang="he-IL" altLang="he-IL"/>
              <a:t>רמה חמישית</a:t>
            </a:r>
          </a:p>
        </p:txBody>
      </p:sp>
      <p:sp>
        <p:nvSpPr>
          <p:cNvPr id="4" name="Date Placeholder 3">
            <a:extLst>
              <a:ext uri="{FF2B5EF4-FFF2-40B4-BE49-F238E27FC236}">
                <a16:creationId xmlns:a16="http://schemas.microsoft.com/office/drawing/2014/main" id="{E327CDEE-F38F-45AF-B59F-F0F4EA8D696A}"/>
              </a:ext>
            </a:extLst>
          </p:cNvPr>
          <p:cNvSpPr>
            <a:spLocks noGrp="1"/>
          </p:cNvSpPr>
          <p:nvPr>
            <p:ph type="dt" sz="half" idx="2"/>
          </p:nvPr>
        </p:nvSpPr>
        <p:spPr>
          <a:xfrm>
            <a:off x="5404248" y="6042026"/>
            <a:ext cx="683419"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defTabSz="457200" rtl="0">
              <a:defRPr/>
            </a:pPr>
            <a:fld id="{0929E0D2-8ED1-4F4A-9D33-9C510FA30DED}" type="datetime8">
              <a:rPr lang="he-IL" smtClean="0">
                <a:solidFill>
                  <a:prstClr val="black">
                    <a:tint val="75000"/>
                  </a:prstClr>
                </a:solidFill>
              </a:rPr>
              <a:t>28 אוגוסט 20</a:t>
            </a:fld>
            <a:endParaRPr lang="he-IL">
              <a:solidFill>
                <a:prstClr val="black">
                  <a:tint val="75000"/>
                </a:prstClr>
              </a:solidFill>
            </a:endParaRPr>
          </a:p>
        </p:txBody>
      </p:sp>
      <p:sp>
        <p:nvSpPr>
          <p:cNvPr id="5" name="Footer Placeholder 4">
            <a:extLst>
              <a:ext uri="{FF2B5EF4-FFF2-40B4-BE49-F238E27FC236}">
                <a16:creationId xmlns:a16="http://schemas.microsoft.com/office/drawing/2014/main" id="{F426F55A-56EE-4434-96BB-A464E6EB6E52}"/>
              </a:ext>
            </a:extLst>
          </p:cNvPr>
          <p:cNvSpPr>
            <a:spLocks noGrp="1"/>
          </p:cNvSpPr>
          <p:nvPr>
            <p:ph type="ftr" sz="quarter" idx="3"/>
          </p:nvPr>
        </p:nvSpPr>
        <p:spPr>
          <a:xfrm>
            <a:off x="508397" y="6042026"/>
            <a:ext cx="4723209"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defTabSz="457200" rtl="0">
              <a:defRPr/>
            </a:pPr>
            <a:r>
              <a:rPr lang="he-IL">
                <a:solidFill>
                  <a:prstClr val="black">
                    <a:tint val="75000"/>
                  </a:prstClr>
                </a:solidFill>
              </a:rPr>
              <a:t>009090909</a:t>
            </a:r>
          </a:p>
        </p:txBody>
      </p:sp>
      <p:sp>
        <p:nvSpPr>
          <p:cNvPr id="6" name="Slide Number Placeholder 5">
            <a:extLst>
              <a:ext uri="{FF2B5EF4-FFF2-40B4-BE49-F238E27FC236}">
                <a16:creationId xmlns:a16="http://schemas.microsoft.com/office/drawing/2014/main" id="{BCF8659D-2D63-4320-9968-8F80BEEAF75D}"/>
              </a:ext>
            </a:extLst>
          </p:cNvPr>
          <p:cNvSpPr>
            <a:spLocks noGrp="1"/>
          </p:cNvSpPr>
          <p:nvPr>
            <p:ph type="sldNum" sz="quarter" idx="4"/>
          </p:nvPr>
        </p:nvSpPr>
        <p:spPr>
          <a:xfrm>
            <a:off x="6442472" y="6042026"/>
            <a:ext cx="513159"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chemeClr val="accent1"/>
                </a:solidFill>
              </a:defRPr>
            </a:lvl1pPr>
          </a:lstStyle>
          <a:p>
            <a:pPr defTabSz="457200" rtl="0" fontAlgn="base">
              <a:spcBef>
                <a:spcPct val="0"/>
              </a:spcBef>
              <a:spcAft>
                <a:spcPct val="0"/>
              </a:spcAft>
            </a:pPr>
            <a:fld id="{354ECD51-E6E7-472A-92D1-8A46967A39EE}" type="slidenum">
              <a:rPr lang="he-IL" altLang="he-IL">
                <a:solidFill>
                  <a:srgbClr val="5FCBEF"/>
                </a:solidFill>
              </a:rPr>
              <a:pPr defTabSz="457200" rtl="0" fontAlgn="base">
                <a:spcBef>
                  <a:spcPct val="0"/>
                </a:spcBef>
                <a:spcAft>
                  <a:spcPct val="0"/>
                </a:spcAft>
              </a:pPr>
              <a:t>‹#›</a:t>
            </a:fld>
            <a:endParaRPr lang="he-IL" altLang="he-IL">
              <a:solidFill>
                <a:srgbClr val="5FCBEF"/>
              </a:solidFill>
            </a:endParaRPr>
          </a:p>
        </p:txBody>
      </p:sp>
    </p:spTree>
    <p:extLst>
      <p:ext uri="{BB962C8B-B14F-4D97-AF65-F5344CB8AC3E}">
        <p14:creationId xmlns:p14="http://schemas.microsoft.com/office/powerpoint/2010/main" val="3117384697"/>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 id="2147483755" r:id="rId15"/>
    <p:sldLayoutId id="2147483756" r:id="rId16"/>
  </p:sldLayoutIdLst>
  <p:transition spd="slow">
    <p:randomBar dir="vert"/>
  </p:transition>
  <p:hf sldNum="0" hdr="0" ftr="0" dt="0"/>
  <p:txStyles>
    <p:titleStyle>
      <a:lvl1pPr algn="l" defTabSz="457200" rtl="1" eaLnBrk="0" fontAlgn="base" hangingPunct="0">
        <a:spcBef>
          <a:spcPct val="0"/>
        </a:spcBef>
        <a:spcAft>
          <a:spcPct val="0"/>
        </a:spcAft>
        <a:defRPr sz="3600" kern="1200">
          <a:solidFill>
            <a:schemeClr val="accent1"/>
          </a:solidFill>
          <a:latin typeface="+mj-lt"/>
          <a:ea typeface="+mj-ea"/>
          <a:cs typeface="Arial" pitchFamily="34" charset="0"/>
        </a:defRPr>
      </a:lvl1pPr>
      <a:lvl2pPr algn="l" defTabSz="457200" rtl="1" eaLnBrk="0" fontAlgn="base" hangingPunct="0">
        <a:spcBef>
          <a:spcPct val="0"/>
        </a:spcBef>
        <a:spcAft>
          <a:spcPct val="0"/>
        </a:spcAft>
        <a:defRPr sz="3600">
          <a:solidFill>
            <a:schemeClr val="accent1"/>
          </a:solidFill>
          <a:latin typeface="Trebuchet MS" pitchFamily="34" charset="0"/>
          <a:cs typeface="Arial" pitchFamily="34" charset="0"/>
        </a:defRPr>
      </a:lvl2pPr>
      <a:lvl3pPr algn="l" defTabSz="457200" rtl="1" eaLnBrk="0" fontAlgn="base" hangingPunct="0">
        <a:spcBef>
          <a:spcPct val="0"/>
        </a:spcBef>
        <a:spcAft>
          <a:spcPct val="0"/>
        </a:spcAft>
        <a:defRPr sz="3600">
          <a:solidFill>
            <a:schemeClr val="accent1"/>
          </a:solidFill>
          <a:latin typeface="Trebuchet MS" pitchFamily="34" charset="0"/>
          <a:cs typeface="Arial" pitchFamily="34" charset="0"/>
        </a:defRPr>
      </a:lvl3pPr>
      <a:lvl4pPr algn="l" defTabSz="457200" rtl="1" eaLnBrk="0" fontAlgn="base" hangingPunct="0">
        <a:spcBef>
          <a:spcPct val="0"/>
        </a:spcBef>
        <a:spcAft>
          <a:spcPct val="0"/>
        </a:spcAft>
        <a:defRPr sz="3600">
          <a:solidFill>
            <a:schemeClr val="accent1"/>
          </a:solidFill>
          <a:latin typeface="Trebuchet MS" pitchFamily="34" charset="0"/>
          <a:cs typeface="Arial" pitchFamily="34" charset="0"/>
        </a:defRPr>
      </a:lvl4pPr>
      <a:lvl5pPr algn="l" defTabSz="457200" rtl="1" eaLnBrk="0" fontAlgn="base" hangingPunct="0">
        <a:spcBef>
          <a:spcPct val="0"/>
        </a:spcBef>
        <a:spcAft>
          <a:spcPct val="0"/>
        </a:spcAft>
        <a:defRPr sz="3600">
          <a:solidFill>
            <a:schemeClr val="accent1"/>
          </a:solidFill>
          <a:latin typeface="Trebuchet MS" pitchFamily="34" charset="0"/>
          <a:cs typeface="Arial" pitchFamily="34" charset="0"/>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0" fontAlgn="base" hangingPunct="0">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Arial" pitchFamily="34" charset="0"/>
        </a:defRPr>
      </a:lvl1pPr>
      <a:lvl2pPr marL="742950" indent="-285750" algn="r" defTabSz="457200" rtl="1" eaLnBrk="0" fontAlgn="base" hangingPunct="0">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Arial" panose="020B0604020202020204" pitchFamily="34" charset="0"/>
        </a:defRPr>
      </a:lvl2pPr>
      <a:lvl3pPr marL="1143000" indent="-228600" algn="r" defTabSz="457200" rtl="1" eaLnBrk="0" fontAlgn="base" hangingPunct="0">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Arial" panose="020B0604020202020204" pitchFamily="34" charset="0"/>
        </a:defRPr>
      </a:lvl3pPr>
      <a:lvl4pPr marL="1600200" indent="-228600" algn="r" defTabSz="457200" rtl="1"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Arial" panose="020B0604020202020204" pitchFamily="34" charset="0"/>
        </a:defRPr>
      </a:lvl4pPr>
      <a:lvl5pPr marL="2057400" indent="-228600" algn="r" defTabSz="457200" rtl="1"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Arial" panose="020B0604020202020204" pitchFamily="34" charset="0"/>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lum/>
          </a:blip>
          <a:srcRect/>
          <a:stretch>
            <a:fillRect/>
          </a:stretch>
        </a:blipFill>
        <a:effectLst/>
      </p:bgPr>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rtl="0">
              <a:defRPr/>
            </a:pPr>
            <a:fld id="{1B07395C-2E0E-4733-BAE4-DB2BB5BBAFE3}" type="datetime8">
              <a:rPr lang="he-IL" smtClean="0">
                <a:solidFill>
                  <a:prstClr val="black">
                    <a:tint val="75000"/>
                  </a:prstClr>
                </a:solidFill>
              </a:rPr>
              <a:t>28 אוגוסט 20</a:t>
            </a:fld>
            <a:endParaRPr lang="he-IL">
              <a:solidFill>
                <a:prstClr val="black">
                  <a:tint val="75000"/>
                </a:prstClr>
              </a:solidFill>
            </a:endParaRP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rtl="0">
              <a:defRPr/>
            </a:pPr>
            <a:r>
              <a:rPr lang="he-IL">
                <a:solidFill>
                  <a:prstClr val="black">
                    <a:tint val="75000"/>
                  </a:prstClr>
                </a:solidFill>
              </a:rPr>
              <a:t>009090909</a:t>
            </a: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defTabSz="457200" rtl="0" fontAlgn="base">
              <a:spcBef>
                <a:spcPct val="0"/>
              </a:spcBef>
              <a:spcAft>
                <a:spcPct val="0"/>
              </a:spcAft>
            </a:pPr>
            <a:fld id="{354ECD51-E6E7-472A-92D1-8A46967A39EE}" type="slidenum">
              <a:rPr lang="he-IL" altLang="he-IL" smtClean="0">
                <a:solidFill>
                  <a:srgbClr val="5FCBEF"/>
                </a:solidFill>
              </a:rPr>
              <a:pPr defTabSz="457200" rtl="0" fontAlgn="base">
                <a:spcBef>
                  <a:spcPct val="0"/>
                </a:spcBef>
                <a:spcAft>
                  <a:spcPct val="0"/>
                </a:spcAft>
              </a:pPr>
              <a:t>‹#›</a:t>
            </a:fld>
            <a:endParaRPr lang="he-IL" altLang="he-IL">
              <a:solidFill>
                <a:srgbClr val="5FCBEF"/>
              </a:solidFill>
            </a:endParaRPr>
          </a:p>
        </p:txBody>
      </p:sp>
    </p:spTree>
    <p:extLst>
      <p:ext uri="{BB962C8B-B14F-4D97-AF65-F5344CB8AC3E}">
        <p14:creationId xmlns:p14="http://schemas.microsoft.com/office/powerpoint/2010/main" val="1571418578"/>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 id="2147483770" r:id="rId13"/>
    <p:sldLayoutId id="2147483771" r:id="rId14"/>
    <p:sldLayoutId id="2147483772" r:id="rId15"/>
    <p:sldLayoutId id="2147483773" r:id="rId16"/>
  </p:sldLayoutIdLst>
  <p:transition spd="slow">
    <p:randomBar dir="vert"/>
  </p:transition>
  <p:hf sldNum="0" hdr="0" ftr="0" dt="0"/>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11.xml.rels><?xml version="1.0" encoding="UTF-8" standalone="yes"?>
<Relationships xmlns="http://schemas.openxmlformats.org/package/2006/relationships"><Relationship Id="rId2" Type="http://schemas.openxmlformats.org/officeDocument/2006/relationships/hyperlink" Target="https://www.nevo.co.il/law_html/Law01/P225_001.htm" TargetMode="External"/><Relationship Id="rId1" Type="http://schemas.openxmlformats.org/officeDocument/2006/relationships/slideLayout" Target="../slideLayouts/slideLayout6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hyperlink" Target="https://www.maasikolog.co.il/tag/%D7%A4%D7%A8%D7%A8%D7%95%D7%92%D7%98%D7%99%D7%91%D7%94-%D7%A0%D7%99%D7%94%D7%95%D7%9C%D7%99%D7%AA/" TargetMode="Externa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hyperlink" Target="https://www.nevo.co.il/law_html/Law01/P225_001.htm" TargetMode="External"/><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hyperlink" Target="https://www.maasikolog.co.il/tag/%D7%A4%D7%A8%D7%A8%D7%95%D7%92%D7%98%D7%99%D7%91%D7%94-%D7%A0%D7%99%D7%94%D7%95%D7%9C%D7%99%D7%AA/" TargetMode="External"/><Relationship Id="rId1" Type="http://schemas.openxmlformats.org/officeDocument/2006/relationships/slideLayout" Target="../slideLayouts/slideLayout6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467544" y="1196752"/>
            <a:ext cx="7670800" cy="4140773"/>
          </a:xfrm>
        </p:spPr>
        <p:txBody>
          <a:bodyPr rtlCol="0">
            <a:noAutofit/>
          </a:bodyPr>
          <a:lstStyle/>
          <a:p>
            <a:pPr algn="ctr" eaLnBrk="1" fontAlgn="auto" hangingPunct="1">
              <a:spcAft>
                <a:spcPts val="0"/>
              </a:spcAft>
              <a:defRPr/>
            </a:pPr>
            <a:r>
              <a:rPr lang="he-IL" sz="6600" b="1" dirty="0">
                <a:solidFill>
                  <a:srgbClr val="0070C0"/>
                </a:solidFill>
                <a:latin typeface="Open Sans Hebrew" panose="00000500000000000000" pitchFamily="2" charset="-79"/>
                <a:cs typeface="Open Sans Hebrew" panose="00000500000000000000" pitchFamily="2" charset="-79"/>
              </a:rPr>
              <a:t>יום עיון</a:t>
            </a:r>
          </a:p>
          <a:p>
            <a:pPr algn="ctr" eaLnBrk="1" fontAlgn="auto" hangingPunct="1">
              <a:spcAft>
                <a:spcPts val="0"/>
              </a:spcAft>
              <a:defRPr/>
            </a:pPr>
            <a:r>
              <a:rPr lang="he-IL" sz="6600" b="1" dirty="0">
                <a:solidFill>
                  <a:srgbClr val="0070C0"/>
                </a:solidFill>
                <a:latin typeface="Open Sans Hebrew" panose="00000500000000000000" pitchFamily="2" charset="-79"/>
                <a:cs typeface="Open Sans Hebrew" panose="00000500000000000000" pitchFamily="2" charset="-79"/>
              </a:rPr>
              <a:t> חשב שכר בכיר</a:t>
            </a:r>
          </a:p>
          <a:p>
            <a:pPr algn="ctr" eaLnBrk="1" fontAlgn="auto" hangingPunct="1">
              <a:spcAft>
                <a:spcPts val="0"/>
              </a:spcAft>
              <a:defRPr/>
            </a:pPr>
            <a:r>
              <a:rPr lang="he-IL" sz="6600" b="1" dirty="0">
                <a:solidFill>
                  <a:srgbClr val="0070C0"/>
                </a:solidFill>
                <a:latin typeface="Open Sans Hebrew" panose="00000500000000000000" pitchFamily="2" charset="-79"/>
                <a:cs typeface="Open Sans Hebrew" panose="00000500000000000000" pitchFamily="2" charset="-79"/>
              </a:rPr>
              <a:t>דיני עבודה </a:t>
            </a:r>
          </a:p>
        </p:txBody>
      </p:sp>
      <p:pic>
        <p:nvPicPr>
          <p:cNvPr id="6149" name="תמונה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789040"/>
            <a:ext cx="1671165" cy="1739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תמונה 15" descr="תמונה שמכילה ישיבה, ציור&#10;&#10;התיאור נוצר באופן אוטומטי">
            <a:extLst>
              <a:ext uri="{FF2B5EF4-FFF2-40B4-BE49-F238E27FC236}">
                <a16:creationId xmlns:a16="http://schemas.microsoft.com/office/drawing/2014/main" id="{8D295C11-1525-4ABD-86FA-F3FD89403A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59832" y="116229"/>
            <a:ext cx="4475895" cy="792491"/>
          </a:xfrm>
          <a:prstGeom prst="rect">
            <a:avLst/>
          </a:prstGeom>
        </p:spPr>
      </p:pic>
    </p:spTree>
    <p:extLst>
      <p:ext uri="{BB962C8B-B14F-4D97-AF65-F5344CB8AC3E}">
        <p14:creationId xmlns:p14="http://schemas.microsoft.com/office/powerpoint/2010/main" val="3136442667"/>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defRPr/>
            </a:pPr>
            <a:r>
              <a:rPr lang="he-IL" dirty="0"/>
              <a:t>היתר לביצוע קיזוז פנימי של שעות נוספות</a:t>
            </a:r>
            <a:endParaRPr lang="en-US" dirty="0"/>
          </a:p>
        </p:txBody>
      </p:sp>
      <p:sp>
        <p:nvSpPr>
          <p:cNvPr id="12291" name="מציין מיקום תוכן 2"/>
          <p:cNvSpPr>
            <a:spLocks noGrp="1"/>
          </p:cNvSpPr>
          <p:nvPr>
            <p:ph idx="1"/>
          </p:nvPr>
        </p:nvSpPr>
        <p:spPr>
          <a:xfrm>
            <a:off x="827583" y="1488613"/>
            <a:ext cx="6347714" cy="3880773"/>
          </a:xfrm>
        </p:spPr>
        <p:txBody>
          <a:bodyPr>
            <a:normAutofit fontScale="85000" lnSpcReduction="10000"/>
          </a:bodyPr>
          <a:lstStyle/>
          <a:p>
            <a:endParaRPr lang="he-IL" altLang="en-US" b="0" dirty="0"/>
          </a:p>
          <a:p>
            <a:r>
              <a:rPr lang="he-IL" altLang="en-US" b="0" dirty="0"/>
              <a:t>השאלה המשפטית: </a:t>
            </a:r>
            <a:r>
              <a:rPr lang="he-IL" altLang="en-US" dirty="0"/>
              <a:t>האם יש לבודד את ימי העבודה בהן עבד העובד בשעות נוספות</a:t>
            </a:r>
            <a:r>
              <a:rPr lang="he-IL" altLang="en-US" b="0" dirty="0"/>
              <a:t>, </a:t>
            </a:r>
            <a:r>
              <a:rPr lang="he-IL" altLang="en-US" dirty="0"/>
              <a:t>או </a:t>
            </a:r>
            <a:r>
              <a:rPr lang="he-IL" altLang="en-US" b="0" dirty="0"/>
              <a:t>לחלופין יש </a:t>
            </a:r>
            <a:r>
              <a:rPr lang="he-IL" altLang="en-US" dirty="0"/>
              <a:t>לבחון כמכלול את מספר השעות החודשי </a:t>
            </a:r>
            <a:r>
              <a:rPr lang="he-IL" altLang="en-US" b="0" dirty="0"/>
              <a:t>עבורן שולם השכר.</a:t>
            </a:r>
          </a:p>
          <a:p>
            <a:r>
              <a:rPr lang="he-IL" altLang="en-US" b="0" dirty="0"/>
              <a:t>חשוב להדגיש - שנדרש לבחינת השאלה רק כאשר ערך השעה מתיישב עם הוראת סעיף 5 לחוק הגנת השכר האוסר על תשלום שכר כולל.</a:t>
            </a:r>
          </a:p>
          <a:p>
            <a:r>
              <a:rPr lang="he-IL" altLang="en-US" dirty="0"/>
              <a:t>סעיף 5  ל</a:t>
            </a:r>
            <a:r>
              <a:rPr lang="he-IL" altLang="en-US" b="0" dirty="0"/>
              <a:t>חוק הגנת השכר, תשי"ח-1958</a:t>
            </a:r>
            <a:r>
              <a:rPr lang="he-IL" altLang="en-US" dirty="0"/>
              <a:t>- איסור שכר כולל –</a:t>
            </a:r>
          </a:p>
          <a:p>
            <a:r>
              <a:rPr lang="he-IL" altLang="en-US" b="0" dirty="0"/>
              <a:t>"עובד שחוק שעות עבודה ומנוחה, תשי"א-1951, חל לגביו ונקבע לו שכר עבודה הכולל תשלום בעד שעות נוספות או גמול עבודה במנוחה השבועית כאמור בחוק שעות עבודה ומנוחה, תשי"א-1951, או הכולל דמי חופשה, תמורת חופשה או פדיון חופשה כאמור בחוק חופשה שנתית, תשי"א-1951 – רואים את השכר שנקבע כשכר רגיל בלבד, אלא אם נקבע אחרת בהסכם קיבוצי לגבי תשלום בעד שעות נוספות או גמול עבודה במנוחה השבועית וההסכם אושר </a:t>
            </a:r>
            <a:r>
              <a:rPr lang="he-IL" altLang="en-US" b="0" dirty="0" err="1"/>
              <a:t>לענין</a:t>
            </a:r>
            <a:r>
              <a:rPr lang="he-IL" altLang="en-US" b="0" dirty="0"/>
              <a:t> זה על ידי שר העבודה.</a:t>
            </a:r>
            <a:endParaRPr lang="he-IL" altLang="en-US" dirty="0"/>
          </a:p>
          <a:p>
            <a:endParaRPr lang="en-US" altLang="en-US" dirty="0">
              <a:cs typeface="Arial" pitchFamily="34" charset="0"/>
            </a:endParaRPr>
          </a:p>
        </p:txBody>
      </p:sp>
    </p:spTree>
    <p:extLst>
      <p:ext uri="{BB962C8B-B14F-4D97-AF65-F5344CB8AC3E}">
        <p14:creationId xmlns:p14="http://schemas.microsoft.com/office/powerpoint/2010/main" val="3527237902"/>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defRPr/>
            </a:pPr>
            <a:r>
              <a:rPr lang="he-IL" dirty="0"/>
              <a:t>היתר לביצוע קיזוז פנימי של שעות נוספות</a:t>
            </a:r>
          </a:p>
        </p:txBody>
      </p:sp>
      <p:sp>
        <p:nvSpPr>
          <p:cNvPr id="13315" name="מציין מיקום תוכן 2"/>
          <p:cNvSpPr>
            <a:spLocks noGrp="1"/>
          </p:cNvSpPr>
          <p:nvPr>
            <p:ph idx="1"/>
          </p:nvPr>
        </p:nvSpPr>
        <p:spPr>
          <a:xfrm>
            <a:off x="722447" y="1628800"/>
            <a:ext cx="6557985" cy="4000500"/>
          </a:xfrm>
        </p:spPr>
        <p:txBody>
          <a:bodyPr>
            <a:normAutofit fontScale="92500" lnSpcReduction="20000"/>
          </a:bodyPr>
          <a:lstStyle/>
          <a:p>
            <a:endParaRPr lang="he-IL" altLang="en-US" b="0" dirty="0"/>
          </a:p>
          <a:p>
            <a:r>
              <a:rPr lang="he-IL" altLang="en-US" b="0" dirty="0"/>
              <a:t>במקרה דנן שולם לעובד שכר כולל בסך של 7,000 ₪ נטו. תשלום זה היה עבור שעות רגילות ושעות נוספות.</a:t>
            </a:r>
          </a:p>
          <a:p>
            <a:r>
              <a:rPr lang="he-IL" altLang="en-US" b="0" dirty="0"/>
              <a:t>בית הדין חילק את </a:t>
            </a:r>
            <a:r>
              <a:rPr lang="he-IL" altLang="en-US" dirty="0"/>
              <a:t>השכר הכולל</a:t>
            </a:r>
            <a:r>
              <a:rPr lang="he-IL" altLang="en-US" b="0" dirty="0"/>
              <a:t> (שכאמור שולם גם עבור שעות נוספות) ב- 186 שעות חודשיות, ומכאן גזר את תעריף השעה הרגילה ותעריף השעה הנוספת. </a:t>
            </a:r>
          </a:p>
          <a:p>
            <a:r>
              <a:rPr lang="he-IL" altLang="en-US" b="0" dirty="0"/>
              <a:t>בחישוב כאמור, היה להיטיב עם העובד, שכן חושב שכרו השעתי עבור שעות נוספות, ממכלול השכר. </a:t>
            </a:r>
          </a:p>
          <a:p>
            <a:r>
              <a:rPr lang="he-IL" altLang="en-US" b="0" dirty="0"/>
              <a:t>"נדגיש כי תחשיב אריתמטי זה בעקרון אינו מנוגד להוראת סעיף 5 לחוק הגנת השכר, שכן ערך השעה מחושב על פי המנה המתקבלת מחלוקת השכר הכולל ב-186 שעות", ציין בית הדין הארצי בהחלטתו. "התחשיב אף אינו מנוגד לקביעת</a:t>
            </a:r>
            <a:r>
              <a:rPr lang="he-IL" altLang="en-US" b="0" dirty="0">
                <a:hlinkClick r:id="rId2"/>
              </a:rPr>
              <a:t> חוק שעות עבודה ומנוחה</a:t>
            </a:r>
            <a:r>
              <a:rPr lang="he-IL" altLang="en-US" b="0" dirty="0"/>
              <a:t> לפיה חישוב השעות הנוספות נעשה על בסיס יומי או שבועי, שכן לזכות העובד נזקף גמול שעות נוספות שביצע בימים (או בשבועות) מסוימים, ובמקביל מבוצעת הפחתה של שכר עבור שעות חסר שלא ביצע בימים אחרים (ולא נוכה ממנו בזמן אמת רק נוכח ההנחה כאמור של 'שכר כולל')".</a:t>
            </a:r>
          </a:p>
          <a:p>
            <a:endParaRPr lang="he-IL" altLang="en-US" b="0" dirty="0"/>
          </a:p>
        </p:txBody>
      </p:sp>
    </p:spTree>
    <p:extLst>
      <p:ext uri="{BB962C8B-B14F-4D97-AF65-F5344CB8AC3E}">
        <p14:creationId xmlns:p14="http://schemas.microsoft.com/office/powerpoint/2010/main" val="192002112"/>
      </p:ext>
    </p:extLst>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defRPr/>
            </a:pPr>
            <a:r>
              <a:rPr lang="he-IL" dirty="0"/>
              <a:t>היתר לביצוע קיזוז פנימי של שעות נוספות</a:t>
            </a:r>
          </a:p>
        </p:txBody>
      </p:sp>
      <p:sp>
        <p:nvSpPr>
          <p:cNvPr id="14339" name="מציין מיקום תוכן 2"/>
          <p:cNvSpPr>
            <a:spLocks noGrp="1"/>
          </p:cNvSpPr>
          <p:nvPr>
            <p:ph idx="1"/>
          </p:nvPr>
        </p:nvSpPr>
        <p:spPr>
          <a:xfrm>
            <a:off x="686443" y="1700808"/>
            <a:ext cx="6629993" cy="4000500"/>
          </a:xfrm>
        </p:spPr>
        <p:txBody>
          <a:bodyPr>
            <a:normAutofit fontScale="92500"/>
          </a:bodyPr>
          <a:lstStyle/>
          <a:p>
            <a:r>
              <a:rPr lang="he-IL" altLang="en-US" b="0" dirty="0"/>
              <a:t>קביעת בית הדין: </a:t>
            </a:r>
          </a:p>
          <a:p>
            <a:r>
              <a:rPr lang="he-IL" altLang="en-US" b="0" dirty="0"/>
              <a:t>בית הדין הארצי קיבל את טענת הקיזוז הפנימי החודשי וקבע: ניתן לקזז את השעות שהעובד החסיר בחודש – אם הן עולות </a:t>
            </a:r>
            <a:r>
              <a:rPr lang="he-IL" altLang="en-US" u="sng" dirty="0" err="1"/>
              <a:t>עולות</a:t>
            </a:r>
            <a:r>
              <a:rPr lang="he-IL" altLang="en-US" dirty="0"/>
              <a:t> </a:t>
            </a:r>
            <a:r>
              <a:rPr lang="he-IL" altLang="en-US" u="sng" dirty="0"/>
              <a:t>על השעות הנוספות שביצע.</a:t>
            </a:r>
          </a:p>
          <a:p>
            <a:r>
              <a:rPr lang="he-IL" altLang="en-US" u="sng" dirty="0"/>
              <a:t>למשל: אם בחודש </a:t>
            </a:r>
            <a:r>
              <a:rPr lang="he-IL" altLang="en-US" u="sng" dirty="0" err="1"/>
              <a:t>מסויים</a:t>
            </a:r>
            <a:r>
              <a:rPr lang="he-IL" altLang="en-US" u="sng" dirty="0"/>
              <a:t> עובד החסיר 60 שעות עבודה. מנגד – ביצע במהלך החודש 50 שעות עבודה נוספות. בית הדין מתיר בצעד תקדימי לקזז את השעות החסרות מהשעות שבוצעו ביתר. כך השעות הנוספות יהיו 10 שעות בלבד.</a:t>
            </a:r>
          </a:p>
          <a:p>
            <a:r>
              <a:rPr lang="he-IL" altLang="en-US" b="0" dirty="0"/>
              <a:t>כל זאת, מאחר שמדובר בשיטת תחשיב אריתמטי שאינה סותרת את הוראת סעיף 5 לחוק הגנת השכר. </a:t>
            </a:r>
          </a:p>
          <a:p>
            <a:r>
              <a:rPr lang="he-IL" altLang="en-US" b="0" dirty="0"/>
              <a:t>במקביל, בית הדין דוחה את טענת המעסיק לפיה יש לאפשר קיזוז גם בין חודשי העסקה שונים, כלומר שמאותם חודשים בהם קיים חסר בתשלום גמול שעות נוספות – יש לקזז את היתר ששולם בחודשים אחרים.</a:t>
            </a:r>
          </a:p>
        </p:txBody>
      </p:sp>
    </p:spTree>
    <p:extLst>
      <p:ext uri="{BB962C8B-B14F-4D97-AF65-F5344CB8AC3E}">
        <p14:creationId xmlns:p14="http://schemas.microsoft.com/office/powerpoint/2010/main" val="1970382448"/>
      </p:ext>
    </p:extLst>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defRPr/>
            </a:pPr>
            <a:r>
              <a:rPr lang="he-IL" sz="2400" dirty="0"/>
              <a:t>הלכה חדשה: פדיון ימי חופשה במהלך יחסי עבודה </a:t>
            </a:r>
            <a:endParaRPr lang="en-US" sz="2400" dirty="0"/>
          </a:p>
        </p:txBody>
      </p:sp>
      <p:sp>
        <p:nvSpPr>
          <p:cNvPr id="101379" name="מציין מיקום תוכן 2"/>
          <p:cNvSpPr>
            <a:spLocks noGrp="1"/>
          </p:cNvSpPr>
          <p:nvPr>
            <p:ph idx="1"/>
          </p:nvPr>
        </p:nvSpPr>
        <p:spPr/>
        <p:txBody>
          <a:bodyPr>
            <a:normAutofit lnSpcReduction="10000"/>
          </a:bodyPr>
          <a:lstStyle/>
          <a:p>
            <a:pPr algn="just">
              <a:defRPr/>
            </a:pPr>
            <a:r>
              <a:rPr lang="he-IL" dirty="0"/>
              <a:t>עע (ארצי) 17760-07-17 </a:t>
            </a:r>
            <a:r>
              <a:rPr lang="he-IL" dirty="0">
                <a:highlight>
                  <a:srgbClr val="FFFF00"/>
                </a:highlight>
              </a:rPr>
              <a:t>אלי פרבר – סופר מרקו לימור שלי</a:t>
            </a:r>
            <a:r>
              <a:rPr lang="he-IL" dirty="0"/>
              <a:t>, ניתן ביום 22/9/19.</a:t>
            </a:r>
            <a:endParaRPr lang="he-IL" b="0" dirty="0"/>
          </a:p>
          <a:p>
            <a:pPr algn="just">
              <a:defRPr/>
            </a:pPr>
            <a:r>
              <a:rPr lang="he-IL" b="0" dirty="0"/>
              <a:t>הלכה חדשה של בית בית הדין הארצי לעבודה קובעת </a:t>
            </a:r>
            <a:r>
              <a:rPr lang="he-IL" dirty="0">
                <a:highlight>
                  <a:srgbClr val="FFFF00"/>
                </a:highlight>
              </a:rPr>
              <a:t>שבמקרים חריגים ניתן יהיה לשלם תשלום עבור חופשה גם אם לא ניתנה חופשה בפועל.</a:t>
            </a:r>
          </a:p>
          <a:p>
            <a:pPr algn="just">
              <a:defRPr/>
            </a:pPr>
            <a:r>
              <a:rPr lang="he-IL" u="sng" dirty="0"/>
              <a:t>נסיבות המקרה:</a:t>
            </a:r>
            <a:endParaRPr lang="he-IL" b="0" u="sng" dirty="0"/>
          </a:p>
          <a:p>
            <a:pPr algn="just">
              <a:defRPr/>
            </a:pPr>
            <a:r>
              <a:rPr lang="he-IL" b="0" dirty="0"/>
              <a:t>העובדת תבעה בבית הדין תשלום </a:t>
            </a:r>
            <a:r>
              <a:rPr lang="he-IL" b="0" dirty="0">
                <a:highlight>
                  <a:srgbClr val="FFFF00"/>
                </a:highlight>
              </a:rPr>
              <a:t>98 ימי פדיון חופשה</a:t>
            </a:r>
            <a:r>
              <a:rPr lang="he-IL" b="0" dirty="0"/>
              <a:t>. </a:t>
            </a:r>
          </a:p>
          <a:p>
            <a:pPr algn="just">
              <a:defRPr/>
            </a:pPr>
            <a:r>
              <a:rPr lang="he-IL" b="0" dirty="0"/>
              <a:t>המעסיק </a:t>
            </a:r>
            <a:r>
              <a:rPr lang="he-IL" b="0" dirty="0">
                <a:highlight>
                  <a:srgbClr val="FFFF00"/>
                </a:highlight>
              </a:rPr>
              <a:t>טען ששילם לעובדת במהלך עבודתה עבור ימי חופשה</a:t>
            </a:r>
            <a:r>
              <a:rPr lang="he-IL" b="0" dirty="0"/>
              <a:t>, וזאת כאשר העובדת לא הייתה בחופשה.</a:t>
            </a:r>
          </a:p>
          <a:p>
            <a:pPr algn="just">
              <a:defRPr/>
            </a:pPr>
            <a:r>
              <a:rPr lang="he-IL" b="0" dirty="0"/>
              <a:t>בית הדין </a:t>
            </a:r>
            <a:r>
              <a:rPr lang="he-IL" b="0" dirty="0">
                <a:highlight>
                  <a:srgbClr val="FFFF00"/>
                </a:highlight>
              </a:rPr>
              <a:t>האזורי</a:t>
            </a:r>
            <a:r>
              <a:rPr lang="he-IL" b="0" dirty="0"/>
              <a:t> לעבודה קובע כי </a:t>
            </a:r>
            <a:r>
              <a:rPr lang="he-IL" b="0" dirty="0">
                <a:highlight>
                  <a:srgbClr val="FFFF00"/>
                </a:highlight>
              </a:rPr>
              <a:t>מדובר בפדיון ימי חופשה שאסור</a:t>
            </a:r>
            <a:r>
              <a:rPr lang="he-IL" b="0" dirty="0"/>
              <a:t>, </a:t>
            </a:r>
            <a:r>
              <a:rPr lang="he-IL" b="0" dirty="0">
                <a:highlight>
                  <a:srgbClr val="FFFF00"/>
                </a:highlight>
              </a:rPr>
              <a:t>למעט אם מדובר בסיום העס</a:t>
            </a:r>
            <a:r>
              <a:rPr lang="he-IL" b="0" dirty="0"/>
              <a:t>קה. ולכן </a:t>
            </a:r>
            <a:r>
              <a:rPr lang="he-IL" b="0" dirty="0">
                <a:highlight>
                  <a:srgbClr val="FFFF00"/>
                </a:highlight>
              </a:rPr>
              <a:t>חייב</a:t>
            </a:r>
            <a:r>
              <a:rPr lang="he-IL" b="0" dirty="0"/>
              <a:t> את </a:t>
            </a:r>
            <a:r>
              <a:rPr lang="he-IL" b="0" dirty="0">
                <a:highlight>
                  <a:srgbClr val="FFFF00"/>
                </a:highlight>
              </a:rPr>
              <a:t>המעסיק</a:t>
            </a:r>
            <a:r>
              <a:rPr lang="he-IL" b="0" dirty="0"/>
              <a:t> </a:t>
            </a:r>
            <a:r>
              <a:rPr lang="he-IL" b="0" dirty="0">
                <a:highlight>
                  <a:srgbClr val="FFFF00"/>
                </a:highlight>
              </a:rPr>
              <a:t>בתשלום מולא ימי פדיון </a:t>
            </a:r>
            <a:r>
              <a:rPr lang="he-IL" b="0" dirty="0"/>
              <a:t>החופשה שהעובדת תבעה. </a:t>
            </a:r>
            <a:endParaRPr lang="en-US" altLang="en-US" dirty="0">
              <a:cs typeface="Arial" panose="020B0604020202020204" pitchFamily="34" charset="0"/>
            </a:endParaRPr>
          </a:p>
        </p:txBody>
      </p:sp>
    </p:spTree>
    <p:extLst>
      <p:ext uri="{BB962C8B-B14F-4D97-AF65-F5344CB8AC3E}">
        <p14:creationId xmlns:p14="http://schemas.microsoft.com/office/powerpoint/2010/main" val="2257309110"/>
      </p:ext>
    </p:extLst>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defRPr/>
            </a:pPr>
            <a:r>
              <a:rPr lang="he-IL" sz="2400" dirty="0"/>
              <a:t>הלכה חדשה: פדיון ימי חופשה במהלך יחסי עבודה </a:t>
            </a:r>
            <a:endParaRPr lang="en-US" sz="2400" dirty="0"/>
          </a:p>
        </p:txBody>
      </p:sp>
      <p:sp>
        <p:nvSpPr>
          <p:cNvPr id="102403" name="מציין מיקום תוכן 2"/>
          <p:cNvSpPr>
            <a:spLocks noGrp="1"/>
          </p:cNvSpPr>
          <p:nvPr>
            <p:ph idx="1"/>
          </p:nvPr>
        </p:nvSpPr>
        <p:spPr/>
        <p:txBody>
          <a:bodyPr>
            <a:normAutofit fontScale="92500" lnSpcReduction="10000"/>
          </a:bodyPr>
          <a:lstStyle/>
          <a:p>
            <a:pPr algn="just">
              <a:defRPr/>
            </a:pPr>
            <a:r>
              <a:rPr lang="he-IL" b="0" dirty="0">
                <a:highlight>
                  <a:srgbClr val="FFFF00"/>
                </a:highlight>
              </a:rPr>
              <a:t>הבסיס</a:t>
            </a:r>
            <a:r>
              <a:rPr lang="he-IL" b="0" dirty="0"/>
              <a:t> שעומד באיסור פדיון ימי חופשה במהלך העסקה, הינו </a:t>
            </a:r>
            <a:r>
              <a:rPr lang="he-IL" b="0" dirty="0">
                <a:highlight>
                  <a:srgbClr val="FFFF00"/>
                </a:highlight>
              </a:rPr>
              <a:t>שיש ליתן לעובד חופשה בפועל על מנת להתרענן</a:t>
            </a:r>
            <a:r>
              <a:rPr lang="he-IL" b="0" dirty="0"/>
              <a:t>, </a:t>
            </a:r>
            <a:r>
              <a:rPr lang="he-IL" b="0" dirty="0">
                <a:highlight>
                  <a:srgbClr val="FFFF00"/>
                </a:highlight>
              </a:rPr>
              <a:t>לחדש כוחות</a:t>
            </a:r>
            <a:r>
              <a:rPr lang="he-IL" b="0" dirty="0"/>
              <a:t>, לשהות עם משפחתו או חבריו ולהתפנות לצרכיו האישיים.</a:t>
            </a:r>
          </a:p>
          <a:p>
            <a:pPr algn="just">
              <a:defRPr/>
            </a:pPr>
            <a:r>
              <a:rPr lang="he-IL" b="0" dirty="0">
                <a:highlight>
                  <a:srgbClr val="FFFF00"/>
                </a:highlight>
              </a:rPr>
              <a:t>חוק חופשה </a:t>
            </a:r>
            <a:r>
              <a:rPr lang="he-IL" b="0" dirty="0"/>
              <a:t>שנתית הינו </a:t>
            </a:r>
            <a:r>
              <a:rPr lang="he-IL" b="0" dirty="0">
                <a:highlight>
                  <a:srgbClr val="FFFF00"/>
                </a:highlight>
              </a:rPr>
              <a:t>חוק </a:t>
            </a:r>
            <a:r>
              <a:rPr lang="he-IL" b="0" dirty="0" err="1">
                <a:highlight>
                  <a:srgbClr val="FFFF00"/>
                </a:highlight>
              </a:rPr>
              <a:t>קוגנטי</a:t>
            </a:r>
            <a:r>
              <a:rPr lang="he-IL" b="0" dirty="0">
                <a:highlight>
                  <a:srgbClr val="FFFF00"/>
                </a:highlight>
              </a:rPr>
              <a:t> שאינו ניתן </a:t>
            </a:r>
            <a:r>
              <a:rPr lang="he-IL" b="0" dirty="0" err="1">
                <a:highlight>
                  <a:srgbClr val="FFFF00"/>
                </a:highlight>
              </a:rPr>
              <a:t>להתנייה</a:t>
            </a:r>
            <a:r>
              <a:rPr lang="he-IL" b="0" dirty="0">
                <a:highlight>
                  <a:srgbClr val="FFFF00"/>
                </a:highlight>
              </a:rPr>
              <a:t> </a:t>
            </a:r>
            <a:r>
              <a:rPr lang="he-IL" b="0" dirty="0"/>
              <a:t>ומשכך – בזמן </a:t>
            </a:r>
            <a:r>
              <a:rPr lang="he-IL" b="0" dirty="0">
                <a:highlight>
                  <a:srgbClr val="FFFF00"/>
                </a:highlight>
              </a:rPr>
              <a:t>שתכלית החופשה הינה החופשה עצמה ולא הכסף כפדיון החופשה </a:t>
            </a:r>
            <a:r>
              <a:rPr lang="he-IL" b="0" dirty="0"/>
              <a:t>– </a:t>
            </a:r>
            <a:r>
              <a:rPr lang="he-IL" b="0" dirty="0">
                <a:highlight>
                  <a:srgbClr val="FFFF00"/>
                </a:highlight>
              </a:rPr>
              <a:t>חל איסור על פדיון ימי החופשה בכסף.</a:t>
            </a:r>
          </a:p>
          <a:p>
            <a:pPr algn="just">
              <a:defRPr/>
            </a:pPr>
            <a:r>
              <a:rPr lang="he-IL" dirty="0"/>
              <a:t>בית הדין הארצי קובע באופן מהפכני:</a:t>
            </a:r>
          </a:p>
          <a:p>
            <a:pPr algn="just">
              <a:defRPr/>
            </a:pPr>
            <a:r>
              <a:rPr lang="he-IL" b="0" dirty="0"/>
              <a:t>"</a:t>
            </a:r>
            <a:r>
              <a:rPr lang="he-IL" b="0" dirty="0">
                <a:highlight>
                  <a:srgbClr val="FFFF00"/>
                </a:highlight>
              </a:rPr>
              <a:t>יחד עם זאת, אין ליישם את הפסיקה בעניין </a:t>
            </a:r>
            <a:r>
              <a:rPr lang="he-IL" b="0" dirty="0" err="1">
                <a:highlight>
                  <a:srgbClr val="FFFF00"/>
                </a:highlight>
              </a:rPr>
              <a:t>אצ'ילדייב</a:t>
            </a:r>
            <a:r>
              <a:rPr lang="he-IL" b="0" dirty="0">
                <a:highlight>
                  <a:srgbClr val="FFFF00"/>
                </a:highlight>
              </a:rPr>
              <a:t> באופן טכני, תוך התעלמות מנסיבותיו הייחודיות של כל מקרה. בענייננו, כפי שעלה מהעדויות וגם מדו"חות הנוכחות, שכרה של העובדת שולם על בסיס שעות עבודתה בפועל, על פי דיווחיה של העובדת, עת העובדת עבדה גם במשרדו של המעסיק וגם בביתה. עוד עולה מדו"חות הנוכחות כי העובדת כן יצאה לחופשה בפועל, אלא שלא שולם לה שכר בעד ימי עבודה שבהם שהתה בחופשה באותו חודש</a:t>
            </a:r>
            <a:r>
              <a:rPr lang="he-IL" b="0" dirty="0"/>
              <a:t>…".</a:t>
            </a:r>
          </a:p>
          <a:p>
            <a:pPr algn="just">
              <a:defRPr/>
            </a:pPr>
            <a:endParaRPr lang="he-IL" b="0" dirty="0"/>
          </a:p>
        </p:txBody>
      </p:sp>
    </p:spTree>
    <p:extLst>
      <p:ext uri="{BB962C8B-B14F-4D97-AF65-F5344CB8AC3E}">
        <p14:creationId xmlns:p14="http://schemas.microsoft.com/office/powerpoint/2010/main" val="461897616"/>
      </p:ext>
    </p:extLst>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defRPr/>
            </a:pPr>
            <a:r>
              <a:rPr lang="he-IL" sz="2400" dirty="0"/>
              <a:t>הלכה חדשה: פדיון ימי חופשה במהלך יחסי עבודה </a:t>
            </a:r>
            <a:endParaRPr lang="en-US" sz="2400" dirty="0"/>
          </a:p>
        </p:txBody>
      </p:sp>
      <p:sp>
        <p:nvSpPr>
          <p:cNvPr id="104451" name="מציין מיקום תוכן 2"/>
          <p:cNvSpPr>
            <a:spLocks noGrp="1"/>
          </p:cNvSpPr>
          <p:nvPr>
            <p:ph idx="1"/>
          </p:nvPr>
        </p:nvSpPr>
        <p:spPr>
          <a:xfrm>
            <a:off x="539552" y="1772816"/>
            <a:ext cx="7056784" cy="4242792"/>
          </a:xfrm>
        </p:spPr>
        <p:txBody>
          <a:bodyPr>
            <a:normAutofit fontScale="92500" lnSpcReduction="20000"/>
          </a:bodyPr>
          <a:lstStyle/>
          <a:p>
            <a:pPr algn="just">
              <a:defRPr/>
            </a:pPr>
            <a:r>
              <a:rPr lang="he-IL" b="0" dirty="0"/>
              <a:t>"</a:t>
            </a:r>
            <a:r>
              <a:rPr lang="he-IL" b="0" dirty="0">
                <a:highlight>
                  <a:srgbClr val="FFFF00"/>
                </a:highlight>
              </a:rPr>
              <a:t>כאמור, אין מחלוקת והדבר אף עולה מהראיות בתיק, כי בחודש דצמבר של כל שנה שולם לעובדת בעד חופשה. העולה מהאמור הוא שבענייננו, אין מדובר במצב שבו סוכלה לחלוטין תכלית החוק, יציאה בפועל של העובד לחופשה, אלא ששיטת ההתחשבנות בין המעסיק לבין העובדת הייתה כזו שלא שולם לה באופן שוטף שכר בעד הימים בהם שהתה בחופשה, אלא שולם לה בסוף השנה תשלום בעד חופשה</a:t>
            </a:r>
            <a:r>
              <a:rPr lang="he-IL" b="0" dirty="0"/>
              <a:t>".</a:t>
            </a:r>
          </a:p>
          <a:p>
            <a:pPr algn="just">
              <a:defRPr/>
            </a:pPr>
            <a:r>
              <a:rPr lang="he-IL" b="0" dirty="0"/>
              <a:t>חשוב לזכור </a:t>
            </a:r>
            <a:r>
              <a:rPr lang="he-IL" b="0" dirty="0">
                <a:highlight>
                  <a:srgbClr val="FFFF00"/>
                </a:highlight>
              </a:rPr>
              <a:t>שמדובר במקרה מאוד חריג</a:t>
            </a:r>
            <a:r>
              <a:rPr lang="he-IL" b="0" dirty="0"/>
              <a:t>, שאינו חוקי ולא עולה בקנה אחד עם ההלכה בדבר איסור פדיון חופשה שנתית במהלך יחסי עבודה. </a:t>
            </a:r>
          </a:p>
          <a:p>
            <a:pPr algn="just">
              <a:defRPr/>
            </a:pPr>
            <a:r>
              <a:rPr lang="he-IL" b="0" dirty="0">
                <a:highlight>
                  <a:srgbClr val="FFFF00"/>
                </a:highlight>
              </a:rPr>
              <a:t>יש לשלם דמי חופשה באותו החודש בו העובד יצא לחופשה בפועל</a:t>
            </a:r>
            <a:r>
              <a:rPr lang="he-IL" b="0" dirty="0"/>
              <a:t>. </a:t>
            </a:r>
          </a:p>
          <a:p>
            <a:pPr algn="just">
              <a:defRPr/>
            </a:pPr>
            <a:r>
              <a:rPr lang="he-IL" dirty="0"/>
              <a:t>בית הדין קובע בהתאם לנסיבות ובאופן חריג: </a:t>
            </a:r>
            <a:r>
              <a:rPr lang="he-IL" b="0" dirty="0"/>
              <a:t>"</a:t>
            </a:r>
            <a:r>
              <a:rPr lang="he-IL" b="0" dirty="0">
                <a:highlight>
                  <a:srgbClr val="FFFF00"/>
                </a:highlight>
              </a:rPr>
              <a:t>נוכח האמור, בנסיבותיו של המקרה הנדון, </a:t>
            </a:r>
            <a:r>
              <a:rPr lang="he-IL" b="0" dirty="0" err="1">
                <a:highlight>
                  <a:srgbClr val="FFFF00"/>
                </a:highlight>
              </a:rPr>
              <a:t>משלא</a:t>
            </a:r>
            <a:r>
              <a:rPr lang="he-IL" b="0" dirty="0">
                <a:highlight>
                  <a:srgbClr val="FFFF00"/>
                </a:highlight>
              </a:rPr>
              <a:t> נמנע מהעובדת לצאת לחופשה בפועל, ושולם לה מדי שנה תשלום בעד חופשה, אנו סבורים כי אין להחיל את הלכת </a:t>
            </a:r>
            <a:r>
              <a:rPr lang="he-IL" b="0" dirty="0" err="1">
                <a:highlight>
                  <a:srgbClr val="FFFF00"/>
                </a:highlight>
              </a:rPr>
              <a:t>אצ'ילדייב</a:t>
            </a:r>
            <a:r>
              <a:rPr lang="he-IL" b="0" dirty="0">
                <a:highlight>
                  <a:srgbClr val="FFFF00"/>
                </a:highlight>
              </a:rPr>
              <a:t> כבר מטעם זה, ויש לקזז מהתשלום בעד פדיון חופשה המגיע לעובדת תשלומים בעד חופשה ששולמו לה במהלך תקופת עבודתה…".</a:t>
            </a:r>
          </a:p>
          <a:p>
            <a:pPr algn="just">
              <a:defRPr/>
            </a:pPr>
            <a:r>
              <a:rPr lang="he-IL" b="0" dirty="0">
                <a:highlight>
                  <a:srgbClr val="FFFF00"/>
                </a:highlight>
              </a:rPr>
              <a:t>בית הדין הארצי לעבודה לא מבטל את ההלכה בדבר איסור פדיון חופשה במהלך יחסי עבודה, אך קובע שהיא אינה מוחלטת</a:t>
            </a:r>
            <a:r>
              <a:rPr lang="he-IL" b="0" dirty="0"/>
              <a:t>.</a:t>
            </a:r>
          </a:p>
          <a:p>
            <a:pPr algn="just">
              <a:defRPr/>
            </a:pPr>
            <a:endParaRPr lang="he-IL" b="0" dirty="0"/>
          </a:p>
          <a:p>
            <a:pPr algn="just">
              <a:defRPr/>
            </a:pPr>
            <a:endParaRPr lang="he-IL" b="0" dirty="0"/>
          </a:p>
          <a:p>
            <a:pPr algn="just">
              <a:defRPr/>
            </a:pPr>
            <a:endParaRPr lang="en-US" altLang="en-US" dirty="0">
              <a:cs typeface="Arial" panose="020B0604020202020204" pitchFamily="34" charset="0"/>
            </a:endParaRPr>
          </a:p>
        </p:txBody>
      </p:sp>
    </p:spTree>
    <p:extLst>
      <p:ext uri="{BB962C8B-B14F-4D97-AF65-F5344CB8AC3E}">
        <p14:creationId xmlns:p14="http://schemas.microsoft.com/office/powerpoint/2010/main" val="955046365"/>
      </p:ext>
    </p:extLst>
  </p:cSld>
  <p:clrMapOvr>
    <a:masterClrMapping/>
  </p:clrMapOvr>
  <p:transition spd="slow">
    <p:randomBar dir="vert"/>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defRPr/>
            </a:pPr>
            <a:r>
              <a:rPr lang="he-IL" dirty="0"/>
              <a:t>צבירת ימי חופשה שנתית</a:t>
            </a:r>
          </a:p>
        </p:txBody>
      </p:sp>
      <p:sp>
        <p:nvSpPr>
          <p:cNvPr id="18435" name="מציין מיקום תוכן 2"/>
          <p:cNvSpPr>
            <a:spLocks noGrp="1"/>
          </p:cNvSpPr>
          <p:nvPr>
            <p:ph idx="1"/>
          </p:nvPr>
        </p:nvSpPr>
        <p:spPr>
          <a:xfrm>
            <a:off x="827584" y="1628800"/>
            <a:ext cx="6557985" cy="4000500"/>
          </a:xfrm>
        </p:spPr>
        <p:txBody>
          <a:bodyPr/>
          <a:lstStyle/>
          <a:p>
            <a:r>
              <a:rPr lang="he-IL" altLang="en-US" dirty="0"/>
              <a:t>אושרה תביעה ייצוגית נגד חברה שצברה חופשה שנתית לעובדים בהתאם להיקף משרתם</a:t>
            </a:r>
          </a:p>
          <a:p>
            <a:r>
              <a:rPr lang="he-IL" altLang="en-US" b="0" dirty="0"/>
              <a:t>ת"צ 43356-01-18 </a:t>
            </a:r>
            <a:r>
              <a:rPr lang="he-IL" altLang="en-US" dirty="0"/>
              <a:t>בריגה נ' ריקושט 3000 בע"מ</a:t>
            </a:r>
          </a:p>
          <a:p>
            <a:endParaRPr lang="he-IL" altLang="en-US" dirty="0"/>
          </a:p>
          <a:p>
            <a:r>
              <a:rPr lang="he-IL" altLang="en-US" b="0" dirty="0"/>
              <a:t>המעסיק צבר חופשה שנתית לעובדים, בהתאם לחלקיות המשרה המשתנה של העובד מידי חודש. </a:t>
            </a:r>
          </a:p>
          <a:p>
            <a:endParaRPr lang="he-IL" altLang="en-US" b="0" dirty="0"/>
          </a:p>
          <a:p>
            <a:r>
              <a:rPr lang="he-IL" altLang="en-US" b="0" dirty="0"/>
              <a:t>המעסיק טען : "ימי החופשה של העובד מחושבים בהתאם להיקף משרתו זו ובהתאם להיקף שעות העבודה בפועל של העובד בחברה. ברור כי לא יתכן כי עובד שעובד במשרה חלקית יצבור ימי חופשה כעובד שעובד ימי עבודה מלאים".</a:t>
            </a:r>
          </a:p>
          <a:p>
            <a:endParaRPr lang="he-IL" altLang="en-US" dirty="0"/>
          </a:p>
        </p:txBody>
      </p:sp>
    </p:spTree>
    <p:extLst>
      <p:ext uri="{BB962C8B-B14F-4D97-AF65-F5344CB8AC3E}">
        <p14:creationId xmlns:p14="http://schemas.microsoft.com/office/powerpoint/2010/main" val="369816246"/>
      </p:ext>
    </p:extLst>
  </p:cSld>
  <p:clrMapOvr>
    <a:masterClrMapping/>
  </p:clrMapOvr>
  <p:transition spd="slow">
    <p:randomBar dir="vert"/>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defRPr/>
            </a:pPr>
            <a:r>
              <a:rPr lang="he-IL" dirty="0"/>
              <a:t>צבירת ימי חופשה שנתית</a:t>
            </a:r>
            <a:endParaRPr lang="en-US" dirty="0"/>
          </a:p>
        </p:txBody>
      </p:sp>
      <p:sp>
        <p:nvSpPr>
          <p:cNvPr id="3" name="מציין מיקום תוכן 2"/>
          <p:cNvSpPr>
            <a:spLocks noGrp="1"/>
          </p:cNvSpPr>
          <p:nvPr>
            <p:ph idx="1"/>
          </p:nvPr>
        </p:nvSpPr>
        <p:spPr>
          <a:xfrm>
            <a:off x="827583" y="1628800"/>
            <a:ext cx="6347714" cy="3880773"/>
          </a:xfrm>
        </p:spPr>
        <p:txBody>
          <a:bodyPr>
            <a:normAutofit fontScale="85000" lnSpcReduction="20000"/>
          </a:bodyPr>
          <a:lstStyle/>
          <a:p>
            <a:pPr marL="0" indent="0">
              <a:buFont typeface="Arial" pitchFamily="34" charset="0"/>
              <a:buNone/>
              <a:defRPr/>
            </a:pPr>
            <a:r>
              <a:rPr lang="he-IL" b="0" dirty="0"/>
              <a:t>השאלה המשפטית: האם יש לצבור יום חופשה מלא עבור כל עובד מידי חודש, ללא תלות בהיקף משרתו? או שמא יש לצבור לכל עובד ימי חופשה בהתאם לאחוז משרתו? </a:t>
            </a:r>
          </a:p>
          <a:p>
            <a:pPr>
              <a:defRPr/>
            </a:pPr>
            <a:r>
              <a:rPr lang="he-IL" b="0" dirty="0"/>
              <a:t>בית הדין נדרש לפרש את סעיף 3 (ב) ו-(ג) לחוק חופשה שנתית, </a:t>
            </a:r>
            <a:r>
              <a:rPr lang="he-IL" b="0" dirty="0" err="1"/>
              <a:t>בהיא</a:t>
            </a:r>
            <a:r>
              <a:rPr lang="he-IL" b="0" dirty="0"/>
              <a:t> לישנא:</a:t>
            </a:r>
          </a:p>
          <a:p>
            <a:pPr>
              <a:defRPr/>
            </a:pPr>
            <a:r>
              <a:rPr lang="he-IL" b="0" dirty="0"/>
              <a:t> "(ב)  היה הקשר המשפטי שבין העובד ובין המעסיק קיים כל שנת העבודה, והעובד עבד באותה שנה –</a:t>
            </a:r>
          </a:p>
          <a:p>
            <a:pPr marL="0" indent="0">
              <a:buFont typeface="Arial" pitchFamily="34" charset="0"/>
              <a:buNone/>
              <a:defRPr/>
            </a:pPr>
            <a:r>
              <a:rPr lang="he-IL" b="0" dirty="0"/>
              <a:t>      (1)   לפחות 200 ימים – יהיו מספר ימי החופשה כאמור בסעיף קטן (א);</a:t>
            </a:r>
          </a:p>
          <a:p>
            <a:pPr marL="0" indent="0">
              <a:buFont typeface="Arial" pitchFamily="34" charset="0"/>
              <a:buNone/>
              <a:defRPr/>
            </a:pPr>
            <a:r>
              <a:rPr lang="he-IL" b="0" dirty="0"/>
              <a:t>      (2)   פחות מ-200 ימים – יהיה מספר ימי החופשה חלק יחסי ממספר הימים שלפי סעיף              קטן (א), כיחס מספר ימי העבודה בפועל אל המספר 200; חלק של יום חופשה לא יובא </a:t>
            </a:r>
            <a:r>
              <a:rPr lang="he-IL" b="0" dirty="0" err="1"/>
              <a:t>במנין</a:t>
            </a:r>
            <a:r>
              <a:rPr lang="he-IL" b="0" dirty="0"/>
              <a:t>.</a:t>
            </a:r>
          </a:p>
          <a:p>
            <a:pPr marL="0" indent="0">
              <a:buFont typeface="Arial" pitchFamily="34" charset="0"/>
              <a:buNone/>
              <a:defRPr/>
            </a:pPr>
            <a:r>
              <a:rPr lang="he-IL" b="0" dirty="0"/>
              <a:t>      (ג)   היה הקשר המשפטי שבין העובד ובין המעסיק קיים בחלק משנת העבודה והעובד עבד     בתוך אותו חלק שנה –</a:t>
            </a:r>
          </a:p>
          <a:p>
            <a:pPr marL="0" indent="0">
              <a:buFont typeface="Arial" pitchFamily="34" charset="0"/>
              <a:buNone/>
              <a:defRPr/>
            </a:pPr>
            <a:r>
              <a:rPr lang="he-IL" b="0" dirty="0"/>
              <a:t>      (1)   לפחות 240 ימים – יהיה מספר ימי החופשה כאמור בסעיף קטן (א);</a:t>
            </a:r>
          </a:p>
          <a:p>
            <a:pPr marL="0" indent="0">
              <a:buFont typeface="Arial" pitchFamily="34" charset="0"/>
              <a:buNone/>
              <a:defRPr/>
            </a:pPr>
            <a:r>
              <a:rPr lang="he-IL" b="0" dirty="0"/>
              <a:t>      (2)   פחות מ-240 ימים – יהיה מספר ימי החופשה חלק יחסי ממספר הימים שלפי סעיף	        קטן (א), כיחס מספר ימי העבודה בפועל אל המספר 240; חלק של יום חופשה לא יובא </a:t>
            </a:r>
            <a:r>
              <a:rPr lang="he-IL" b="0" dirty="0" err="1"/>
              <a:t>במנין</a:t>
            </a:r>
            <a:r>
              <a:rPr lang="he-IL" b="0" dirty="0"/>
              <a:t>.</a:t>
            </a:r>
          </a:p>
          <a:p>
            <a:pPr>
              <a:defRPr/>
            </a:pPr>
            <a:endParaRPr lang="he-IL" b="0" dirty="0"/>
          </a:p>
        </p:txBody>
      </p:sp>
    </p:spTree>
    <p:extLst>
      <p:ext uri="{BB962C8B-B14F-4D97-AF65-F5344CB8AC3E}">
        <p14:creationId xmlns:p14="http://schemas.microsoft.com/office/powerpoint/2010/main" val="2754136296"/>
      </p:ext>
    </p:extLst>
  </p:cSld>
  <p:clrMapOvr>
    <a:masterClrMapping/>
  </p:clrMapOvr>
  <p:transition spd="slow">
    <p:randomBar dir="vert"/>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defRPr/>
            </a:pPr>
            <a:r>
              <a:rPr lang="he-IL" dirty="0"/>
              <a:t>צבירת ימי חופשה שנתית</a:t>
            </a:r>
          </a:p>
        </p:txBody>
      </p:sp>
      <p:sp>
        <p:nvSpPr>
          <p:cNvPr id="20483" name="מציין מיקום תוכן 2"/>
          <p:cNvSpPr>
            <a:spLocks noGrp="1"/>
          </p:cNvSpPr>
          <p:nvPr>
            <p:ph idx="1"/>
          </p:nvPr>
        </p:nvSpPr>
        <p:spPr>
          <a:xfrm>
            <a:off x="467544" y="1844824"/>
            <a:ext cx="6840760" cy="4000500"/>
          </a:xfrm>
        </p:spPr>
        <p:txBody>
          <a:bodyPr>
            <a:normAutofit lnSpcReduction="10000"/>
          </a:bodyPr>
          <a:lstStyle/>
          <a:p>
            <a:r>
              <a:rPr lang="he-IL" altLang="en-US" dirty="0"/>
              <a:t>החוק מבחין בין עובד שהשלים קשר משפטי של שנה ובין עובד שלא השלים קשר משפטי של שנה.</a:t>
            </a:r>
            <a:endParaRPr lang="en-US" altLang="en-US" dirty="0">
              <a:cs typeface="Arial" pitchFamily="34" charset="0"/>
            </a:endParaRPr>
          </a:p>
          <a:p>
            <a:r>
              <a:rPr lang="he-IL" altLang="en-US" dirty="0"/>
              <a:t>קשר משפטי של שנה הינו מהראשון בינואר ועד 31/12 של אותה שנה. לדוגמה, מ-1/1/2019 עד 31/12/2019.</a:t>
            </a:r>
            <a:endParaRPr lang="en-US" altLang="en-US" dirty="0">
              <a:cs typeface="Arial" pitchFamily="34" charset="0"/>
            </a:endParaRPr>
          </a:p>
          <a:p>
            <a:r>
              <a:rPr lang="he-IL" altLang="en-US" dirty="0"/>
              <a:t>דוגמה למקרה שבו אין קשר משפטי של שנה - עובד שהחל את עבודתו ב-26/11/2012 וסיים אותה ב-1/5/2019. למרות שעבד יותר משנה, הוא לא השלים קשר משפטי של שנה בשנת 2019, מאחר שסיים את עבודתו לפני 31/12/2019. </a:t>
            </a:r>
            <a:endParaRPr lang="en-US" altLang="en-US" dirty="0">
              <a:cs typeface="Arial" pitchFamily="34" charset="0"/>
            </a:endParaRPr>
          </a:p>
          <a:p>
            <a:r>
              <a:rPr lang="he-IL" altLang="en-US" b="0" dirty="0"/>
              <a:t>הפרשנות המילולית הברורה של סעיף זה, היא שיש להבחין בין עובד בעל קשר משפטי של שנה לבין עובד בעל קשר משפטי נמוך משנה. בהתאם לכך עובד בעל קשר משפטי של שנה שהשלים 200 ימי עבודה בשנת העבודה השנייה יהיה זכאי ל-16 ימי חופשה. </a:t>
            </a:r>
            <a:r>
              <a:rPr lang="he-IL" altLang="en-US" u="sng" dirty="0"/>
              <a:t>זאת כאשר אין שוני בין ימי החופשה שצובר עובד במשרה מלאה לבין אלה של עובד במשרה חלקית.</a:t>
            </a:r>
          </a:p>
          <a:p>
            <a:endParaRPr lang="he-IL" altLang="en-US" dirty="0"/>
          </a:p>
        </p:txBody>
      </p:sp>
    </p:spTree>
    <p:extLst>
      <p:ext uri="{BB962C8B-B14F-4D97-AF65-F5344CB8AC3E}">
        <p14:creationId xmlns:p14="http://schemas.microsoft.com/office/powerpoint/2010/main" val="2894459512"/>
      </p:ext>
    </p:extLst>
  </p:cSld>
  <p:clrMapOvr>
    <a:masterClrMapping/>
  </p:clrMapOvr>
  <p:transition spd="slow">
    <p:randomBar dir="vert"/>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defRPr/>
            </a:pPr>
            <a:r>
              <a:rPr lang="he-IL" dirty="0"/>
              <a:t>צבירת ימי חופשה שנתית</a:t>
            </a:r>
          </a:p>
        </p:txBody>
      </p:sp>
      <p:sp>
        <p:nvSpPr>
          <p:cNvPr id="80899" name="מציין מיקום תוכן 2"/>
          <p:cNvSpPr>
            <a:spLocks noGrp="1"/>
          </p:cNvSpPr>
          <p:nvPr>
            <p:ph idx="1"/>
          </p:nvPr>
        </p:nvSpPr>
        <p:spPr>
          <a:xfrm>
            <a:off x="822327" y="1844824"/>
            <a:ext cx="6557985" cy="3097064"/>
          </a:xfrm>
        </p:spPr>
        <p:txBody>
          <a:bodyPr>
            <a:normAutofit fontScale="77500" lnSpcReduction="20000"/>
          </a:bodyPr>
          <a:lstStyle/>
          <a:p>
            <a:pPr>
              <a:defRPr/>
            </a:pPr>
            <a:r>
              <a:rPr lang="he-IL" b="0" dirty="0"/>
              <a:t>ביטוי להיקף המשרה יימצא בסעיף 10 לחוק חופשה שנתית:</a:t>
            </a:r>
          </a:p>
          <a:p>
            <a:pPr>
              <a:defRPr/>
            </a:pPr>
            <a:r>
              <a:rPr lang="he-IL" dirty="0"/>
              <a:t>דמי החופשה (תיקון מס' 14) תשע"ד-2014</a:t>
            </a:r>
            <a:endParaRPr lang="he-IL" b="0" dirty="0"/>
          </a:p>
          <a:p>
            <a:pPr>
              <a:defRPr/>
            </a:pPr>
            <a:r>
              <a:rPr lang="he-IL" b="0" dirty="0"/>
              <a:t>"10.  (א)  המעסיק חייב לשלם לעובד בעד ימי החופשה דמי חופשה בסכום השווה לשכרו הרגיל".</a:t>
            </a:r>
          </a:p>
          <a:p>
            <a:pPr marL="0" indent="0">
              <a:buFont typeface="Arial" pitchFamily="34" charset="0"/>
              <a:buNone/>
              <a:defRPr/>
            </a:pPr>
            <a:endParaRPr lang="he-IL" dirty="0"/>
          </a:p>
          <a:p>
            <a:pPr>
              <a:defRPr/>
            </a:pPr>
            <a:r>
              <a:rPr lang="he-IL" b="0" dirty="0"/>
              <a:t>לפיכך קובע בית הדין:</a:t>
            </a:r>
          </a:p>
          <a:p>
            <a:pPr>
              <a:defRPr/>
            </a:pPr>
            <a:r>
              <a:rPr lang="he-IL" b="0" dirty="0"/>
              <a:t>לסוגיית צבירת ימי החופשה מידי חודש – יש לפעול לפי סעיף 3 לחוק חופשה שנתית.</a:t>
            </a:r>
          </a:p>
          <a:p>
            <a:pPr>
              <a:defRPr/>
            </a:pPr>
            <a:r>
              <a:rPr lang="he-IL" b="0" dirty="0"/>
              <a:t>לסוגיית ערך דמי החופשה ליום – יש לפעול לפי סעיף 10 לחוק חופשה שנתית. </a:t>
            </a:r>
          </a:p>
          <a:p>
            <a:pPr>
              <a:defRPr/>
            </a:pPr>
            <a:r>
              <a:rPr lang="he-IL" b="0" dirty="0"/>
              <a:t>בהתאם לכך קובע בית הדין כי אין מחלוקת ש חישוב צבירת ימי החופשה של העובדים על ידי החברה נעשה למעשה באופן שגוי, כאשר הם הביאו בחשבון את חישוב היקף המשרה החודשי של כל עובד.</a:t>
            </a:r>
          </a:p>
          <a:p>
            <a:pPr>
              <a:defRPr/>
            </a:pPr>
            <a:endParaRPr lang="he-IL" altLang="en-US" dirty="0"/>
          </a:p>
        </p:txBody>
      </p:sp>
    </p:spTree>
    <p:extLst>
      <p:ext uri="{BB962C8B-B14F-4D97-AF65-F5344CB8AC3E}">
        <p14:creationId xmlns:p14="http://schemas.microsoft.com/office/powerpoint/2010/main" val="3992356488"/>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כותרת 1"/>
          <p:cNvSpPr>
            <a:spLocks noGrp="1" noChangeArrowheads="1"/>
          </p:cNvSpPr>
          <p:nvPr>
            <p:ph type="title"/>
          </p:nvPr>
        </p:nvSpPr>
        <p:spPr>
          <a:xfrm>
            <a:off x="755576" y="454980"/>
            <a:ext cx="6347713" cy="803176"/>
          </a:xfrm>
        </p:spPr>
        <p:txBody>
          <a:bodyPr/>
          <a:lstStyle/>
          <a:p>
            <a:pPr algn="ctr"/>
            <a:r>
              <a:rPr lang="he-IL" altLang="he-IL" dirty="0">
                <a:solidFill>
                  <a:srgbClr val="0070C0"/>
                </a:solidFill>
              </a:rPr>
              <a:t>סעיף 14 לחוק פיצויי פיטורים</a:t>
            </a:r>
          </a:p>
        </p:txBody>
      </p:sp>
      <p:sp>
        <p:nvSpPr>
          <p:cNvPr id="38915" name="מציין מיקום תוכן 2"/>
          <p:cNvSpPr>
            <a:spLocks noGrp="1" noChangeArrowheads="1"/>
          </p:cNvSpPr>
          <p:nvPr>
            <p:ph idx="1"/>
          </p:nvPr>
        </p:nvSpPr>
        <p:spPr>
          <a:xfrm>
            <a:off x="741844" y="1488613"/>
            <a:ext cx="6347714" cy="3880773"/>
          </a:xfrm>
        </p:spPr>
        <p:txBody>
          <a:bodyPr>
            <a:normAutofit fontScale="92500" lnSpcReduction="10000"/>
          </a:bodyPr>
          <a:lstStyle/>
          <a:p>
            <a:pPr algn="just"/>
            <a:r>
              <a:rPr lang="he-IL" altLang="he-IL" dirty="0"/>
              <a:t>לשון החוק: "תשלום לקופת תגמולים, לקרן פנסיה או לקרן כיוצא באלה, לא יבוא במקום פיצויי פיטורים אלא אם נקבע כך בהסכם הקיבוצי החל על המעסיק והעובד ובמידה שנקבע, או אם תשלום כאמור אושר על ידי שר העבודה ובמידה שאושר". </a:t>
            </a:r>
          </a:p>
          <a:p>
            <a:pPr algn="just"/>
            <a:r>
              <a:rPr lang="he-IL" altLang="he-IL" dirty="0"/>
              <a:t>סעיף 14 לחוק פיצויי פיטורים מאפשר למעסיק להשתמש בכספים שהפריש לקופת הפיצויים של העובד </a:t>
            </a:r>
            <a:r>
              <a:rPr lang="he-IL" altLang="he-IL" b="1" dirty="0"/>
              <a:t>במקום</a:t>
            </a:r>
            <a:r>
              <a:rPr lang="he-IL" altLang="he-IL" dirty="0"/>
              <a:t> פיצויי הפיטורים שעליו לשלם לעובד במקרה של פיטורים.</a:t>
            </a:r>
          </a:p>
          <a:p>
            <a:pPr algn="just"/>
            <a:r>
              <a:rPr lang="he-IL" altLang="he-IL" dirty="0"/>
              <a:t>התנאי לכך הוא שהמעסיק מפריש לקופת הפיצויים 8.33% מהשכר הקובע מידי חודש (ולא 6%). </a:t>
            </a:r>
          </a:p>
          <a:p>
            <a:pPr algn="just"/>
            <a:r>
              <a:rPr lang="he-IL" altLang="he-IL" dirty="0"/>
              <a:t>יתרון למעסיק: המעסיק פטור מלבצע התחשבנות רטרואקטיבית במידה והשכר הקובע לפיצויים עלה. </a:t>
            </a:r>
          </a:p>
          <a:p>
            <a:pPr algn="just"/>
            <a:r>
              <a:rPr lang="he-IL" altLang="he-IL" dirty="0"/>
              <a:t>יתרון לעובד: העובד זכאי לכספי הפיצויים שנצברו בקופה גם במצב שהוא התפטר (גם אם ההתפטרות אינה מזכה בפיצויים) וגם אם לא צבר וותק של שנה. </a:t>
            </a:r>
          </a:p>
        </p:txBody>
      </p:sp>
    </p:spTree>
    <p:extLst>
      <p:ext uri="{BB962C8B-B14F-4D97-AF65-F5344CB8AC3E}">
        <p14:creationId xmlns:p14="http://schemas.microsoft.com/office/powerpoint/2010/main" val="3646058248"/>
      </p:ext>
    </p:extLst>
  </p:cSld>
  <p:clrMapOvr>
    <a:masterClrMapping/>
  </p:clrMapOvr>
  <p:transition spd="slow">
    <p:randomBar dir="vert"/>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defRPr/>
            </a:pPr>
            <a:r>
              <a:rPr lang="he-IL" dirty="0"/>
              <a:t>צבירת ימי חופשה שנתית</a:t>
            </a:r>
          </a:p>
        </p:txBody>
      </p:sp>
      <p:sp>
        <p:nvSpPr>
          <p:cNvPr id="22531" name="מציין מיקום תוכן 2"/>
          <p:cNvSpPr>
            <a:spLocks noGrp="1"/>
          </p:cNvSpPr>
          <p:nvPr>
            <p:ph idx="1"/>
          </p:nvPr>
        </p:nvSpPr>
        <p:spPr>
          <a:xfrm>
            <a:off x="614435" y="2236812"/>
            <a:ext cx="6774009" cy="4000500"/>
          </a:xfrm>
        </p:spPr>
        <p:txBody>
          <a:bodyPr/>
          <a:lstStyle/>
          <a:p>
            <a:r>
              <a:rPr lang="he-IL" altLang="en-US" dirty="0"/>
              <a:t>האם נגרם נזק לעובדי החברה?</a:t>
            </a:r>
          </a:p>
          <a:p>
            <a:r>
              <a:rPr lang="he-IL" altLang="en-US" b="0" dirty="0"/>
              <a:t>בית הדין בחן ומצא שצבירת ימי החופשה נעשתה באופן יחסי, וכן כי תשלום ערך יום החופשה נעשה גם הוא באופן יחסי.</a:t>
            </a:r>
          </a:p>
          <a:p>
            <a:r>
              <a:rPr lang="he-IL" altLang="en-US" b="0" dirty="0"/>
              <a:t>אילו החברה הייתה משלמת את דמי החופשה בהתאם ל-8 שעות עבודה ביום, הרי שהיה בכך לרפא את הפגם.</a:t>
            </a:r>
          </a:p>
          <a:p>
            <a:r>
              <a:rPr lang="he-IL" altLang="en-US" b="0" dirty="0"/>
              <a:t>אמנם, </a:t>
            </a:r>
            <a:r>
              <a:rPr lang="he-IL" altLang="en-US" b="0" dirty="0" err="1"/>
              <a:t>משלא</a:t>
            </a:r>
            <a:r>
              <a:rPr lang="he-IL" altLang="en-US" b="0" dirty="0"/>
              <a:t> פעלה החברה כאמור, נגרם נזק לעובדים ואושרה התובענה. </a:t>
            </a:r>
          </a:p>
        </p:txBody>
      </p:sp>
    </p:spTree>
    <p:extLst>
      <p:ext uri="{BB962C8B-B14F-4D97-AF65-F5344CB8AC3E}">
        <p14:creationId xmlns:p14="http://schemas.microsoft.com/office/powerpoint/2010/main" val="1444374531"/>
      </p:ext>
    </p:extLst>
  </p:cSld>
  <p:clrMapOvr>
    <a:masterClrMapping/>
  </p:clrMapOvr>
  <p:transition spd="slow">
    <p:randomBar dir="vert"/>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defRPr/>
            </a:pPr>
            <a:r>
              <a:rPr lang="he-IL" dirty="0"/>
              <a:t>צבירת ימי חופשה שנתית</a:t>
            </a:r>
          </a:p>
        </p:txBody>
      </p:sp>
      <p:sp>
        <p:nvSpPr>
          <p:cNvPr id="23555" name="מציין מיקום תוכן 2"/>
          <p:cNvSpPr>
            <a:spLocks noGrp="1"/>
          </p:cNvSpPr>
          <p:nvPr>
            <p:ph idx="1"/>
          </p:nvPr>
        </p:nvSpPr>
        <p:spPr>
          <a:xfrm>
            <a:off x="323528" y="1962096"/>
            <a:ext cx="6984776" cy="4000500"/>
          </a:xfrm>
        </p:spPr>
        <p:txBody>
          <a:bodyPr/>
          <a:lstStyle/>
          <a:p>
            <a:r>
              <a:rPr lang="he-IL" altLang="en-US" u="sng" dirty="0"/>
              <a:t>חישוב שיעור יום חופשה:</a:t>
            </a:r>
            <a:endParaRPr lang="en-US" altLang="en-US" b="0" u="sng" dirty="0">
              <a:cs typeface="Arial" pitchFamily="34" charset="0"/>
            </a:endParaRPr>
          </a:p>
          <a:p>
            <a:r>
              <a:rPr lang="he-IL" altLang="en-US" u="sng" dirty="0"/>
              <a:t>לעובד במשכורת </a:t>
            </a:r>
            <a:r>
              <a:rPr lang="he-IL" altLang="en-US" dirty="0"/>
              <a:t>- </a:t>
            </a:r>
            <a:r>
              <a:rPr lang="he-IL" altLang="en-US" b="0" dirty="0"/>
              <a:t>ישולם שכר חודשי מלא.</a:t>
            </a:r>
            <a:endParaRPr lang="en-US" altLang="en-US" b="0" dirty="0">
              <a:cs typeface="Arial" pitchFamily="34" charset="0"/>
            </a:endParaRPr>
          </a:p>
          <a:p>
            <a:r>
              <a:rPr lang="he-IL" altLang="en-US" u="sng" dirty="0"/>
              <a:t>לעובד בשכר - </a:t>
            </a:r>
            <a:r>
              <a:rPr lang="he-IL" altLang="en-US" b="0" dirty="0"/>
              <a:t>כאשר העובד השלים את כל ימי העבודה בשלושה החודשים האחרונים, יש לחלק את סכום 3 המשכורות האחרונות ב-90 ימים.</a:t>
            </a:r>
          </a:p>
          <a:p>
            <a:r>
              <a:rPr lang="he-IL" altLang="en-US" b="0" dirty="0"/>
              <a:t>כאשר העובד לא השלים את כל ימי העבודה בשלושה החודשים האחרונים, יש לחלק את סכום 3 המשכורות של רבע השנה שבה אחוז ימי עבודתו הוא הגבוה ביותר ב-90 ימים</a:t>
            </a:r>
            <a:endParaRPr lang="en-US" altLang="en-US" b="0" dirty="0">
              <a:cs typeface="Arial" pitchFamily="34" charset="0"/>
            </a:endParaRPr>
          </a:p>
        </p:txBody>
      </p:sp>
    </p:spTree>
    <p:extLst>
      <p:ext uri="{BB962C8B-B14F-4D97-AF65-F5344CB8AC3E}">
        <p14:creationId xmlns:p14="http://schemas.microsoft.com/office/powerpoint/2010/main" val="2077915327"/>
      </p:ext>
    </p:extLst>
  </p:cSld>
  <p:clrMapOvr>
    <a:masterClrMapping/>
  </p:clrMapOvr>
  <p:transition spd="slow">
    <p:randomBar dir="vert"/>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כותרת 1"/>
          <p:cNvSpPr>
            <a:spLocks noGrp="1" noChangeArrowheads="1"/>
          </p:cNvSpPr>
          <p:nvPr>
            <p:ph type="title"/>
          </p:nvPr>
        </p:nvSpPr>
        <p:spPr/>
        <p:txBody>
          <a:bodyPr/>
          <a:lstStyle/>
          <a:p>
            <a:pPr algn="ctr" eaLnBrk="1" hangingPunct="1"/>
            <a:r>
              <a:rPr lang="he-IL" altLang="he-IL" sz="3200" dirty="0">
                <a:solidFill>
                  <a:srgbClr val="0070C0"/>
                </a:solidFill>
                <a:latin typeface="Open Sans Hebrew" panose="00000500000000000000" pitchFamily="2" charset="-79"/>
                <a:cs typeface="Open Sans Hebrew" panose="00000500000000000000" pitchFamily="2" charset="-79"/>
              </a:rPr>
              <a:t>קיצור שבוע העבודה במשק ל- 42 שעות </a:t>
            </a:r>
          </a:p>
        </p:txBody>
      </p:sp>
      <p:sp>
        <p:nvSpPr>
          <p:cNvPr id="8195" name="מציין מיקום תוכן 2"/>
          <p:cNvSpPr>
            <a:spLocks noGrp="1" noChangeArrowheads="1"/>
          </p:cNvSpPr>
          <p:nvPr>
            <p:ph idx="1"/>
          </p:nvPr>
        </p:nvSpPr>
        <p:spPr/>
        <p:txBody>
          <a:bodyPr/>
          <a:lstStyle/>
          <a:p>
            <a:pPr eaLnBrk="1" hangingPunct="1">
              <a:buClr>
                <a:srgbClr val="0070C0"/>
              </a:buClr>
            </a:pPr>
            <a:r>
              <a:rPr lang="he-IL" altLang="he-IL" dirty="0">
                <a:latin typeface="Open Sans Hebrew" panose="00000500000000000000" pitchFamily="2" charset="-79"/>
                <a:cs typeface="Open Sans Hebrew" panose="00000500000000000000" pitchFamily="2" charset="-79"/>
              </a:rPr>
              <a:t>בעקבות צו ההרחבה לקיצור שבוע העבודה במשק, שבוע העבודה עומד כיום על 42 שעות עבודה בשבוע במקום 43 שעות.</a:t>
            </a:r>
          </a:p>
          <a:p>
            <a:pPr eaLnBrk="1" hangingPunct="1">
              <a:buClr>
                <a:srgbClr val="0070C0"/>
              </a:buClr>
            </a:pPr>
            <a:r>
              <a:rPr lang="he-IL" altLang="he-IL" dirty="0">
                <a:latin typeface="Open Sans Hebrew" panose="00000500000000000000" pitchFamily="2" charset="-79"/>
                <a:cs typeface="Open Sans Hebrew" panose="00000500000000000000" pitchFamily="2" charset="-79"/>
              </a:rPr>
              <a:t>קיצור שבוע העבודה מתבצע ללא הפחתה משכרו של העובד.</a:t>
            </a:r>
          </a:p>
          <a:p>
            <a:pPr eaLnBrk="1" hangingPunct="1">
              <a:buClr>
                <a:srgbClr val="0070C0"/>
              </a:buClr>
            </a:pPr>
            <a:r>
              <a:rPr lang="he-IL" altLang="he-IL" dirty="0">
                <a:latin typeface="Open Sans Hebrew" panose="00000500000000000000" pitchFamily="2" charset="-79"/>
                <a:cs typeface="Open Sans Hebrew" panose="00000500000000000000" pitchFamily="2" charset="-79"/>
              </a:rPr>
              <a:t>הפחתת השעה תהיה מיום מוגדר וקבוע בשבוע, זהו יהיה יום העבודה המקוצר.</a:t>
            </a:r>
          </a:p>
          <a:p>
            <a:pPr eaLnBrk="1" hangingPunct="1">
              <a:buClr>
                <a:srgbClr val="0070C0"/>
              </a:buClr>
            </a:pPr>
            <a:r>
              <a:rPr lang="he-IL" altLang="he-IL" dirty="0">
                <a:latin typeface="Open Sans Hebrew" panose="00000500000000000000" pitchFamily="2" charset="-79"/>
                <a:cs typeface="Open Sans Hebrew" panose="00000500000000000000" pitchFamily="2" charset="-79"/>
              </a:rPr>
              <a:t>יום העבודה המקוצר ייקבע על פי צרכי העבודה ובמידת האפשר תוך התחשבות בצרכי העובד. </a:t>
            </a:r>
          </a:p>
          <a:p>
            <a:pPr eaLnBrk="1" hangingPunct="1">
              <a:buClr>
                <a:srgbClr val="0070C0"/>
              </a:buClr>
            </a:pPr>
            <a:r>
              <a:rPr lang="he-IL" altLang="he-IL" dirty="0">
                <a:latin typeface="Open Sans Hebrew" panose="00000500000000000000" pitchFamily="2" charset="-79"/>
                <a:cs typeface="Open Sans Hebrew" panose="00000500000000000000" pitchFamily="2" charset="-79"/>
              </a:rPr>
              <a:t>במצב שהעובד יעבוד ביום המקוצר את השעה שהופחתה – זו תשולם לו בתעריף של שעה נוספת. </a:t>
            </a:r>
          </a:p>
        </p:txBody>
      </p:sp>
    </p:spTree>
    <p:extLst>
      <p:ext uri="{BB962C8B-B14F-4D97-AF65-F5344CB8AC3E}">
        <p14:creationId xmlns:p14="http://schemas.microsoft.com/office/powerpoint/2010/main" val="3708776680"/>
      </p:ext>
    </p:extLst>
  </p:cSld>
  <p:clrMapOvr>
    <a:masterClrMapping/>
  </p:clrMapOvr>
  <p:transition spd="slow">
    <p:randomBar dir="vert"/>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כותרת 1"/>
          <p:cNvSpPr>
            <a:spLocks noGrp="1" noChangeArrowheads="1"/>
          </p:cNvSpPr>
          <p:nvPr>
            <p:ph type="title"/>
          </p:nvPr>
        </p:nvSpPr>
        <p:spPr/>
        <p:txBody>
          <a:bodyPr/>
          <a:lstStyle/>
          <a:p>
            <a:pPr algn="ctr" eaLnBrk="1" hangingPunct="1"/>
            <a:r>
              <a:rPr lang="he-IL" altLang="he-IL" sz="3200" dirty="0">
                <a:solidFill>
                  <a:srgbClr val="0070C0"/>
                </a:solidFill>
                <a:latin typeface="Open Sans Hebrew" panose="00000500000000000000" pitchFamily="2" charset="-79"/>
                <a:cs typeface="Open Sans Hebrew" panose="00000500000000000000" pitchFamily="2" charset="-79"/>
              </a:rPr>
              <a:t>שכר המינימום השעתי בהתאם לתיקון </a:t>
            </a:r>
          </a:p>
        </p:txBody>
      </p:sp>
      <p:sp>
        <p:nvSpPr>
          <p:cNvPr id="3" name="מציין מיקום תוכן 2">
            <a:extLst>
              <a:ext uri="{FF2B5EF4-FFF2-40B4-BE49-F238E27FC236}">
                <a16:creationId xmlns:a16="http://schemas.microsoft.com/office/drawing/2014/main" id="{6D0E240A-EEF3-4BE4-B354-163AF21544CC}"/>
              </a:ext>
            </a:extLst>
          </p:cNvPr>
          <p:cNvSpPr>
            <a:spLocks noGrp="1"/>
          </p:cNvSpPr>
          <p:nvPr>
            <p:ph idx="1"/>
          </p:nvPr>
        </p:nvSpPr>
        <p:spPr>
          <a:xfrm>
            <a:off x="683568" y="1628800"/>
            <a:ext cx="6447234" cy="3881437"/>
          </a:xfrm>
        </p:spPr>
        <p:txBody>
          <a:bodyPr rtlCol="1">
            <a:normAutofit fontScale="92500" lnSpcReduction="10000"/>
          </a:bodyPr>
          <a:lstStyle/>
          <a:p>
            <a:pPr eaLnBrk="1" hangingPunct="1">
              <a:buClr>
                <a:srgbClr val="0070C0"/>
              </a:buClr>
              <a:defRPr/>
            </a:pPr>
            <a:r>
              <a:rPr lang="he-IL" dirty="0">
                <a:latin typeface="Open Sans Hebrew" panose="00000500000000000000" pitchFamily="2" charset="-79"/>
                <a:cs typeface="Open Sans Hebrew" panose="00000500000000000000" pitchFamily="2" charset="-79"/>
              </a:rPr>
              <a:t>בהתאם לתיקון, נוצר מצב של חוסר בהירות בדבר אופן החישוב של שכר המינימום </a:t>
            </a:r>
            <a:r>
              <a:rPr lang="he-IL" dirty="0" err="1">
                <a:latin typeface="Open Sans Hebrew" panose="00000500000000000000" pitchFamily="2" charset="-79"/>
                <a:cs typeface="Open Sans Hebrew" panose="00000500000000000000" pitchFamily="2" charset="-79"/>
              </a:rPr>
              <a:t>השעתי</a:t>
            </a:r>
            <a:r>
              <a:rPr lang="he-IL" dirty="0">
                <a:latin typeface="Open Sans Hebrew" panose="00000500000000000000" pitchFamily="2" charset="-79"/>
                <a:cs typeface="Open Sans Hebrew" panose="00000500000000000000" pitchFamily="2" charset="-79"/>
              </a:rPr>
              <a:t>. </a:t>
            </a:r>
          </a:p>
          <a:p>
            <a:pPr eaLnBrk="1" hangingPunct="1">
              <a:buClr>
                <a:srgbClr val="0070C0"/>
              </a:buClr>
              <a:defRPr/>
            </a:pPr>
            <a:r>
              <a:rPr lang="he-IL" dirty="0">
                <a:latin typeface="Open Sans Hebrew" panose="00000500000000000000" pitchFamily="2" charset="-79"/>
                <a:cs typeface="Open Sans Hebrew" panose="00000500000000000000" pitchFamily="2" charset="-79"/>
              </a:rPr>
              <a:t>האם יש לחשב את שכר המינימום </a:t>
            </a:r>
            <a:r>
              <a:rPr lang="he-IL" dirty="0" err="1">
                <a:latin typeface="Open Sans Hebrew" panose="00000500000000000000" pitchFamily="2" charset="-79"/>
                <a:cs typeface="Open Sans Hebrew" panose="00000500000000000000" pitchFamily="2" charset="-79"/>
              </a:rPr>
              <a:t>השעתי</a:t>
            </a:r>
            <a:r>
              <a:rPr lang="he-IL" dirty="0">
                <a:latin typeface="Open Sans Hebrew" panose="00000500000000000000" pitchFamily="2" charset="-79"/>
                <a:cs typeface="Open Sans Hebrew" panose="00000500000000000000" pitchFamily="2" charset="-79"/>
              </a:rPr>
              <a:t> לפי חלוקה של 182 שעות לחודש במקום 186 שעות לחודש? הרי שלא תוקן חוק שכר מינימום.</a:t>
            </a:r>
          </a:p>
          <a:p>
            <a:pPr eaLnBrk="1" hangingPunct="1">
              <a:buClr>
                <a:srgbClr val="0070C0"/>
              </a:buClr>
              <a:defRPr/>
            </a:pPr>
            <a:r>
              <a:rPr lang="he-IL" dirty="0">
                <a:latin typeface="Open Sans Hebrew" panose="00000500000000000000" pitchFamily="2" charset="-79"/>
                <a:cs typeface="Open Sans Hebrew" panose="00000500000000000000" pitchFamily="2" charset="-79"/>
              </a:rPr>
              <a:t>בעקבות הסוגייה הוקם צוות היגוי מיוחד (ע"י ההסתדרות הכללית ונשיאות הארגונים העסקיים) שהוציא הנחייה לפיה החל מיום 1.4.18, שכר העבודה השעתי למקבלי שכר מינימום, יחושב באמצעות חלוקת שכר המינימום החודשי, בגובה 5,300 ₪ נכון למועד חתימת הסכם זה , ב-182 שעות בחודש, במקום 186 שעות בחודש – דהיינו, 29.12 ₪ לשעה במקום 28.49 ₪.</a:t>
            </a:r>
            <a:endParaRPr lang="en-US" dirty="0">
              <a:latin typeface="Open Sans Hebrew" panose="00000500000000000000" pitchFamily="2" charset="-79"/>
              <a:cs typeface="Open Sans Hebrew" panose="00000500000000000000" pitchFamily="2" charset="-79"/>
            </a:endParaRPr>
          </a:p>
          <a:p>
            <a:pPr eaLnBrk="1" hangingPunct="1">
              <a:buClr>
                <a:srgbClr val="0070C0"/>
              </a:buClr>
              <a:defRPr/>
            </a:pPr>
            <a:r>
              <a:rPr lang="he-IL" dirty="0">
                <a:latin typeface="Open Sans Hebrew" panose="00000500000000000000" pitchFamily="2" charset="-79"/>
                <a:cs typeface="Open Sans Hebrew" panose="00000500000000000000" pitchFamily="2" charset="-79"/>
              </a:rPr>
              <a:t>עם זאת משרד העבודה והרווחה באמצעות היחידה להסדרה ואכיפת חוקי העובדה הוציא הנחייה כי עד אשר לא יתוקן חוק שכר המינימום אזי שלא ייאכפו את </a:t>
            </a:r>
            <a:r>
              <a:rPr lang="he-IL" dirty="0" err="1">
                <a:latin typeface="Open Sans Hebrew" panose="00000500000000000000" pitchFamily="2" charset="-79"/>
                <a:cs typeface="Open Sans Hebrew" panose="00000500000000000000" pitchFamily="2" charset="-79"/>
              </a:rPr>
              <a:t>ההנחייה</a:t>
            </a:r>
            <a:r>
              <a:rPr lang="he-IL" dirty="0">
                <a:latin typeface="Open Sans Hebrew" panose="00000500000000000000" pitchFamily="2" charset="-79"/>
                <a:cs typeface="Open Sans Hebrew" panose="00000500000000000000" pitchFamily="2" charset="-79"/>
              </a:rPr>
              <a:t> מקום שמעסיק שילם לעובד סכום הנמוך מכך</a:t>
            </a:r>
            <a:r>
              <a:rPr lang="he-IL" sz="3600" dirty="0">
                <a:solidFill>
                  <a:schemeClr val="tx1">
                    <a:lumMod val="75000"/>
                    <a:lumOff val="25000"/>
                  </a:schemeClr>
                </a:solidFill>
                <a:latin typeface="David" pitchFamily="34" charset="-79"/>
                <a:cs typeface="David" pitchFamily="34" charset="-79"/>
              </a:rPr>
              <a:t>.</a:t>
            </a:r>
          </a:p>
        </p:txBody>
      </p:sp>
    </p:spTree>
    <p:extLst>
      <p:ext uri="{BB962C8B-B14F-4D97-AF65-F5344CB8AC3E}">
        <p14:creationId xmlns:p14="http://schemas.microsoft.com/office/powerpoint/2010/main" val="2394559774"/>
      </p:ext>
    </p:extLst>
  </p:cSld>
  <p:clrMapOvr>
    <a:masterClrMapping/>
  </p:clrMapOvr>
  <p:transition spd="slow">
    <p:randomBar dir="vert"/>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כותרת 1"/>
          <p:cNvSpPr>
            <a:spLocks noGrp="1" noChangeArrowheads="1"/>
          </p:cNvSpPr>
          <p:nvPr>
            <p:ph type="title"/>
          </p:nvPr>
        </p:nvSpPr>
        <p:spPr/>
        <p:txBody>
          <a:bodyPr/>
          <a:lstStyle/>
          <a:p>
            <a:pPr algn="ctr" eaLnBrk="1" hangingPunct="1"/>
            <a:r>
              <a:rPr lang="he-IL" altLang="he-IL" dirty="0">
                <a:solidFill>
                  <a:srgbClr val="0070C0"/>
                </a:solidFill>
                <a:latin typeface="Open Sans Hebrew" panose="00000500000000000000" pitchFamily="2" charset="-79"/>
                <a:cs typeface="Open Sans Hebrew" panose="00000500000000000000" pitchFamily="2" charset="-79"/>
              </a:rPr>
              <a:t>חובת ניהול רישומי נוכחות </a:t>
            </a:r>
          </a:p>
        </p:txBody>
      </p:sp>
      <p:sp>
        <p:nvSpPr>
          <p:cNvPr id="7171" name="מציין מיקום תוכן 2"/>
          <p:cNvSpPr>
            <a:spLocks noGrp="1" noChangeArrowheads="1"/>
          </p:cNvSpPr>
          <p:nvPr>
            <p:ph idx="1"/>
          </p:nvPr>
        </p:nvSpPr>
        <p:spPr>
          <a:xfrm>
            <a:off x="755576" y="1488281"/>
            <a:ext cx="6447234" cy="3881437"/>
          </a:xfrm>
        </p:spPr>
        <p:txBody>
          <a:bodyPr/>
          <a:lstStyle/>
          <a:p>
            <a:pPr algn="just" eaLnBrk="1" hangingPunct="1">
              <a:buClr>
                <a:srgbClr val="0070C0"/>
              </a:buClr>
            </a:pPr>
            <a:r>
              <a:rPr lang="he-IL" altLang="he-IL" dirty="0">
                <a:latin typeface="Open Sans Hebrew" panose="00000500000000000000" pitchFamily="2" charset="-79"/>
                <a:cs typeface="Open Sans Hebrew" panose="00000500000000000000" pitchFamily="2" charset="-79"/>
              </a:rPr>
              <a:t>תיקון 24 לחוק הגנת השכר קובע כי כאשר מעסיק לא ניהל רישומי נוכחות לעובד, נטל ההוכחה בדבר היקף שעות העבודה יוטל על כתפיו.</a:t>
            </a:r>
          </a:p>
          <a:p>
            <a:pPr algn="just" eaLnBrk="1" hangingPunct="1">
              <a:buClr>
                <a:srgbClr val="0070C0"/>
              </a:buClr>
            </a:pPr>
            <a:r>
              <a:rPr lang="he-IL" altLang="he-IL" dirty="0">
                <a:latin typeface="Open Sans Hebrew" panose="00000500000000000000" pitchFamily="2" charset="-79"/>
                <a:cs typeface="Open Sans Hebrew" panose="00000500000000000000" pitchFamily="2" charset="-79"/>
              </a:rPr>
              <a:t>במצב כזה כאשר עובד תבע גמול שעות נוספות מעסיקים היו מתקשים להוכיח את שעות העבודה של העובד ובית הדין היה פוסק באופן </a:t>
            </a:r>
            <a:r>
              <a:rPr lang="he-IL" altLang="he-IL" dirty="0" err="1">
                <a:latin typeface="Open Sans Hebrew" panose="00000500000000000000" pitchFamily="2" charset="-79"/>
                <a:cs typeface="Open Sans Hebrew" panose="00000500000000000000" pitchFamily="2" charset="-79"/>
              </a:rPr>
              <a:t>אוטומאטי</a:t>
            </a:r>
            <a:r>
              <a:rPr lang="he-IL" altLang="he-IL" dirty="0">
                <a:latin typeface="Open Sans Hebrew" panose="00000500000000000000" pitchFamily="2" charset="-79"/>
                <a:cs typeface="Open Sans Hebrew" panose="00000500000000000000" pitchFamily="2" charset="-79"/>
              </a:rPr>
              <a:t> תשלום של 60 שעות נוספות בחודש ו-15 שעות נוספות בשבוע – מעין "זכייה מן ההפקר". </a:t>
            </a:r>
          </a:p>
          <a:p>
            <a:pPr algn="just" eaLnBrk="1" hangingPunct="1">
              <a:buClr>
                <a:srgbClr val="0070C0"/>
              </a:buClr>
            </a:pPr>
            <a:r>
              <a:rPr lang="he-IL" altLang="he-IL" dirty="0">
                <a:latin typeface="Open Sans Hebrew" panose="00000500000000000000" pitchFamily="2" charset="-79"/>
                <a:cs typeface="Open Sans Hebrew" panose="00000500000000000000" pitchFamily="2" charset="-79"/>
              </a:rPr>
              <a:t>לאחרונה ניתנה הלכה חדשה ומחייבת של בית הדין הארצי לעבודה הקובעת כי גם אם המעסיק לא מילא חובתו לנהל רישום שעות לעובד, העובד אינו זכאי אוטומטית לגמול עבור השעות הנוספות וכי החלטת בית הדין תיבחן באופן פרטני תוך התרשמותו ממהימנות הצדדים והדוחות ככל שהיו.</a:t>
            </a:r>
          </a:p>
          <a:p>
            <a:pPr algn="just" eaLnBrk="1" hangingPunct="1">
              <a:buClr>
                <a:srgbClr val="0070C0"/>
              </a:buClr>
            </a:pPr>
            <a:r>
              <a:rPr lang="he-IL" altLang="he-IL" dirty="0">
                <a:latin typeface="Open Sans Hebrew" panose="00000500000000000000" pitchFamily="2" charset="-79"/>
                <a:cs typeface="Open Sans Hebrew" panose="00000500000000000000" pitchFamily="2" charset="-79"/>
              </a:rPr>
              <a:t>ע"ע 56816-05-16</a:t>
            </a:r>
            <a:r>
              <a:rPr lang="en-US" altLang="he-IL" dirty="0">
                <a:latin typeface="Open Sans Hebrew" panose="00000500000000000000" pitchFamily="2" charset="-79"/>
                <a:cs typeface="Open Sans Hebrew" panose="00000500000000000000" pitchFamily="2" charset="-79"/>
              </a:rPr>
              <a:t>HAMED HAMEDHAMED EZZEIN </a:t>
            </a:r>
            <a:r>
              <a:rPr lang="en-US" altLang="he-IL" dirty="0" err="1">
                <a:latin typeface="Open Sans Hebrew" panose="00000500000000000000" pitchFamily="2" charset="-79"/>
                <a:cs typeface="Open Sans Hebrew" panose="00000500000000000000" pitchFamily="2" charset="-79"/>
              </a:rPr>
              <a:t>EZZEIN</a:t>
            </a:r>
            <a:r>
              <a:rPr lang="en-US" altLang="he-IL" dirty="0">
                <a:latin typeface="Open Sans Hebrew" panose="00000500000000000000" pitchFamily="2" charset="-79"/>
                <a:cs typeface="Open Sans Hebrew" panose="00000500000000000000" pitchFamily="2" charset="-79"/>
              </a:rPr>
              <a:t> EZZEINEZZEIN </a:t>
            </a:r>
            <a:r>
              <a:rPr lang="he-IL" altLang="he-IL" dirty="0">
                <a:latin typeface="Open Sans Hebrew" panose="00000500000000000000" pitchFamily="2" charset="-79"/>
                <a:cs typeface="Open Sans Hebrew" panose="00000500000000000000" pitchFamily="2" charset="-79"/>
              </a:rPr>
              <a:t>נ' חדד </a:t>
            </a:r>
            <a:r>
              <a:rPr lang="he-IL" altLang="he-IL" dirty="0" err="1">
                <a:latin typeface="Open Sans Hebrew" panose="00000500000000000000" pitchFamily="2" charset="-79"/>
                <a:cs typeface="Open Sans Hebrew" panose="00000500000000000000" pitchFamily="2" charset="-79"/>
              </a:rPr>
              <a:t>טאס</a:t>
            </a:r>
            <a:r>
              <a:rPr lang="he-IL" altLang="he-IL" dirty="0">
                <a:latin typeface="Open Sans Hebrew" panose="00000500000000000000" pitchFamily="2" charset="-79"/>
                <a:cs typeface="Open Sans Hebrew" panose="00000500000000000000" pitchFamily="2" charset="-79"/>
              </a:rPr>
              <a:t> עבודות עפר ופיתוח בע"מ ) 5.7.2017</a:t>
            </a:r>
          </a:p>
        </p:txBody>
      </p:sp>
    </p:spTree>
    <p:extLst>
      <p:ext uri="{BB962C8B-B14F-4D97-AF65-F5344CB8AC3E}">
        <p14:creationId xmlns:p14="http://schemas.microsoft.com/office/powerpoint/2010/main" val="2688077708"/>
      </p:ext>
    </p:extLst>
  </p:cSld>
  <p:clrMapOvr>
    <a:masterClrMapping/>
  </p:clrMapOvr>
  <p:transition spd="slow">
    <p:randomBar dir="vert"/>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כותרת 1"/>
          <p:cNvSpPr>
            <a:spLocks noGrp="1" noChangeArrowheads="1"/>
          </p:cNvSpPr>
          <p:nvPr>
            <p:ph type="title"/>
          </p:nvPr>
        </p:nvSpPr>
        <p:spPr/>
        <p:txBody>
          <a:bodyPr/>
          <a:lstStyle/>
          <a:p>
            <a:pPr algn="ctr" eaLnBrk="1" hangingPunct="1"/>
            <a:r>
              <a:rPr lang="he-IL" altLang="he-IL" sz="2800" dirty="0">
                <a:solidFill>
                  <a:srgbClr val="0070C0"/>
                </a:solidFill>
                <a:latin typeface="Open Sans Hebrew" panose="00000500000000000000" pitchFamily="2" charset="-79"/>
                <a:cs typeface="Open Sans Hebrew" panose="00000500000000000000" pitchFamily="2" charset="-79"/>
              </a:rPr>
              <a:t>המצאת תלוש שכר באמצעים אלקטרוניים </a:t>
            </a:r>
          </a:p>
        </p:txBody>
      </p:sp>
      <p:sp>
        <p:nvSpPr>
          <p:cNvPr id="53251" name="מציין מיקום תוכן 2"/>
          <p:cNvSpPr>
            <a:spLocks noGrp="1" noChangeArrowheads="1"/>
          </p:cNvSpPr>
          <p:nvPr>
            <p:ph idx="1"/>
          </p:nvPr>
        </p:nvSpPr>
        <p:spPr>
          <a:xfrm>
            <a:off x="508397" y="1700808"/>
            <a:ext cx="6447234" cy="3881437"/>
          </a:xfrm>
        </p:spPr>
        <p:txBody>
          <a:bodyPr/>
          <a:lstStyle/>
          <a:p>
            <a:pPr eaLnBrk="1" hangingPunct="1"/>
            <a:r>
              <a:rPr lang="he-IL" altLang="he-IL" dirty="0">
                <a:latin typeface="Open Sans Hebrew" panose="00000500000000000000" pitchFamily="2" charset="-79"/>
                <a:cs typeface="Open Sans Hebrew" panose="00000500000000000000" pitchFamily="2" charset="-79"/>
              </a:rPr>
              <a:t>ס' 24 לחוק הגנת השכר, תשי"ח-1958 קובע כי מעסיק חייב למסור לעובד את תלוש השכר </a:t>
            </a:r>
            <a:r>
              <a:rPr lang="he-IL" altLang="he-IL" b="1" dirty="0">
                <a:latin typeface="Open Sans Hebrew" panose="00000500000000000000" pitchFamily="2" charset="-79"/>
                <a:cs typeface="Open Sans Hebrew" panose="00000500000000000000" pitchFamily="2" charset="-79"/>
              </a:rPr>
              <a:t>בכתב</a:t>
            </a:r>
            <a:r>
              <a:rPr lang="he-IL" altLang="he-IL" dirty="0">
                <a:latin typeface="Open Sans Hebrew" panose="00000500000000000000" pitchFamily="2" charset="-79"/>
                <a:cs typeface="Open Sans Hebrew" panose="00000500000000000000" pitchFamily="2" charset="-79"/>
              </a:rPr>
              <a:t>. </a:t>
            </a:r>
          </a:p>
          <a:p>
            <a:pPr eaLnBrk="1" hangingPunct="1"/>
            <a:r>
              <a:rPr lang="he-IL" altLang="he-IL" dirty="0">
                <a:latin typeface="Open Sans Hebrew" panose="00000500000000000000" pitchFamily="2" charset="-79"/>
                <a:cs typeface="Open Sans Hebrew" panose="00000500000000000000" pitchFamily="2" charset="-79"/>
              </a:rPr>
              <a:t>ביולי 2017 פורסמו תקנות הגנת השכר (דרכים מיוחדות למסירת תלושי שכר), תשע"ז-2017.</a:t>
            </a:r>
          </a:p>
          <a:p>
            <a:pPr eaLnBrk="1" hangingPunct="1"/>
            <a:r>
              <a:rPr lang="he-IL" altLang="he-IL" dirty="0">
                <a:latin typeface="Open Sans Hebrew" panose="00000500000000000000" pitchFamily="2" charset="-79"/>
                <a:cs typeface="Open Sans Hebrew" panose="00000500000000000000" pitchFamily="2" charset="-79"/>
              </a:rPr>
              <a:t>התקנות קובעות כי המעסיק יוכל להמציא את תלוש השכר לעובד </a:t>
            </a:r>
            <a:r>
              <a:rPr lang="he-IL" altLang="he-IL" b="1" dirty="0">
                <a:latin typeface="Open Sans Hebrew" panose="00000500000000000000" pitchFamily="2" charset="-79"/>
                <a:cs typeface="Open Sans Hebrew" panose="00000500000000000000" pitchFamily="2" charset="-79"/>
              </a:rPr>
              <a:t>באמצעים אלקטרונים </a:t>
            </a:r>
            <a:r>
              <a:rPr lang="he-IL" altLang="he-IL" dirty="0">
                <a:latin typeface="Open Sans Hebrew" panose="00000500000000000000" pitchFamily="2" charset="-79"/>
                <a:cs typeface="Open Sans Hebrew" panose="00000500000000000000" pitchFamily="2" charset="-79"/>
              </a:rPr>
              <a:t>כדלקמן:</a:t>
            </a:r>
          </a:p>
          <a:p>
            <a:pPr eaLnBrk="1" hangingPunct="1">
              <a:buFont typeface="Arial" pitchFamily="34" charset="0"/>
              <a:buNone/>
            </a:pPr>
            <a:r>
              <a:rPr lang="he-IL" altLang="he-IL" dirty="0">
                <a:latin typeface="Open Sans Hebrew" panose="00000500000000000000" pitchFamily="2" charset="-79"/>
                <a:cs typeface="Open Sans Hebrew" panose="00000500000000000000" pitchFamily="2" charset="-79"/>
              </a:rPr>
              <a:t>א.	אתר אינטרנט מאובטח</a:t>
            </a:r>
            <a:r>
              <a:rPr lang="en-US" altLang="he-IL" dirty="0">
                <a:latin typeface="Open Sans Hebrew" panose="00000500000000000000" pitchFamily="2" charset="-79"/>
                <a:cs typeface="Open Sans Hebrew" panose="00000500000000000000" pitchFamily="2" charset="-79"/>
              </a:rPr>
              <a:t>;</a:t>
            </a:r>
            <a:endParaRPr lang="he-IL" altLang="he-IL" dirty="0">
              <a:latin typeface="Open Sans Hebrew" panose="00000500000000000000" pitchFamily="2" charset="-79"/>
              <a:cs typeface="Open Sans Hebrew" panose="00000500000000000000" pitchFamily="2" charset="-79"/>
            </a:endParaRPr>
          </a:p>
          <a:p>
            <a:pPr eaLnBrk="1" hangingPunct="1">
              <a:buFont typeface="Arial" pitchFamily="34" charset="0"/>
              <a:buNone/>
            </a:pPr>
            <a:r>
              <a:rPr lang="he-IL" altLang="he-IL" dirty="0">
                <a:latin typeface="Open Sans Hebrew" panose="00000500000000000000" pitchFamily="2" charset="-79"/>
                <a:cs typeface="Open Sans Hebrew" panose="00000500000000000000" pitchFamily="2" charset="-79"/>
              </a:rPr>
              <a:t>ב. 	דואר אלקטרוני פרטי של העובד (העובד יודיע למעסיק בתוך 5 ימים שקיבל את תלוש השכר)</a:t>
            </a:r>
            <a:r>
              <a:rPr lang="en-US" altLang="he-IL" dirty="0">
                <a:latin typeface="Open Sans Hebrew" panose="00000500000000000000" pitchFamily="2" charset="-79"/>
                <a:cs typeface="Open Sans Hebrew" panose="00000500000000000000" pitchFamily="2" charset="-79"/>
              </a:rPr>
              <a:t>;</a:t>
            </a:r>
            <a:r>
              <a:rPr lang="he-IL" altLang="he-IL" dirty="0">
                <a:latin typeface="Open Sans Hebrew" panose="00000500000000000000" pitchFamily="2" charset="-79"/>
                <a:cs typeface="Open Sans Hebrew" panose="00000500000000000000" pitchFamily="2" charset="-79"/>
              </a:rPr>
              <a:t> </a:t>
            </a:r>
          </a:p>
          <a:p>
            <a:pPr eaLnBrk="1" hangingPunct="1">
              <a:buFont typeface="Arial" pitchFamily="34" charset="0"/>
              <a:buNone/>
            </a:pPr>
            <a:r>
              <a:rPr lang="he-IL" altLang="he-IL" dirty="0">
                <a:latin typeface="Open Sans Hebrew" panose="00000500000000000000" pitchFamily="2" charset="-79"/>
                <a:cs typeface="Open Sans Hebrew" panose="00000500000000000000" pitchFamily="2" charset="-79"/>
              </a:rPr>
              <a:t>ג. 	דואר אלקטרוני מטעם המעסיק. </a:t>
            </a:r>
          </a:p>
          <a:p>
            <a:pPr eaLnBrk="1" hangingPunct="1"/>
            <a:r>
              <a:rPr lang="he-IL" altLang="he-IL" dirty="0">
                <a:latin typeface="Open Sans Hebrew" panose="00000500000000000000" pitchFamily="2" charset="-79"/>
                <a:cs typeface="Open Sans Hebrew" panose="00000500000000000000" pitchFamily="2" charset="-79"/>
              </a:rPr>
              <a:t>נדרשת </a:t>
            </a:r>
            <a:r>
              <a:rPr lang="he-IL" altLang="he-IL" b="1" dirty="0">
                <a:latin typeface="Open Sans Hebrew" panose="00000500000000000000" pitchFamily="2" charset="-79"/>
                <a:cs typeface="Open Sans Hebrew" panose="00000500000000000000" pitchFamily="2" charset="-79"/>
              </a:rPr>
              <a:t>הסכמה בכתב </a:t>
            </a:r>
            <a:r>
              <a:rPr lang="he-IL" altLang="he-IL" dirty="0">
                <a:latin typeface="Open Sans Hebrew" panose="00000500000000000000" pitchFamily="2" charset="-79"/>
                <a:cs typeface="Open Sans Hebrew" panose="00000500000000000000" pitchFamily="2" charset="-79"/>
              </a:rPr>
              <a:t>של העובד לפי טופס שבתוספת לתקנות. </a:t>
            </a:r>
          </a:p>
          <a:p>
            <a:pPr eaLnBrk="1" hangingPunct="1"/>
            <a:r>
              <a:rPr lang="he-IL" altLang="he-IL" dirty="0">
                <a:latin typeface="Open Sans Hebrew" panose="00000500000000000000" pitchFamily="2" charset="-79"/>
                <a:cs typeface="Open Sans Hebrew" panose="00000500000000000000" pitchFamily="2" charset="-79"/>
              </a:rPr>
              <a:t>העובד יכול </a:t>
            </a:r>
            <a:r>
              <a:rPr lang="he-IL" altLang="he-IL" b="1" dirty="0">
                <a:latin typeface="Open Sans Hebrew" panose="00000500000000000000" pitchFamily="2" charset="-79"/>
                <a:cs typeface="Open Sans Hebrew" panose="00000500000000000000" pitchFamily="2" charset="-79"/>
              </a:rPr>
              <a:t>לשנות את החלטתו </a:t>
            </a:r>
            <a:r>
              <a:rPr lang="he-IL" altLang="he-IL" dirty="0">
                <a:latin typeface="Open Sans Hebrew" panose="00000500000000000000" pitchFamily="2" charset="-79"/>
                <a:cs typeface="Open Sans Hebrew" panose="00000500000000000000" pitchFamily="2" charset="-79"/>
              </a:rPr>
              <a:t>בכל עת. </a:t>
            </a:r>
          </a:p>
          <a:p>
            <a:pPr eaLnBrk="1" hangingPunct="1"/>
            <a:endParaRPr lang="he-IL" altLang="he-IL" dirty="0">
              <a:cs typeface="Gisha" pitchFamily="34" charset="-79"/>
            </a:endParaRPr>
          </a:p>
        </p:txBody>
      </p:sp>
    </p:spTree>
    <p:extLst>
      <p:ext uri="{BB962C8B-B14F-4D97-AF65-F5344CB8AC3E}">
        <p14:creationId xmlns:p14="http://schemas.microsoft.com/office/powerpoint/2010/main" val="3504694582"/>
      </p:ext>
    </p:extLst>
  </p:cSld>
  <p:clrMapOvr>
    <a:masterClrMapping/>
  </p:clrMapOvr>
  <p:transition spd="slow">
    <p:randomBar dir="vert"/>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defRPr/>
            </a:pPr>
            <a:r>
              <a:rPr lang="he-IL" altLang="en-US" sz="2800" dirty="0">
                <a:solidFill>
                  <a:srgbClr val="0070C0"/>
                </a:solidFill>
                <a:latin typeface="Open Sans Hebrew" panose="00000500000000000000" pitchFamily="2" charset="-79"/>
                <a:cs typeface="Open Sans Hebrew" panose="00000500000000000000" pitchFamily="2" charset="-79"/>
              </a:rPr>
              <a:t>גמול עבור שעות נוספות ללא אישור המעסיק</a:t>
            </a:r>
            <a:endParaRPr lang="he-IL" sz="2800" dirty="0">
              <a:solidFill>
                <a:srgbClr val="0070C0"/>
              </a:solidFill>
              <a:latin typeface="Open Sans Hebrew" panose="00000500000000000000" pitchFamily="2" charset="-79"/>
              <a:cs typeface="Open Sans Hebrew" panose="00000500000000000000" pitchFamily="2" charset="-79"/>
            </a:endParaRPr>
          </a:p>
        </p:txBody>
      </p:sp>
      <p:sp>
        <p:nvSpPr>
          <p:cNvPr id="7171" name="מציין מיקום תוכן 2"/>
          <p:cNvSpPr>
            <a:spLocks noGrp="1"/>
          </p:cNvSpPr>
          <p:nvPr>
            <p:ph idx="1"/>
          </p:nvPr>
        </p:nvSpPr>
        <p:spPr>
          <a:xfrm>
            <a:off x="323528" y="1628800"/>
            <a:ext cx="7056784" cy="3481472"/>
          </a:xfrm>
        </p:spPr>
        <p:txBody>
          <a:bodyPr/>
          <a:lstStyle/>
          <a:p>
            <a:r>
              <a:rPr lang="he-IL" altLang="en-US" b="0" dirty="0" err="1">
                <a:latin typeface="Open Sans Hebrew" panose="00000500000000000000" pitchFamily="2" charset="-79"/>
                <a:cs typeface="Open Sans Hebrew" panose="00000500000000000000" pitchFamily="2" charset="-79"/>
              </a:rPr>
              <a:t>ס"ע</a:t>
            </a:r>
            <a:r>
              <a:rPr lang="he-IL" altLang="en-US" b="0" dirty="0">
                <a:latin typeface="Open Sans Hebrew" panose="00000500000000000000" pitchFamily="2" charset="-79"/>
                <a:cs typeface="Open Sans Hebrew" panose="00000500000000000000" pitchFamily="2" charset="-79"/>
              </a:rPr>
              <a:t> 37037-08-17, </a:t>
            </a:r>
            <a:r>
              <a:rPr lang="he-IL" altLang="en-US" dirty="0">
                <a:latin typeface="Open Sans Hebrew" panose="00000500000000000000" pitchFamily="2" charset="-79"/>
                <a:cs typeface="Open Sans Hebrew" panose="00000500000000000000" pitchFamily="2" charset="-79"/>
              </a:rPr>
              <a:t>אבי לוי נ' איילון חברה לביטוח בע"מ </a:t>
            </a:r>
            <a:endParaRPr lang="he-IL" altLang="en-US" b="0" dirty="0">
              <a:latin typeface="Open Sans Hebrew" panose="00000500000000000000" pitchFamily="2" charset="-79"/>
              <a:cs typeface="Open Sans Hebrew" panose="00000500000000000000" pitchFamily="2" charset="-79"/>
            </a:endParaRPr>
          </a:p>
          <a:p>
            <a:r>
              <a:rPr lang="he-IL" altLang="en-US" b="0" dirty="0">
                <a:latin typeface="Open Sans Hebrew" panose="00000500000000000000" pitchFamily="2" charset="-79"/>
                <a:cs typeface="Open Sans Hebrew" panose="00000500000000000000" pitchFamily="2" charset="-79"/>
              </a:rPr>
              <a:t>עובד, בעל תואר ראשון במנהל עסקים, שימש כאנליסט בחברת ביטוח. </a:t>
            </a:r>
          </a:p>
          <a:p>
            <a:r>
              <a:rPr lang="he-IL" altLang="en-US" b="0" dirty="0">
                <a:latin typeface="Open Sans Hebrew" panose="00000500000000000000" pitchFamily="2" charset="-79"/>
                <a:cs typeface="Open Sans Hebrew" panose="00000500000000000000" pitchFamily="2" charset="-79"/>
              </a:rPr>
              <a:t>עם סיום יחסי העבודה, תבע בבית הדין תשלום עבור שעות נוספות שביצע.</a:t>
            </a:r>
          </a:p>
          <a:p>
            <a:r>
              <a:rPr lang="he-IL" altLang="en-US" b="0" dirty="0">
                <a:latin typeface="Open Sans Hebrew" panose="00000500000000000000" pitchFamily="2" charset="-79"/>
                <a:cs typeface="Open Sans Hebrew" panose="00000500000000000000" pitchFamily="2" charset="-79"/>
              </a:rPr>
              <a:t>השאלה המשפטית: האם עובד זכאי לתגמול בגין עבודה בשעות נוספות אשר בוצעה ללא אישורו המפורש של המעסיק? </a:t>
            </a:r>
          </a:p>
          <a:p>
            <a:r>
              <a:rPr lang="he-IL" altLang="en-US" b="0" dirty="0">
                <a:latin typeface="Open Sans Hebrew" panose="00000500000000000000" pitchFamily="2" charset="-79"/>
                <a:cs typeface="Open Sans Hebrew" panose="00000500000000000000" pitchFamily="2" charset="-79"/>
              </a:rPr>
              <a:t>בית הדין בחן את נסיבות המקרה ופסק:</a:t>
            </a:r>
          </a:p>
          <a:p>
            <a:r>
              <a:rPr lang="he-IL" altLang="en-US" b="0" dirty="0">
                <a:latin typeface="Open Sans Hebrew" panose="00000500000000000000" pitchFamily="2" charset="-79"/>
                <a:cs typeface="Open Sans Hebrew" panose="00000500000000000000" pitchFamily="2" charset="-79"/>
              </a:rPr>
              <a:t>העובד לא טען, וכן גם לא נדרש על ידי הממונים עליו לעבוד בשעות נוספות. </a:t>
            </a:r>
          </a:p>
          <a:p>
            <a:r>
              <a:rPr lang="he-IL" altLang="en-US" b="0" dirty="0">
                <a:latin typeface="Open Sans Hebrew" panose="00000500000000000000" pitchFamily="2" charset="-79"/>
                <a:cs typeface="Open Sans Hebrew" panose="00000500000000000000" pitchFamily="2" charset="-79"/>
              </a:rPr>
              <a:t>העובד לא קיבל אישור מראש ובכתב מהממונים עליו לביצוע שעות נוספות</a:t>
            </a:r>
            <a:r>
              <a:rPr lang="en-US" altLang="en-US" b="0" dirty="0">
                <a:latin typeface="Open Sans Hebrew" panose="00000500000000000000" pitchFamily="2" charset="-79"/>
                <a:cs typeface="Open Sans Hebrew" panose="00000500000000000000" pitchFamily="2" charset="-79"/>
              </a:rPr>
              <a:t>;</a:t>
            </a:r>
            <a:r>
              <a:rPr lang="he-IL" altLang="en-US" b="0" dirty="0">
                <a:latin typeface="Open Sans Hebrew" panose="00000500000000000000" pitchFamily="2" charset="-79"/>
                <a:cs typeface="Open Sans Hebrew" panose="00000500000000000000" pitchFamily="2" charset="-79"/>
              </a:rPr>
              <a:t> לא התריע על אי קבלת תשלום בגין שעות נוספות ככל שסבר בזמן אמת שהוא זכאי להן, זאת על אף שבמסגרת תפקידו היה אמון על משכורות עובדי מחלקתו.</a:t>
            </a:r>
          </a:p>
        </p:txBody>
      </p:sp>
    </p:spTree>
    <p:extLst>
      <p:ext uri="{BB962C8B-B14F-4D97-AF65-F5344CB8AC3E}">
        <p14:creationId xmlns:p14="http://schemas.microsoft.com/office/powerpoint/2010/main" val="1251954138"/>
      </p:ext>
    </p:extLst>
  </p:cSld>
  <p:clrMapOvr>
    <a:masterClrMapping/>
  </p:clrMapOvr>
  <p:transition spd="slow">
    <p:randomBar dir="vert"/>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defRPr/>
            </a:pPr>
            <a:r>
              <a:rPr lang="he-IL" altLang="en-US" sz="2800" dirty="0">
                <a:solidFill>
                  <a:srgbClr val="0070C0"/>
                </a:solidFill>
                <a:latin typeface="Open Sans Hebrew" panose="00000500000000000000" pitchFamily="2" charset="-79"/>
                <a:cs typeface="Open Sans Hebrew" panose="00000500000000000000" pitchFamily="2" charset="-79"/>
              </a:rPr>
              <a:t>גמול עבור שעות נוספות ללא אישור המעסיק</a:t>
            </a:r>
            <a:br>
              <a:rPr lang="he-IL" altLang="en-US" sz="2800" dirty="0">
                <a:solidFill>
                  <a:srgbClr val="0070C0"/>
                </a:solidFill>
                <a:latin typeface="Open Sans Hebrew" panose="00000500000000000000" pitchFamily="2" charset="-79"/>
                <a:cs typeface="Open Sans Hebrew" panose="00000500000000000000" pitchFamily="2" charset="-79"/>
              </a:rPr>
            </a:br>
            <a:endParaRPr lang="he-IL" sz="2800" dirty="0">
              <a:solidFill>
                <a:srgbClr val="0070C0"/>
              </a:solidFill>
              <a:latin typeface="Open Sans Hebrew" panose="00000500000000000000" pitchFamily="2" charset="-79"/>
              <a:cs typeface="Open Sans Hebrew" panose="00000500000000000000" pitchFamily="2" charset="-79"/>
            </a:endParaRPr>
          </a:p>
        </p:txBody>
      </p:sp>
      <p:sp>
        <p:nvSpPr>
          <p:cNvPr id="73731" name="מציין מיקום תוכן 2"/>
          <p:cNvSpPr>
            <a:spLocks noGrp="1"/>
          </p:cNvSpPr>
          <p:nvPr>
            <p:ph idx="1"/>
          </p:nvPr>
        </p:nvSpPr>
        <p:spPr>
          <a:xfrm>
            <a:off x="512941" y="1196752"/>
            <a:ext cx="6696744" cy="4000500"/>
          </a:xfrm>
        </p:spPr>
        <p:txBody>
          <a:bodyPr/>
          <a:lstStyle/>
          <a:p>
            <a:pPr marL="0" indent="0">
              <a:buFont typeface="Arial" panose="020B0604020202020204" pitchFamily="34" charset="0"/>
              <a:buNone/>
              <a:defRPr/>
            </a:pPr>
            <a:endParaRPr lang="he-IL" b="0" dirty="0"/>
          </a:p>
          <a:p>
            <a:pPr>
              <a:defRPr/>
            </a:pPr>
            <a:r>
              <a:rPr lang="he-IL" sz="1600" b="0" dirty="0">
                <a:latin typeface="Open Sans Hebrew" panose="00000500000000000000" pitchFamily="2" charset="-79"/>
                <a:cs typeface="Open Sans Hebrew" panose="00000500000000000000" pitchFamily="2" charset="-79"/>
              </a:rPr>
              <a:t>בית הדין קבע כלל סביר ומידתי לפיו – ".. </a:t>
            </a:r>
            <a:r>
              <a:rPr lang="he-IL" sz="1600" dirty="0">
                <a:latin typeface="Open Sans Hebrew" panose="00000500000000000000" pitchFamily="2" charset="-79"/>
                <a:cs typeface="Open Sans Hebrew" panose="00000500000000000000" pitchFamily="2" charset="-79"/>
              </a:rPr>
              <a:t>המבחן אינו כמה זמן נכחת בעבודה, אלא מה עשית בזמן זה, והאם זה נעשה בתיאום הממונה עליך</a:t>
            </a:r>
            <a:r>
              <a:rPr lang="he-IL" sz="1600" b="0" dirty="0">
                <a:latin typeface="Open Sans Hebrew" panose="00000500000000000000" pitchFamily="2" charset="-79"/>
                <a:cs typeface="Open Sans Hebrew" panose="00000500000000000000" pitchFamily="2" charset="-79"/>
              </a:rPr>
              <a:t>".</a:t>
            </a:r>
          </a:p>
          <a:p>
            <a:pPr>
              <a:defRPr/>
            </a:pPr>
            <a:r>
              <a:rPr lang="he-IL" sz="1600" b="0" dirty="0">
                <a:latin typeface="Open Sans Hebrew" panose="00000500000000000000" pitchFamily="2" charset="-79"/>
                <a:cs typeface="Open Sans Hebrew" panose="00000500000000000000" pitchFamily="2" charset="-79"/>
              </a:rPr>
              <a:t>בית הדין מבהיר: "העובד אינו רשאי להחליט על דעת עצמו על ביצוע עבודה בשעות נוספות, ולכן יש לבדוק תחילה האם העובד נדרש לבצע שעות נוספות – אם לא באופן מפורש, האם ניתן לומר כי הדרישה נעשתה באופן עקיף באמצעות נוהג ארגוני? או על ידי יצירת תמריצים המעודדים עובדים לעבוד בשעות נוספות? ואם כן, האם ניתן לראות בחברה כמי ששתקה בעניין באופן המהווה אישור בהתנהגות?".</a:t>
            </a:r>
          </a:p>
          <a:p>
            <a:pPr>
              <a:defRPr/>
            </a:pPr>
            <a:r>
              <a:rPr lang="he-IL" sz="1600" b="0" dirty="0">
                <a:latin typeface="Open Sans Hebrew" panose="00000500000000000000" pitchFamily="2" charset="-79"/>
                <a:cs typeface="Open Sans Hebrew" panose="00000500000000000000" pitchFamily="2" charset="-79"/>
              </a:rPr>
              <a:t>חשוב לזכור – בית הדין קבע כבר בפרשת רונית סעדיה נ' שירות התעסוקה [ע"ע 367/03]: לעובד אין זכות קנויה לשעות נוספות. תגמול עבור ביצוע שעות נוספות הוא חלק </a:t>
            </a:r>
            <a:r>
              <a:rPr lang="he-IL" sz="1600" b="0" dirty="0">
                <a:latin typeface="Open Sans Hebrew" panose="00000500000000000000" pitchFamily="2" charset="-79"/>
                <a:cs typeface="Open Sans Hebrew" panose="00000500000000000000" pitchFamily="2" charset="-79"/>
                <a:hlinkClick r:id="rId2"/>
              </a:rPr>
              <a:t>מפררוגטיבת המעסיק</a:t>
            </a:r>
            <a:r>
              <a:rPr lang="he-IL" sz="1600" b="0" dirty="0">
                <a:latin typeface="Open Sans Hebrew" panose="00000500000000000000" pitchFamily="2" charset="-79"/>
                <a:cs typeface="Open Sans Hebrew" panose="00000500000000000000" pitchFamily="2" charset="-79"/>
              </a:rPr>
              <a:t>, למעסיק נתונה הזכות להחליט אם דרושה לו עבודה בשעות נוספות או לא. </a:t>
            </a:r>
          </a:p>
          <a:p>
            <a:pPr>
              <a:defRPr/>
            </a:pPr>
            <a:r>
              <a:rPr lang="he-IL" sz="1600" b="0" dirty="0">
                <a:latin typeface="Open Sans Hebrew" panose="00000500000000000000" pitchFamily="2" charset="-79"/>
                <a:cs typeface="Open Sans Hebrew" panose="00000500000000000000" pitchFamily="2" charset="-79"/>
              </a:rPr>
              <a:t>החברה עמדה בנטל ההוכחה ושכנעה כי כל עוד העובד לא נדרש לבצע שעות נוספות המאושרות מראש על ידי החברה – אזי שלא יינתן תגמול עבור ביצוע שעות נוספות בפועל.</a:t>
            </a:r>
            <a:endParaRPr lang="he-IL" altLang="en-US" sz="1600" dirty="0">
              <a:latin typeface="Open Sans Hebrew" panose="00000500000000000000" pitchFamily="2" charset="-79"/>
              <a:cs typeface="Open Sans Hebrew" panose="00000500000000000000" pitchFamily="2" charset="-79"/>
            </a:endParaRPr>
          </a:p>
        </p:txBody>
      </p:sp>
    </p:spTree>
    <p:extLst>
      <p:ext uri="{BB962C8B-B14F-4D97-AF65-F5344CB8AC3E}">
        <p14:creationId xmlns:p14="http://schemas.microsoft.com/office/powerpoint/2010/main" val="217400944"/>
      </p:ext>
    </p:extLst>
  </p:cSld>
  <p:clrMapOvr>
    <a:masterClrMapping/>
  </p:clrMapOvr>
  <p:transition spd="slow">
    <p:randomBar dir="vert"/>
  </p:transition>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755576" y="609600"/>
            <a:ext cx="6447234" cy="1320800"/>
          </a:xfrm>
        </p:spPr>
        <p:txBody>
          <a:bodyPr/>
          <a:lstStyle/>
          <a:p>
            <a:pPr algn="ctr">
              <a:defRPr/>
            </a:pPr>
            <a:r>
              <a:rPr lang="he-IL" altLang="en-US" sz="2800" dirty="0">
                <a:solidFill>
                  <a:srgbClr val="0070C0"/>
                </a:solidFill>
                <a:latin typeface="Open Sans Hebrew" panose="00000500000000000000" pitchFamily="2" charset="-79"/>
                <a:cs typeface="Open Sans Hebrew" panose="00000500000000000000" pitchFamily="2" charset="-79"/>
              </a:rPr>
              <a:t>גמול עבור שעות נוספות ללא אישור המעסיק</a:t>
            </a:r>
            <a:endParaRPr lang="he-IL" sz="2800" dirty="0">
              <a:solidFill>
                <a:srgbClr val="0070C0"/>
              </a:solidFill>
              <a:latin typeface="Open Sans Hebrew" panose="00000500000000000000" pitchFamily="2" charset="-79"/>
              <a:cs typeface="Open Sans Hebrew" panose="00000500000000000000" pitchFamily="2" charset="-79"/>
            </a:endParaRPr>
          </a:p>
        </p:txBody>
      </p:sp>
      <p:sp>
        <p:nvSpPr>
          <p:cNvPr id="9219" name="מציין מיקום תוכן 2"/>
          <p:cNvSpPr>
            <a:spLocks noGrp="1"/>
          </p:cNvSpPr>
          <p:nvPr>
            <p:ph idx="1"/>
          </p:nvPr>
        </p:nvSpPr>
        <p:spPr>
          <a:xfrm>
            <a:off x="675204" y="1556792"/>
            <a:ext cx="6552728" cy="4000500"/>
          </a:xfrm>
        </p:spPr>
        <p:txBody>
          <a:bodyPr/>
          <a:lstStyle/>
          <a:p>
            <a:endParaRPr lang="he-IL" altLang="en-US" b="0" dirty="0"/>
          </a:p>
          <a:p>
            <a:r>
              <a:rPr lang="he-IL" altLang="en-US" b="0" dirty="0">
                <a:latin typeface="Open Sans Hebrew" panose="00000500000000000000" pitchFamily="2" charset="-79"/>
                <a:cs typeface="Open Sans Hebrew" panose="00000500000000000000" pitchFamily="2" charset="-79"/>
              </a:rPr>
              <a:t>העובד יישם את מדיניות החברה בכך שכשעבד בשעות נוספות לבקשת הממונים – קיבל תגמול עבורן, ואילו שעבד בשעות נוספות ללא אישור הממונים – לא קיבל תגמול עבורן. התנהגות זו של עובד מהווה הסכמתו למדיניות. </a:t>
            </a:r>
          </a:p>
          <a:p>
            <a:r>
              <a:rPr lang="he-IL" altLang="en-US" b="0" dirty="0">
                <a:latin typeface="Open Sans Hebrew" panose="00000500000000000000" pitchFamily="2" charset="-79"/>
                <a:cs typeface="Open Sans Hebrew" panose="00000500000000000000" pitchFamily="2" charset="-79"/>
              </a:rPr>
              <a:t>שתיקת המעסיק כהסכמה? בית הדין קובע שלא. החברה לא הייתה מודעת לביצוע השעות הנוספות. לא הייתה לממונים על העובד אפשרות לפקח על שעות עבודתו. מחלקת כוח אדם בחברה </a:t>
            </a:r>
            <a:r>
              <a:rPr lang="he-IL" altLang="en-US" b="0" dirty="0" err="1">
                <a:latin typeface="Open Sans Hebrew" panose="00000500000000000000" pitchFamily="2" charset="-79"/>
                <a:cs typeface="Open Sans Hebrew" panose="00000500000000000000" pitchFamily="2" charset="-79"/>
              </a:rPr>
              <a:t>היתה</a:t>
            </a:r>
            <a:r>
              <a:rPr lang="he-IL" altLang="en-US" b="0" dirty="0">
                <a:latin typeface="Open Sans Hebrew" panose="00000500000000000000" pitchFamily="2" charset="-79"/>
                <a:cs typeface="Open Sans Hebrew" panose="00000500000000000000" pitchFamily="2" charset="-79"/>
              </a:rPr>
              <a:t> אחראית על 1,500 עובדים, ולכן היא לא יכלה למנוע מהעובדים להישאר בעבודה מעבר לשעות התקן שלהם. </a:t>
            </a:r>
            <a:endParaRPr lang="he-IL" altLang="en-US" dirty="0">
              <a:latin typeface="Open Sans Hebrew" panose="00000500000000000000" pitchFamily="2" charset="-79"/>
              <a:cs typeface="Open Sans Hebrew" panose="00000500000000000000" pitchFamily="2" charset="-79"/>
            </a:endParaRPr>
          </a:p>
          <a:p>
            <a:endParaRPr lang="he-IL" altLang="en-US" dirty="0"/>
          </a:p>
        </p:txBody>
      </p:sp>
    </p:spTree>
    <p:extLst>
      <p:ext uri="{BB962C8B-B14F-4D97-AF65-F5344CB8AC3E}">
        <p14:creationId xmlns:p14="http://schemas.microsoft.com/office/powerpoint/2010/main" val="3437862914"/>
      </p:ext>
    </p:extLst>
  </p:cSld>
  <p:clrMapOvr>
    <a:masterClrMapping/>
  </p:clrMapOvr>
  <p:transition spd="slow">
    <p:randomBar dir="vert"/>
  </p:transition>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defRPr/>
            </a:pPr>
            <a:r>
              <a:rPr lang="he-IL" altLang="en-US" sz="2800" dirty="0">
                <a:solidFill>
                  <a:srgbClr val="0070C0"/>
                </a:solidFill>
                <a:latin typeface="Open Sans Hebrew" panose="00000500000000000000" pitchFamily="2" charset="-79"/>
                <a:cs typeface="Open Sans Hebrew" panose="00000500000000000000" pitchFamily="2" charset="-79"/>
              </a:rPr>
              <a:t>גמול עבור שעות נוספות ללא אישור המעסיק</a:t>
            </a:r>
            <a:endParaRPr lang="he-IL" sz="2800" dirty="0">
              <a:solidFill>
                <a:srgbClr val="0070C0"/>
              </a:solidFill>
              <a:latin typeface="Open Sans Hebrew" panose="00000500000000000000" pitchFamily="2" charset="-79"/>
              <a:cs typeface="Open Sans Hebrew" panose="00000500000000000000" pitchFamily="2" charset="-79"/>
            </a:endParaRPr>
          </a:p>
        </p:txBody>
      </p:sp>
      <p:sp>
        <p:nvSpPr>
          <p:cNvPr id="10243" name="מציין מיקום תוכן 2"/>
          <p:cNvSpPr>
            <a:spLocks noGrp="1"/>
          </p:cNvSpPr>
          <p:nvPr>
            <p:ph idx="1"/>
          </p:nvPr>
        </p:nvSpPr>
        <p:spPr>
          <a:xfrm>
            <a:off x="870228" y="1428750"/>
            <a:ext cx="6217930" cy="4000500"/>
          </a:xfrm>
        </p:spPr>
        <p:txBody>
          <a:bodyPr/>
          <a:lstStyle/>
          <a:p>
            <a:r>
              <a:rPr lang="he-IL" altLang="en-US" dirty="0">
                <a:latin typeface="Open Sans Hebrew" panose="00000500000000000000" pitchFamily="2" charset="-79"/>
                <a:cs typeface="Open Sans Hebrew" panose="00000500000000000000" pitchFamily="2" charset="-79"/>
              </a:rPr>
              <a:t>המלצות הנלמדות מפסיקת בית הדין:</a:t>
            </a:r>
          </a:p>
          <a:p>
            <a:endParaRPr lang="he-IL" altLang="en-US" b="0" dirty="0">
              <a:latin typeface="Open Sans Hebrew" panose="00000500000000000000" pitchFamily="2" charset="-79"/>
              <a:cs typeface="Open Sans Hebrew" panose="00000500000000000000" pitchFamily="2" charset="-79"/>
            </a:endParaRPr>
          </a:p>
          <a:p>
            <a:r>
              <a:rPr lang="he-IL" altLang="en-US" b="0" dirty="0">
                <a:latin typeface="Open Sans Hebrew" panose="00000500000000000000" pitchFamily="2" charset="-79"/>
                <a:cs typeface="Open Sans Hebrew" panose="00000500000000000000" pitchFamily="2" charset="-79"/>
              </a:rPr>
              <a:t>בית הדין מלמד כי בחברות גדולות, המונות אלפי עובדים, שמטבע הדברים קיים קושי ליישם את הפיקוח על שעות העבודה של העובדים, חשוב ליצור כללים ברורים בדבר מדיניות החברה לעניין תשלום עבור שעות נוספות – אימתי.</a:t>
            </a:r>
          </a:p>
          <a:p>
            <a:r>
              <a:rPr lang="he-IL" altLang="en-US" b="0" dirty="0">
                <a:latin typeface="Open Sans Hebrew" panose="00000500000000000000" pitchFamily="2" charset="-79"/>
                <a:cs typeface="Open Sans Hebrew" panose="00000500000000000000" pitchFamily="2" charset="-79"/>
              </a:rPr>
              <a:t>רוח הפסיקה של בית הדין מלמדת כי חושב מאוד שמעסיק יוסיף בחוזה העבודה ו/או בתנאי העסקה את האיסור בדבר ביצוע שעות נוספות ללא אישור מראש.</a:t>
            </a:r>
          </a:p>
          <a:p>
            <a:r>
              <a:rPr lang="he-IL" altLang="en-US" b="0" dirty="0">
                <a:latin typeface="Open Sans Hebrew" panose="00000500000000000000" pitchFamily="2" charset="-79"/>
                <a:cs typeface="Open Sans Hebrew" panose="00000500000000000000" pitchFamily="2" charset="-79"/>
              </a:rPr>
              <a:t>להגנה נוספת על המסיק – ניתן להחמיר ולציין את האיסור גם בפלט שעון הנוכחות וגם בתלוש השכר.</a:t>
            </a:r>
            <a:endParaRPr lang="he-IL" altLang="en-US" dirty="0">
              <a:latin typeface="Open Sans Hebrew" panose="00000500000000000000" pitchFamily="2" charset="-79"/>
              <a:cs typeface="Open Sans Hebrew" panose="00000500000000000000" pitchFamily="2" charset="-79"/>
            </a:endParaRPr>
          </a:p>
          <a:p>
            <a:endParaRPr lang="he-IL" altLang="en-US" dirty="0"/>
          </a:p>
        </p:txBody>
      </p:sp>
    </p:spTree>
    <p:extLst>
      <p:ext uri="{BB962C8B-B14F-4D97-AF65-F5344CB8AC3E}">
        <p14:creationId xmlns:p14="http://schemas.microsoft.com/office/powerpoint/2010/main" val="215211102"/>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6236F8C-86C3-446C-A4A7-3309C982CE79}"/>
              </a:ext>
            </a:extLst>
          </p:cNvPr>
          <p:cNvSpPr>
            <a:spLocks noGrp="1"/>
          </p:cNvSpPr>
          <p:nvPr>
            <p:ph type="title"/>
          </p:nvPr>
        </p:nvSpPr>
        <p:spPr>
          <a:xfrm>
            <a:off x="754410" y="332656"/>
            <a:ext cx="6447234" cy="1320800"/>
          </a:xfrm>
        </p:spPr>
        <p:txBody>
          <a:bodyPr rtlCol="1">
            <a:noAutofit/>
          </a:bodyPr>
          <a:lstStyle/>
          <a:p>
            <a:pPr algn="ctr" eaLnBrk="1" fontAlgn="auto" hangingPunct="1">
              <a:spcAft>
                <a:spcPts val="0"/>
              </a:spcAft>
              <a:defRPr/>
            </a:pPr>
            <a:r>
              <a:rPr lang="he-IL" sz="2400" dirty="0">
                <a:solidFill>
                  <a:srgbClr val="0070C0"/>
                </a:solidFill>
                <a:latin typeface="Open Sans Hebrew" panose="00000500000000000000" pitchFamily="2" charset="-79"/>
                <a:cs typeface="Open Sans Hebrew" panose="00000500000000000000" pitchFamily="2" charset="-79"/>
              </a:rPr>
              <a:t>פסיקה חדשה: סעיף בחוזה עבודה האוסר על עבודה בשעות נוספות הינו חסר משמעות כאשר אין כוונה לאכוף זאת</a:t>
            </a:r>
          </a:p>
        </p:txBody>
      </p:sp>
      <p:sp>
        <p:nvSpPr>
          <p:cNvPr id="39939" name="מציין מיקום תוכן 2"/>
          <p:cNvSpPr>
            <a:spLocks noGrp="1" noChangeArrowheads="1"/>
          </p:cNvSpPr>
          <p:nvPr>
            <p:ph idx="1"/>
          </p:nvPr>
        </p:nvSpPr>
        <p:spPr>
          <a:xfrm>
            <a:off x="755576" y="1772816"/>
            <a:ext cx="6447234" cy="3881437"/>
          </a:xfrm>
        </p:spPr>
        <p:txBody>
          <a:bodyPr/>
          <a:lstStyle/>
          <a:p>
            <a:pPr algn="just" eaLnBrk="1" hangingPunct="1">
              <a:buClr>
                <a:srgbClr val="0070C0"/>
              </a:buClr>
            </a:pPr>
            <a:r>
              <a:rPr lang="he-IL" altLang="he-IL" dirty="0">
                <a:latin typeface="Open Sans Hebrew" panose="00000500000000000000" pitchFamily="2" charset="-79"/>
                <a:cs typeface="Open Sans Hebrew" panose="00000500000000000000" pitchFamily="2" charset="-79"/>
              </a:rPr>
              <a:t>התובעת עבדה </a:t>
            </a:r>
            <a:r>
              <a:rPr lang="he-IL" altLang="he-IL" dirty="0" err="1">
                <a:latin typeface="Open Sans Hebrew" panose="00000500000000000000" pitchFamily="2" charset="-79"/>
                <a:cs typeface="Open Sans Hebrew" panose="00000500000000000000" pitchFamily="2" charset="-79"/>
              </a:rPr>
              <a:t>כחשבת</a:t>
            </a:r>
            <a:r>
              <a:rPr lang="he-IL" altLang="he-IL" dirty="0">
                <a:latin typeface="Open Sans Hebrew" panose="00000500000000000000" pitchFamily="2" charset="-79"/>
                <a:cs typeface="Open Sans Hebrew" panose="00000500000000000000" pitchFamily="2" charset="-79"/>
              </a:rPr>
              <a:t> שכר ומנהלת חשבונות במשך שנתיים אצל הנתבעת, מכון לשירותים אסתטיים. </a:t>
            </a:r>
          </a:p>
          <a:p>
            <a:pPr algn="just" eaLnBrk="1" hangingPunct="1">
              <a:buClr>
                <a:srgbClr val="0070C0"/>
              </a:buClr>
            </a:pPr>
            <a:r>
              <a:rPr lang="he-IL" altLang="he-IL" dirty="0">
                <a:latin typeface="Open Sans Hebrew" panose="00000500000000000000" pitchFamily="2" charset="-79"/>
                <a:cs typeface="Open Sans Hebrew" panose="00000500000000000000" pitchFamily="2" charset="-79"/>
              </a:rPr>
              <a:t>העובדת עבדה שעות נוספות, למרות התחייבותה בחוזה העבודה שלא לעבוד בשעות נוספות. לטענתה עומס העבודה חייב אותה לעשות כן.</a:t>
            </a:r>
          </a:p>
          <a:p>
            <a:pPr algn="just" eaLnBrk="1" hangingPunct="1">
              <a:buClr>
                <a:srgbClr val="0070C0"/>
              </a:buClr>
            </a:pPr>
            <a:r>
              <a:rPr lang="he-IL" altLang="he-IL" dirty="0">
                <a:latin typeface="Open Sans Hebrew" panose="00000500000000000000" pitchFamily="2" charset="-79"/>
                <a:cs typeface="Open Sans Hebrew" panose="00000500000000000000" pitchFamily="2" charset="-79"/>
              </a:rPr>
              <a:t>העובדת לא קיבלה כל גמול עבור שעות נוספות ומכאן התביעה. </a:t>
            </a:r>
          </a:p>
          <a:p>
            <a:pPr algn="just" eaLnBrk="1" hangingPunct="1">
              <a:buClr>
                <a:srgbClr val="0070C0"/>
              </a:buClr>
            </a:pPr>
            <a:r>
              <a:rPr lang="he-IL" altLang="he-IL" dirty="0">
                <a:latin typeface="Open Sans Hebrew" panose="00000500000000000000" pitchFamily="2" charset="-79"/>
                <a:cs typeface="Open Sans Hebrew" panose="00000500000000000000" pitchFamily="2" charset="-79"/>
              </a:rPr>
              <a:t>לטענת החברה הנתבעת - העובדת חתמה על חוזה העסקה בו נרשם מפורשות כי העובדת אינה רשאית לעבוד בשעות נוספות אלא אם קיבלה לכך אישור מראש ובכתב. זאת ועוד, טענה הנתבעת שהתובעת לא נדרשה לעבוד בשעות נוספות והיא עשתה כן על דעת עצמה. כמו כן, התובעת עצמה לא דרשה במהלך תקופת העסקתה, גמול עבור עבודתה בשעות נוספות.</a:t>
            </a:r>
          </a:p>
          <a:p>
            <a:pPr algn="just" eaLnBrk="1" hangingPunct="1"/>
            <a:endParaRPr lang="he-IL" altLang="he-IL" dirty="0">
              <a:cs typeface="Gisha" pitchFamily="34" charset="-79"/>
            </a:endParaRPr>
          </a:p>
        </p:txBody>
      </p:sp>
    </p:spTree>
    <p:extLst>
      <p:ext uri="{BB962C8B-B14F-4D97-AF65-F5344CB8AC3E}">
        <p14:creationId xmlns:p14="http://schemas.microsoft.com/office/powerpoint/2010/main" val="3254532810"/>
      </p:ext>
    </p:extLst>
  </p:cSld>
  <p:clrMapOvr>
    <a:masterClrMapping/>
  </p:clrMapOvr>
  <p:transition spd="slow">
    <p:randomBar dir="vert"/>
  </p:transition>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defRPr/>
            </a:pPr>
            <a:r>
              <a:rPr lang="he-IL" dirty="0"/>
              <a:t>היתר לביצוע קיזוז פנימי של שעות נוספות</a:t>
            </a:r>
          </a:p>
        </p:txBody>
      </p:sp>
      <p:sp>
        <p:nvSpPr>
          <p:cNvPr id="11267" name="מציין מיקום תוכן 2"/>
          <p:cNvSpPr>
            <a:spLocks noGrp="1"/>
          </p:cNvSpPr>
          <p:nvPr>
            <p:ph idx="1"/>
          </p:nvPr>
        </p:nvSpPr>
        <p:spPr>
          <a:xfrm>
            <a:off x="822325" y="941388"/>
            <a:ext cx="7670800" cy="4000500"/>
          </a:xfrm>
        </p:spPr>
        <p:txBody>
          <a:bodyPr/>
          <a:lstStyle/>
          <a:p>
            <a:r>
              <a:rPr lang="he-IL" altLang="en-US" b="0"/>
              <a:t>ע"ע 52804-12-15, </a:t>
            </a:r>
            <a:r>
              <a:rPr lang="he-IL" altLang="en-US"/>
              <a:t>ינאי ריין נ' הומטקס ר.ע.ש.נ בע"מ (בית הדין הארצי לעבודה)</a:t>
            </a:r>
            <a:endParaRPr lang="he-IL" altLang="en-US" b="0"/>
          </a:p>
          <a:p>
            <a:endParaRPr lang="he-IL" altLang="en-US" sz="2000"/>
          </a:p>
          <a:p>
            <a:r>
              <a:rPr lang="he-IL" altLang="en-US" sz="2000"/>
              <a:t>בית הדין פוסק כי מעסיק רשאי לבצע קיזוז פנימי בחודש עבודה נתון, במקרה בו השעות שהחסיר העובד עולות על השעות הנוספות שביצע</a:t>
            </a:r>
          </a:p>
          <a:p>
            <a:r>
              <a:rPr lang="he-IL" altLang="en-US" b="0"/>
              <a:t>כיצד יש לחשב במקרה כזה את זכאות העובד לתגמול עבור שעות נוספות שביצע?</a:t>
            </a:r>
          </a:p>
          <a:p>
            <a:r>
              <a:rPr lang="he-IL" altLang="en-US" b="0"/>
              <a:t>מדובר במקרה שלתשלום שכר גלובאלי לעובד.</a:t>
            </a:r>
          </a:p>
          <a:p>
            <a:r>
              <a:rPr lang="he-IL" altLang="en-US" b="0"/>
              <a:t>כשמדובר בשכר גלובאלי – נטיית המעסיק לא לשלם לעובד בשכר גלובלי תגמול עבור שעות נוספות, וכמו כן –אלא לנכות משכר העובד שעות עבודה שהחסיר. </a:t>
            </a:r>
          </a:p>
          <a:p>
            <a:r>
              <a:rPr lang="he-IL" altLang="en-US" b="0"/>
              <a:t>שני הצדדים טעו לחשוב שמדובר בשכר גלובלי, ולכן לא ערכו תחשיב אריתמטי של השעות. כלומר, היעדר ניכוי שעות העבודה שהחסיר העובד נבע אך ורק מהנחה שגויה זו, ולא בשל הטבה שניתנה לעובד.</a:t>
            </a:r>
            <a:endParaRPr lang="he-IL" altLang="en-US"/>
          </a:p>
        </p:txBody>
      </p:sp>
    </p:spTree>
    <p:extLst>
      <p:ext uri="{BB962C8B-B14F-4D97-AF65-F5344CB8AC3E}">
        <p14:creationId xmlns:p14="http://schemas.microsoft.com/office/powerpoint/2010/main" val="2943778872"/>
      </p:ext>
    </p:extLst>
  </p:cSld>
  <p:clrMapOvr>
    <a:masterClrMapping/>
  </p:clrMapOvr>
  <p:transition spd="slow">
    <p:randomBar dir="vert"/>
  </p:transition>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defRPr/>
            </a:pPr>
            <a:r>
              <a:rPr lang="he-IL" dirty="0"/>
              <a:t>היתר לביצוע קיזוז פנימי של שעות נוספות</a:t>
            </a:r>
            <a:endParaRPr lang="en-US" dirty="0"/>
          </a:p>
        </p:txBody>
      </p:sp>
      <p:sp>
        <p:nvSpPr>
          <p:cNvPr id="12291" name="מציין מיקום תוכן 2"/>
          <p:cNvSpPr>
            <a:spLocks noGrp="1"/>
          </p:cNvSpPr>
          <p:nvPr>
            <p:ph idx="1"/>
          </p:nvPr>
        </p:nvSpPr>
        <p:spPr/>
        <p:txBody>
          <a:bodyPr/>
          <a:lstStyle/>
          <a:p>
            <a:endParaRPr lang="he-IL" altLang="en-US" b="0"/>
          </a:p>
          <a:p>
            <a:r>
              <a:rPr lang="he-IL" altLang="en-US" b="0"/>
              <a:t>השאלה המשפטית: </a:t>
            </a:r>
            <a:r>
              <a:rPr lang="he-IL" altLang="en-US"/>
              <a:t>האם יש לבודד את ימי העבודה בהן עבד העובד בשעות נוספות</a:t>
            </a:r>
            <a:r>
              <a:rPr lang="he-IL" altLang="en-US" b="0"/>
              <a:t>, </a:t>
            </a:r>
            <a:r>
              <a:rPr lang="he-IL" altLang="en-US"/>
              <a:t>או </a:t>
            </a:r>
            <a:r>
              <a:rPr lang="he-IL" altLang="en-US" b="0"/>
              <a:t>לחלופין יש </a:t>
            </a:r>
            <a:r>
              <a:rPr lang="he-IL" altLang="en-US"/>
              <a:t>לבחון כמכלול את מספר השעות החודשי </a:t>
            </a:r>
            <a:r>
              <a:rPr lang="he-IL" altLang="en-US" b="0"/>
              <a:t>עבורן שולם השכר.</a:t>
            </a:r>
          </a:p>
          <a:p>
            <a:r>
              <a:rPr lang="he-IL" altLang="en-US" b="0"/>
              <a:t>חשוב להדגיש - שנדרש לבחינת השאלה רק כאשר ערך השעה מתיישב עם הוראת סעיף 5 לחוק הגנת השכר האוסר על תשלום שכר כולל.</a:t>
            </a:r>
          </a:p>
          <a:p>
            <a:r>
              <a:rPr lang="he-IL" altLang="en-US"/>
              <a:t>סעיף 5  ל</a:t>
            </a:r>
            <a:r>
              <a:rPr lang="he-IL" altLang="en-US" b="0"/>
              <a:t>חוק הגנת השכר, תשי"ח-1958</a:t>
            </a:r>
            <a:r>
              <a:rPr lang="he-IL" altLang="en-US"/>
              <a:t>- איסור שכר כולל –</a:t>
            </a:r>
          </a:p>
          <a:p>
            <a:r>
              <a:rPr lang="he-IL" altLang="en-US" b="0"/>
              <a:t>"עובד שחוק שעות עבודה ומנוחה, תשי"א-1951, חל לגביו ונקבע לו שכר עבודה הכולל תשלום בעד שעות נוספות או גמול עבודה במנוחה השבועית כאמור בחוק שעות עבודה ומנוחה, תשי"א-1951, או הכולל דמי חופשה, תמורת חופשה או פדיון חופשה כאמור בחוק חופשה שנתית, תשי"א-1951 – רואים את השכר שנקבע כשכר רגיל בלבד, אלא אם נקבע אחרת בהסכם קיבוצי לגבי תשלום בעד שעות נוספות או גמול עבודה במנוחה השבועית וההסכם אושר לענין זה על ידי שר העבודה.</a:t>
            </a:r>
            <a:endParaRPr lang="he-IL" altLang="en-US"/>
          </a:p>
          <a:p>
            <a:endParaRPr lang="en-US" altLang="en-US">
              <a:cs typeface="Arial" panose="020B0604020202020204" pitchFamily="34" charset="0"/>
            </a:endParaRPr>
          </a:p>
        </p:txBody>
      </p:sp>
    </p:spTree>
    <p:extLst>
      <p:ext uri="{BB962C8B-B14F-4D97-AF65-F5344CB8AC3E}">
        <p14:creationId xmlns:p14="http://schemas.microsoft.com/office/powerpoint/2010/main" val="4293175479"/>
      </p:ext>
    </p:extLst>
  </p:cSld>
  <p:clrMapOvr>
    <a:masterClrMapping/>
  </p:clrMapOvr>
  <p:transition spd="slow">
    <p:randomBar dir="vert"/>
  </p:transition>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defRPr/>
            </a:pPr>
            <a:r>
              <a:rPr lang="he-IL" dirty="0"/>
              <a:t>היתר לביצוע קיזוז פנימי של שעות נוספות</a:t>
            </a:r>
          </a:p>
        </p:txBody>
      </p:sp>
      <p:sp>
        <p:nvSpPr>
          <p:cNvPr id="13315" name="מציין מיקום תוכן 2"/>
          <p:cNvSpPr>
            <a:spLocks noGrp="1"/>
          </p:cNvSpPr>
          <p:nvPr>
            <p:ph idx="1"/>
          </p:nvPr>
        </p:nvSpPr>
        <p:spPr>
          <a:xfrm>
            <a:off x="822325" y="941388"/>
            <a:ext cx="6447234" cy="4000500"/>
          </a:xfrm>
        </p:spPr>
        <p:txBody>
          <a:bodyPr/>
          <a:lstStyle/>
          <a:p>
            <a:endParaRPr lang="he-IL" altLang="en-US" b="0" dirty="0"/>
          </a:p>
          <a:p>
            <a:r>
              <a:rPr lang="he-IL" altLang="en-US" sz="1600" b="0" dirty="0"/>
              <a:t>במקרה דנן שולם לעובד שכר כולל בסך של 7,000 ₪ נטו. תשלום זה היה עבור שעות רגילות ושעות נוספות.</a:t>
            </a:r>
          </a:p>
          <a:p>
            <a:r>
              <a:rPr lang="he-IL" altLang="en-US" sz="1600" b="0" dirty="0"/>
              <a:t>בית הדין חילק את </a:t>
            </a:r>
            <a:r>
              <a:rPr lang="he-IL" altLang="en-US" sz="1600" dirty="0"/>
              <a:t>השכר הכולל</a:t>
            </a:r>
            <a:r>
              <a:rPr lang="he-IL" altLang="en-US" sz="1600" b="0" dirty="0"/>
              <a:t> (שכאמור שולם גם עבור שעות נוספות) ב- 186 שעות חודשיות, ומכאן גזר את תעריף השעה הרגילה ותעריף השעה הנוספת. </a:t>
            </a:r>
          </a:p>
          <a:p>
            <a:r>
              <a:rPr lang="he-IL" altLang="en-US" sz="1600" b="0" dirty="0"/>
              <a:t>בחישוב כאמור, היה להיטיב עם העובד, שכן חושב שכרו השעתי עבור שעות נוספות, ממכלול השכר. </a:t>
            </a:r>
          </a:p>
          <a:p>
            <a:r>
              <a:rPr lang="he-IL" altLang="en-US" sz="1600" b="0" dirty="0"/>
              <a:t>"נדגיש כי תחשיב אריתמטי זה בעקרון אינו מנוגד להוראת סעיף 5 לחוק הגנת השכר, שכן ערך השעה מחושב על פי המנה המתקבלת מחלוקת השכר הכולל ב-186 שעות", ציין בית הדין הארצי בהחלטתו. "התחשיב אף אינו מנוגד לקביעת</a:t>
            </a:r>
            <a:r>
              <a:rPr lang="he-IL" altLang="en-US" sz="1600" b="0" dirty="0">
                <a:hlinkClick r:id="rId2"/>
              </a:rPr>
              <a:t> חוק שעות עבודה ומנוחה</a:t>
            </a:r>
            <a:r>
              <a:rPr lang="he-IL" altLang="en-US" sz="1600" b="0" dirty="0"/>
              <a:t> לפיה חישוב השעות הנוספות נעשה על בסיס יומי או שבועי, שכן לזכות העובד נזקף גמול שעות נוספות שביצע בימים (או בשבועות) מסוימים, ובמקביל מבוצעת הפחתה של שכר עבור שעות חסר שלא ביצע בימים אחרים (ולא נוכה ממנו בזמן אמת רק נוכח ההנחה כאמור של 'שכר כולל')".</a:t>
            </a:r>
          </a:p>
          <a:p>
            <a:endParaRPr lang="he-IL" altLang="en-US" b="0" dirty="0"/>
          </a:p>
        </p:txBody>
      </p:sp>
    </p:spTree>
    <p:extLst>
      <p:ext uri="{BB962C8B-B14F-4D97-AF65-F5344CB8AC3E}">
        <p14:creationId xmlns:p14="http://schemas.microsoft.com/office/powerpoint/2010/main" val="1028844518"/>
      </p:ext>
    </p:extLst>
  </p:cSld>
  <p:clrMapOvr>
    <a:masterClrMapping/>
  </p:clrMapOvr>
  <p:transition spd="slow">
    <p:randomBar dir="vert"/>
  </p:transition>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defRPr/>
            </a:pPr>
            <a:r>
              <a:rPr lang="he-IL" dirty="0"/>
              <a:t>היתר לביצוע קיזוז פנימי של שעות נוספות</a:t>
            </a:r>
          </a:p>
        </p:txBody>
      </p:sp>
      <p:sp>
        <p:nvSpPr>
          <p:cNvPr id="14339" name="מציין מיקום תוכן 2"/>
          <p:cNvSpPr>
            <a:spLocks noGrp="1"/>
          </p:cNvSpPr>
          <p:nvPr>
            <p:ph idx="1"/>
          </p:nvPr>
        </p:nvSpPr>
        <p:spPr>
          <a:xfrm>
            <a:off x="755576" y="1412776"/>
            <a:ext cx="6702003" cy="3072408"/>
          </a:xfrm>
        </p:spPr>
        <p:txBody>
          <a:bodyPr/>
          <a:lstStyle/>
          <a:p>
            <a:r>
              <a:rPr lang="he-IL" altLang="en-US" b="0" dirty="0"/>
              <a:t>קביעת בית הדין: </a:t>
            </a:r>
          </a:p>
          <a:p>
            <a:r>
              <a:rPr lang="he-IL" altLang="en-US" b="0" dirty="0"/>
              <a:t>בית הדין הארצי קיבל את טענת הקיזוז הפנימי החודשי וקבע: ניתן לקזז את השעות שהעובד החסיר בחודש – אם הן עולות </a:t>
            </a:r>
            <a:r>
              <a:rPr lang="he-IL" altLang="en-US" u="sng" dirty="0" err="1"/>
              <a:t>עולות</a:t>
            </a:r>
            <a:r>
              <a:rPr lang="he-IL" altLang="en-US" dirty="0"/>
              <a:t> </a:t>
            </a:r>
            <a:r>
              <a:rPr lang="he-IL" altLang="en-US" u="sng" dirty="0"/>
              <a:t>על השעות הנוספות שביצע.</a:t>
            </a:r>
          </a:p>
          <a:p>
            <a:r>
              <a:rPr lang="he-IL" altLang="en-US" u="sng" dirty="0"/>
              <a:t>למשל: אם בחודש </a:t>
            </a:r>
            <a:r>
              <a:rPr lang="he-IL" altLang="en-US" u="sng" dirty="0" err="1"/>
              <a:t>מסויים</a:t>
            </a:r>
            <a:r>
              <a:rPr lang="he-IL" altLang="en-US" u="sng" dirty="0"/>
              <a:t> עובד החסיר 60 שעות עבודה. מנגד – ביצע במהלך החודש 50 שעות עבודה נוספות. בית הדין מתיר בצעד תקדימי לקזז את השעות החסרות מהשעות שבוצעו ביתר. כך השעות הנוספות יהיו 10 שעות בלבד.</a:t>
            </a:r>
          </a:p>
          <a:p>
            <a:r>
              <a:rPr lang="he-IL" altLang="en-US" b="0" dirty="0"/>
              <a:t>כל זאת, מאחר שמדובר בשיטת תחשיב אריתמטי שאינה סותרת את הוראת סעיף 5 לחוק הגנת השכר. </a:t>
            </a:r>
          </a:p>
          <a:p>
            <a:r>
              <a:rPr lang="he-IL" altLang="en-US" b="0" dirty="0"/>
              <a:t>במקביל, בית הדין דוחה את טענת המעסיק לפיה יש לאפשר קיזוז גם בין חודשי העסקה שונים, כלומר שמאותם חודשים בהם קיים חסר בתשלום גמול שעות נוספות – יש לקזז את היתר ששולם בחודשים אחרים.</a:t>
            </a:r>
          </a:p>
        </p:txBody>
      </p:sp>
    </p:spTree>
    <p:extLst>
      <p:ext uri="{BB962C8B-B14F-4D97-AF65-F5344CB8AC3E}">
        <p14:creationId xmlns:p14="http://schemas.microsoft.com/office/powerpoint/2010/main" val="430316056"/>
      </p:ext>
    </p:extLst>
  </p:cSld>
  <p:clrMapOvr>
    <a:masterClrMapping/>
  </p:clrMapOvr>
  <p:transition spd="slow">
    <p:randomBar dir="vert"/>
  </p:transition>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defRPr/>
            </a:pPr>
            <a:r>
              <a:rPr lang="he-IL" sz="2400" dirty="0"/>
              <a:t>הלכה חדשה: פדיון ימי חופשה במהלך יחסי עבודה </a:t>
            </a:r>
            <a:endParaRPr lang="en-US" sz="2400" dirty="0"/>
          </a:p>
        </p:txBody>
      </p:sp>
      <p:sp>
        <p:nvSpPr>
          <p:cNvPr id="101379" name="מציין מיקום תוכן 2"/>
          <p:cNvSpPr>
            <a:spLocks noGrp="1"/>
          </p:cNvSpPr>
          <p:nvPr>
            <p:ph idx="1"/>
          </p:nvPr>
        </p:nvSpPr>
        <p:spPr>
          <a:xfrm>
            <a:off x="747554" y="1700808"/>
            <a:ext cx="6447234" cy="3881437"/>
          </a:xfrm>
        </p:spPr>
        <p:txBody>
          <a:bodyPr/>
          <a:lstStyle/>
          <a:p>
            <a:pPr algn="just">
              <a:defRPr/>
            </a:pPr>
            <a:r>
              <a:rPr lang="he-IL" dirty="0"/>
              <a:t>עע (ארצי) 17760-07-17 </a:t>
            </a:r>
            <a:r>
              <a:rPr lang="he-IL" dirty="0">
                <a:highlight>
                  <a:srgbClr val="FFFF00"/>
                </a:highlight>
              </a:rPr>
              <a:t>אלי פרבר – סופר מרקו לימור שלי</a:t>
            </a:r>
            <a:r>
              <a:rPr lang="he-IL" dirty="0"/>
              <a:t>, ניתן ביום 22/9/19.</a:t>
            </a:r>
            <a:endParaRPr lang="he-IL" b="0" dirty="0"/>
          </a:p>
          <a:p>
            <a:pPr algn="just">
              <a:defRPr/>
            </a:pPr>
            <a:r>
              <a:rPr lang="he-IL" b="0" dirty="0"/>
              <a:t>הלכה חדשה של בית בית הדין הארצי לעבודה קובעת </a:t>
            </a:r>
            <a:r>
              <a:rPr lang="he-IL" dirty="0">
                <a:highlight>
                  <a:srgbClr val="FFFF00"/>
                </a:highlight>
              </a:rPr>
              <a:t>שבמקרים חריגים ניתן יהיה לשלם תשלום עבור חופשה גם אם לא ניתנה חופשה בפועל.</a:t>
            </a:r>
          </a:p>
          <a:p>
            <a:pPr algn="just">
              <a:defRPr/>
            </a:pPr>
            <a:r>
              <a:rPr lang="he-IL" u="sng" dirty="0"/>
              <a:t>נסיבות המקרה:</a:t>
            </a:r>
            <a:endParaRPr lang="he-IL" b="0" u="sng" dirty="0"/>
          </a:p>
          <a:p>
            <a:pPr algn="just">
              <a:defRPr/>
            </a:pPr>
            <a:r>
              <a:rPr lang="he-IL" b="0" dirty="0"/>
              <a:t>העובדת תבעה בבית הדין תשלום </a:t>
            </a:r>
            <a:r>
              <a:rPr lang="he-IL" b="0" dirty="0">
                <a:highlight>
                  <a:srgbClr val="FFFF00"/>
                </a:highlight>
              </a:rPr>
              <a:t>98 ימי פדיון חופשה</a:t>
            </a:r>
            <a:r>
              <a:rPr lang="he-IL" b="0" dirty="0"/>
              <a:t>. </a:t>
            </a:r>
          </a:p>
          <a:p>
            <a:pPr algn="just">
              <a:defRPr/>
            </a:pPr>
            <a:r>
              <a:rPr lang="he-IL" b="0" dirty="0"/>
              <a:t>המעסיק </a:t>
            </a:r>
            <a:r>
              <a:rPr lang="he-IL" b="0" dirty="0">
                <a:highlight>
                  <a:srgbClr val="FFFF00"/>
                </a:highlight>
              </a:rPr>
              <a:t>טען ששילם לעובדת במהלך עבודתה עבור ימי חופשה</a:t>
            </a:r>
            <a:r>
              <a:rPr lang="he-IL" b="0" dirty="0"/>
              <a:t>, וזאת כאשר העובדת לא הייתה בחופשה.</a:t>
            </a:r>
          </a:p>
          <a:p>
            <a:pPr algn="just">
              <a:defRPr/>
            </a:pPr>
            <a:r>
              <a:rPr lang="he-IL" b="0" dirty="0"/>
              <a:t>בית הדין </a:t>
            </a:r>
            <a:r>
              <a:rPr lang="he-IL" b="0" dirty="0">
                <a:highlight>
                  <a:srgbClr val="FFFF00"/>
                </a:highlight>
              </a:rPr>
              <a:t>האזורי</a:t>
            </a:r>
            <a:r>
              <a:rPr lang="he-IL" b="0" dirty="0"/>
              <a:t> לעבודה קובע כי </a:t>
            </a:r>
            <a:r>
              <a:rPr lang="he-IL" b="0" dirty="0">
                <a:highlight>
                  <a:srgbClr val="FFFF00"/>
                </a:highlight>
              </a:rPr>
              <a:t>מדובר בפדיון ימי חופשה שאסור</a:t>
            </a:r>
            <a:r>
              <a:rPr lang="he-IL" b="0" dirty="0"/>
              <a:t>, </a:t>
            </a:r>
            <a:r>
              <a:rPr lang="he-IL" b="0" dirty="0">
                <a:highlight>
                  <a:srgbClr val="FFFF00"/>
                </a:highlight>
              </a:rPr>
              <a:t>למעט אם מדובר בסיום העס</a:t>
            </a:r>
            <a:r>
              <a:rPr lang="he-IL" b="0" dirty="0"/>
              <a:t>קה. ולכן </a:t>
            </a:r>
            <a:r>
              <a:rPr lang="he-IL" b="0" dirty="0">
                <a:highlight>
                  <a:srgbClr val="FFFF00"/>
                </a:highlight>
              </a:rPr>
              <a:t>חייב</a:t>
            </a:r>
            <a:r>
              <a:rPr lang="he-IL" b="0" dirty="0"/>
              <a:t> את </a:t>
            </a:r>
            <a:r>
              <a:rPr lang="he-IL" b="0" dirty="0">
                <a:highlight>
                  <a:srgbClr val="FFFF00"/>
                </a:highlight>
              </a:rPr>
              <a:t>המעסיק</a:t>
            </a:r>
            <a:r>
              <a:rPr lang="he-IL" b="0" dirty="0"/>
              <a:t> </a:t>
            </a:r>
            <a:r>
              <a:rPr lang="he-IL" b="0" dirty="0">
                <a:highlight>
                  <a:srgbClr val="FFFF00"/>
                </a:highlight>
              </a:rPr>
              <a:t>בתשלום מולא ימי פדיון </a:t>
            </a:r>
            <a:r>
              <a:rPr lang="he-IL" b="0" dirty="0"/>
              <a:t>החופשה שהעובדת תבעה. </a:t>
            </a:r>
            <a:endParaRPr lang="en-US" altLang="en-US" dirty="0">
              <a:cs typeface="Arial" panose="020B0604020202020204" pitchFamily="34" charset="0"/>
            </a:endParaRPr>
          </a:p>
        </p:txBody>
      </p:sp>
    </p:spTree>
    <p:extLst>
      <p:ext uri="{BB962C8B-B14F-4D97-AF65-F5344CB8AC3E}">
        <p14:creationId xmlns:p14="http://schemas.microsoft.com/office/powerpoint/2010/main" val="3396805118"/>
      </p:ext>
    </p:extLst>
  </p:cSld>
  <p:clrMapOvr>
    <a:masterClrMapping/>
  </p:clrMapOvr>
  <p:transition spd="slow">
    <p:randomBar dir="vert"/>
  </p:transition>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308000"/>
            <a:ext cx="7056784" cy="1320800"/>
          </a:xfrm>
        </p:spPr>
        <p:txBody>
          <a:bodyPr/>
          <a:lstStyle/>
          <a:p>
            <a:pPr>
              <a:defRPr/>
            </a:pPr>
            <a:r>
              <a:rPr lang="he-IL" sz="2400" dirty="0"/>
              <a:t>הלכה חדשה: פדיון ימי חופשה במהלך יחסי עבודה </a:t>
            </a:r>
            <a:endParaRPr lang="en-US" sz="2400" dirty="0"/>
          </a:p>
        </p:txBody>
      </p:sp>
      <p:sp>
        <p:nvSpPr>
          <p:cNvPr id="102403" name="מציין מיקום תוכן 2"/>
          <p:cNvSpPr>
            <a:spLocks noGrp="1"/>
          </p:cNvSpPr>
          <p:nvPr>
            <p:ph idx="1"/>
          </p:nvPr>
        </p:nvSpPr>
        <p:spPr>
          <a:xfrm>
            <a:off x="720120" y="1628800"/>
            <a:ext cx="6447234" cy="3881437"/>
          </a:xfrm>
        </p:spPr>
        <p:txBody>
          <a:bodyPr/>
          <a:lstStyle/>
          <a:p>
            <a:pPr algn="just">
              <a:defRPr/>
            </a:pPr>
            <a:r>
              <a:rPr lang="he-IL" sz="1600" b="0" dirty="0">
                <a:highlight>
                  <a:srgbClr val="FFFF00"/>
                </a:highlight>
              </a:rPr>
              <a:t>הבסיס</a:t>
            </a:r>
            <a:r>
              <a:rPr lang="he-IL" sz="1600" b="0" dirty="0"/>
              <a:t> שעומד באיסור פדיון ימי חופשה במהלך העסקה, הינו </a:t>
            </a:r>
            <a:r>
              <a:rPr lang="he-IL" sz="1600" b="0" dirty="0">
                <a:highlight>
                  <a:srgbClr val="FFFF00"/>
                </a:highlight>
              </a:rPr>
              <a:t>שיש ליתן לעובד חופשה בפועל על מנת להתרענן</a:t>
            </a:r>
            <a:r>
              <a:rPr lang="he-IL" sz="1600" b="0" dirty="0"/>
              <a:t>, </a:t>
            </a:r>
            <a:r>
              <a:rPr lang="he-IL" sz="1600" b="0" dirty="0">
                <a:highlight>
                  <a:srgbClr val="FFFF00"/>
                </a:highlight>
              </a:rPr>
              <a:t>לחדש כוחות</a:t>
            </a:r>
            <a:r>
              <a:rPr lang="he-IL" sz="1600" b="0" dirty="0"/>
              <a:t>, לשהות עם משפחתו או חבריו ולהתפנות לצרכיו האישיים.</a:t>
            </a:r>
          </a:p>
          <a:p>
            <a:pPr algn="just">
              <a:defRPr/>
            </a:pPr>
            <a:r>
              <a:rPr lang="he-IL" sz="1600" b="0" dirty="0">
                <a:highlight>
                  <a:srgbClr val="FFFF00"/>
                </a:highlight>
              </a:rPr>
              <a:t>חוק חופשה </a:t>
            </a:r>
            <a:r>
              <a:rPr lang="he-IL" sz="1600" b="0" dirty="0"/>
              <a:t>שנתית הינו </a:t>
            </a:r>
            <a:r>
              <a:rPr lang="he-IL" sz="1600" b="0" dirty="0">
                <a:highlight>
                  <a:srgbClr val="FFFF00"/>
                </a:highlight>
              </a:rPr>
              <a:t>חוק </a:t>
            </a:r>
            <a:r>
              <a:rPr lang="he-IL" sz="1600" b="0" dirty="0" err="1">
                <a:highlight>
                  <a:srgbClr val="FFFF00"/>
                </a:highlight>
              </a:rPr>
              <a:t>קוגנטי</a:t>
            </a:r>
            <a:r>
              <a:rPr lang="he-IL" sz="1600" b="0" dirty="0">
                <a:highlight>
                  <a:srgbClr val="FFFF00"/>
                </a:highlight>
              </a:rPr>
              <a:t> שאינו ניתן </a:t>
            </a:r>
            <a:r>
              <a:rPr lang="he-IL" sz="1600" b="0" dirty="0" err="1">
                <a:highlight>
                  <a:srgbClr val="FFFF00"/>
                </a:highlight>
              </a:rPr>
              <a:t>להתנייה</a:t>
            </a:r>
            <a:r>
              <a:rPr lang="he-IL" sz="1600" b="0" dirty="0">
                <a:highlight>
                  <a:srgbClr val="FFFF00"/>
                </a:highlight>
              </a:rPr>
              <a:t> </a:t>
            </a:r>
            <a:r>
              <a:rPr lang="he-IL" sz="1600" b="0" dirty="0"/>
              <a:t>ומשכך – בזמן </a:t>
            </a:r>
            <a:r>
              <a:rPr lang="he-IL" sz="1600" b="0" dirty="0">
                <a:highlight>
                  <a:srgbClr val="FFFF00"/>
                </a:highlight>
              </a:rPr>
              <a:t>שתכלית החופשה הינה החופשה עצמה ולא הכסף כפדיון החופשה </a:t>
            </a:r>
            <a:r>
              <a:rPr lang="he-IL" sz="1600" b="0" dirty="0"/>
              <a:t>– </a:t>
            </a:r>
            <a:r>
              <a:rPr lang="he-IL" sz="1600" b="0" dirty="0">
                <a:highlight>
                  <a:srgbClr val="FFFF00"/>
                </a:highlight>
              </a:rPr>
              <a:t>חל איסור על פדיון ימי החופשה בכסף.</a:t>
            </a:r>
          </a:p>
          <a:p>
            <a:pPr algn="just">
              <a:defRPr/>
            </a:pPr>
            <a:r>
              <a:rPr lang="he-IL" sz="1600" dirty="0"/>
              <a:t>בית הדין הארצי קובע באופן מהפכני:</a:t>
            </a:r>
          </a:p>
          <a:p>
            <a:pPr algn="just">
              <a:defRPr/>
            </a:pPr>
            <a:r>
              <a:rPr lang="he-IL" sz="1600" b="0" dirty="0"/>
              <a:t>"</a:t>
            </a:r>
            <a:r>
              <a:rPr lang="he-IL" sz="1600" b="0" dirty="0">
                <a:highlight>
                  <a:srgbClr val="FFFF00"/>
                </a:highlight>
              </a:rPr>
              <a:t>יחד עם זאת, אין ליישם את הפסיקה בעניין </a:t>
            </a:r>
            <a:r>
              <a:rPr lang="he-IL" sz="1600" b="0" dirty="0" err="1">
                <a:highlight>
                  <a:srgbClr val="FFFF00"/>
                </a:highlight>
              </a:rPr>
              <a:t>אצ'ילדייב</a:t>
            </a:r>
            <a:r>
              <a:rPr lang="he-IL" sz="1600" b="0" dirty="0">
                <a:highlight>
                  <a:srgbClr val="FFFF00"/>
                </a:highlight>
              </a:rPr>
              <a:t> באופן טכני, תוך התעלמות מנסיבותיו הייחודיות של כל מקרה. בענייננו, כפי שעלה מהעדויות וגם מדו"חות הנוכחות, שכרה של העובדת שולם על בסיס שעות עבודתה בפועל, על פי דיווחיה של העובדת, עת העובדת עבדה גם במשרדו של המעסיק וגם בביתה. עוד עולה מדו"חות הנוכחות כי העובדת כן יצאה לחופשה בפועל, אלא שלא שולם לה שכר בעד ימי עבודה שבהם שהתה בחופשה באותו חודש</a:t>
            </a:r>
            <a:r>
              <a:rPr lang="he-IL" sz="1600" b="0" dirty="0"/>
              <a:t>…".</a:t>
            </a:r>
          </a:p>
          <a:p>
            <a:pPr algn="just">
              <a:defRPr/>
            </a:pPr>
            <a:endParaRPr lang="he-IL" b="0" dirty="0"/>
          </a:p>
        </p:txBody>
      </p:sp>
    </p:spTree>
    <p:extLst>
      <p:ext uri="{BB962C8B-B14F-4D97-AF65-F5344CB8AC3E}">
        <p14:creationId xmlns:p14="http://schemas.microsoft.com/office/powerpoint/2010/main" val="3277633196"/>
      </p:ext>
    </p:extLst>
  </p:cSld>
  <p:clrMapOvr>
    <a:masterClrMapping/>
  </p:clrMapOvr>
  <p:transition spd="slow">
    <p:randomBar dir="vert"/>
  </p:transition>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defRPr/>
            </a:pPr>
            <a:r>
              <a:rPr lang="he-IL" sz="2400" dirty="0"/>
              <a:t>הלכה חדשה: פדיון ימי חופשה במהלך יחסי עבודה </a:t>
            </a:r>
            <a:endParaRPr lang="en-US" sz="2400" dirty="0"/>
          </a:p>
        </p:txBody>
      </p:sp>
      <p:sp>
        <p:nvSpPr>
          <p:cNvPr id="104451" name="מציין מיקום תוכן 2"/>
          <p:cNvSpPr>
            <a:spLocks noGrp="1"/>
          </p:cNvSpPr>
          <p:nvPr>
            <p:ph idx="1"/>
          </p:nvPr>
        </p:nvSpPr>
        <p:spPr>
          <a:xfrm>
            <a:off x="844215" y="1477299"/>
            <a:ext cx="6269955" cy="3528392"/>
          </a:xfrm>
        </p:spPr>
        <p:txBody>
          <a:bodyPr/>
          <a:lstStyle/>
          <a:p>
            <a:pPr algn="just">
              <a:defRPr/>
            </a:pPr>
            <a:r>
              <a:rPr lang="he-IL" b="0" dirty="0"/>
              <a:t>"</a:t>
            </a:r>
            <a:r>
              <a:rPr lang="he-IL" sz="1600" b="0" dirty="0">
                <a:highlight>
                  <a:srgbClr val="FFFF00"/>
                </a:highlight>
              </a:rPr>
              <a:t>כאמור, אין מחלוקת והדבר אף עולה מהראיות בתיק, כי בחודש דצמבר של כל שנה שולם לעובדת בעד חופשה. העולה מהאמור הוא שבענייננו, אין מדובר במצב שבו סוכלה לחלוטין תכלית החוק, יציאה בפועל של העובד לחופשה, אלא ששיטת ההתחשבנות בין המעסיק לבין העובדת הייתה כזו שלא שולם לה באופן שוטף שכר בעד הימים בהם שהתה בחופשה, אלא שולם לה בסוף השנה תשלום בעד חופשה</a:t>
            </a:r>
            <a:r>
              <a:rPr lang="he-IL" sz="1600" b="0" dirty="0"/>
              <a:t>".</a:t>
            </a:r>
          </a:p>
          <a:p>
            <a:pPr algn="just">
              <a:defRPr/>
            </a:pPr>
            <a:r>
              <a:rPr lang="he-IL" sz="1600" b="0" dirty="0"/>
              <a:t>חשוב לזכור </a:t>
            </a:r>
            <a:r>
              <a:rPr lang="he-IL" sz="1600" b="0" dirty="0">
                <a:highlight>
                  <a:srgbClr val="FFFF00"/>
                </a:highlight>
              </a:rPr>
              <a:t>שמדובר במקרה מאוד חריג</a:t>
            </a:r>
            <a:r>
              <a:rPr lang="he-IL" sz="1600" b="0" dirty="0"/>
              <a:t>, שאינו חוקי ולא עולה בקנה אחד עם ההלכה בדבר איסור פדיון חופשה שנתית במהלך יחסי עבודה. </a:t>
            </a:r>
          </a:p>
          <a:p>
            <a:pPr algn="just">
              <a:defRPr/>
            </a:pPr>
            <a:r>
              <a:rPr lang="he-IL" sz="1600" b="0" dirty="0">
                <a:highlight>
                  <a:srgbClr val="FFFF00"/>
                </a:highlight>
              </a:rPr>
              <a:t>יש לשלם דמי חופשה באותו החודש בו העובד יצא לחופשה בפועל</a:t>
            </a:r>
            <a:r>
              <a:rPr lang="he-IL" sz="1600" b="0" dirty="0"/>
              <a:t>. </a:t>
            </a:r>
          </a:p>
          <a:p>
            <a:pPr algn="just">
              <a:defRPr/>
            </a:pPr>
            <a:r>
              <a:rPr lang="he-IL" sz="1600" dirty="0"/>
              <a:t>בית הדין קובע בהתאם לנסיבות ובאופן חריג: </a:t>
            </a:r>
            <a:r>
              <a:rPr lang="he-IL" sz="1600" b="0" dirty="0"/>
              <a:t>"</a:t>
            </a:r>
            <a:r>
              <a:rPr lang="he-IL" sz="1600" b="0" dirty="0">
                <a:highlight>
                  <a:srgbClr val="FFFF00"/>
                </a:highlight>
              </a:rPr>
              <a:t>נוכח האמור, בנסיבותיו של המקרה הנדון, </a:t>
            </a:r>
            <a:r>
              <a:rPr lang="he-IL" sz="1600" b="0" dirty="0" err="1">
                <a:highlight>
                  <a:srgbClr val="FFFF00"/>
                </a:highlight>
              </a:rPr>
              <a:t>משלא</a:t>
            </a:r>
            <a:r>
              <a:rPr lang="he-IL" sz="1600" b="0" dirty="0">
                <a:highlight>
                  <a:srgbClr val="FFFF00"/>
                </a:highlight>
              </a:rPr>
              <a:t> נמנע מהעובדת לצאת לחופשה בפועל, ושולם לה מדי שנה תשלום בעד חופשה, אנו סבורים כי אין להחיל את הלכת </a:t>
            </a:r>
            <a:r>
              <a:rPr lang="he-IL" sz="1600" b="0" dirty="0" err="1">
                <a:highlight>
                  <a:srgbClr val="FFFF00"/>
                </a:highlight>
              </a:rPr>
              <a:t>אצ'ילדייב</a:t>
            </a:r>
            <a:r>
              <a:rPr lang="he-IL" sz="1600" b="0" dirty="0">
                <a:highlight>
                  <a:srgbClr val="FFFF00"/>
                </a:highlight>
              </a:rPr>
              <a:t> כבר מטעם זה, ויש לקזז מהתשלום בעד פדיון חופשה המגיע לעובדת תשלומים בעד חופשה ששולמו לה במהלך תקופת עבודתה…".</a:t>
            </a:r>
          </a:p>
          <a:p>
            <a:pPr algn="just">
              <a:defRPr/>
            </a:pPr>
            <a:r>
              <a:rPr lang="he-IL" sz="1600" b="0" dirty="0">
                <a:highlight>
                  <a:srgbClr val="FFFF00"/>
                </a:highlight>
              </a:rPr>
              <a:t>בית הדין הארצי לעבודה לא מבטל את ההלכה בדבר איסור פדיון חופשה במהלך יחסי עבודה, אך קובע שהיא אינה מוחלטת</a:t>
            </a:r>
            <a:r>
              <a:rPr lang="he-IL" sz="1600" b="0" dirty="0"/>
              <a:t>.</a:t>
            </a:r>
          </a:p>
          <a:p>
            <a:pPr algn="just">
              <a:defRPr/>
            </a:pPr>
            <a:endParaRPr lang="he-IL" b="0" dirty="0"/>
          </a:p>
          <a:p>
            <a:pPr algn="just">
              <a:defRPr/>
            </a:pPr>
            <a:endParaRPr lang="he-IL" b="0" dirty="0"/>
          </a:p>
          <a:p>
            <a:pPr algn="just">
              <a:defRPr/>
            </a:pPr>
            <a:endParaRPr lang="en-US" altLang="en-US" dirty="0">
              <a:cs typeface="Arial" panose="020B0604020202020204" pitchFamily="34" charset="0"/>
            </a:endParaRPr>
          </a:p>
        </p:txBody>
      </p:sp>
    </p:spTree>
    <p:extLst>
      <p:ext uri="{BB962C8B-B14F-4D97-AF65-F5344CB8AC3E}">
        <p14:creationId xmlns:p14="http://schemas.microsoft.com/office/powerpoint/2010/main" val="3053289093"/>
      </p:ext>
    </p:extLst>
  </p:cSld>
  <p:clrMapOvr>
    <a:masterClrMapping/>
  </p:clrMapOvr>
  <p:transition spd="slow">
    <p:randomBar dir="vert"/>
  </p:transition>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defRPr/>
            </a:pPr>
            <a:r>
              <a:rPr lang="he-IL" dirty="0"/>
              <a:t>צבירת ימי חופשה שנתית</a:t>
            </a:r>
          </a:p>
        </p:txBody>
      </p:sp>
      <p:sp>
        <p:nvSpPr>
          <p:cNvPr id="18435" name="מציין מיקום תוכן 2"/>
          <p:cNvSpPr>
            <a:spLocks noGrp="1"/>
          </p:cNvSpPr>
          <p:nvPr>
            <p:ph idx="1"/>
          </p:nvPr>
        </p:nvSpPr>
        <p:spPr>
          <a:xfrm>
            <a:off x="822325" y="1869480"/>
            <a:ext cx="6380485" cy="3072408"/>
          </a:xfrm>
        </p:spPr>
        <p:txBody>
          <a:bodyPr/>
          <a:lstStyle/>
          <a:p>
            <a:r>
              <a:rPr lang="he-IL" altLang="en-US" dirty="0"/>
              <a:t>אושרה תביעה ייצוגית נגד חברה שצברה חופשה שנתית לעובדים בהתאם להיקף משרתם</a:t>
            </a:r>
          </a:p>
          <a:p>
            <a:r>
              <a:rPr lang="he-IL" altLang="en-US" b="0" dirty="0"/>
              <a:t>ת"צ 43356-01-18 </a:t>
            </a:r>
            <a:r>
              <a:rPr lang="he-IL" altLang="en-US" dirty="0"/>
              <a:t>בריגה נ' ריקושט 3000 בע"מ</a:t>
            </a:r>
          </a:p>
          <a:p>
            <a:endParaRPr lang="he-IL" altLang="en-US" dirty="0"/>
          </a:p>
          <a:p>
            <a:r>
              <a:rPr lang="he-IL" altLang="en-US" b="0" dirty="0"/>
              <a:t>המעסיק צבר חופשה שנתית לעובדים, בהתאם לחלקיות המשרה המשתנה של העובד מידי חודש. </a:t>
            </a:r>
          </a:p>
          <a:p>
            <a:endParaRPr lang="he-IL" altLang="en-US" b="0" dirty="0"/>
          </a:p>
          <a:p>
            <a:r>
              <a:rPr lang="he-IL" altLang="en-US" b="0" dirty="0"/>
              <a:t>המעסיק טען : "ימי החופשה של העובד מחושבים בהתאם להיקף משרתו זו ובהתאם להיקף שעות העבודה בפועל של העובד בחברה. ברור כי לא יתכן כי עובד שעובד במשרה חלקית יצבור ימי חופשה כעובד שעובד ימי עבודה מלאים".</a:t>
            </a:r>
          </a:p>
          <a:p>
            <a:endParaRPr lang="he-IL" altLang="en-US" dirty="0"/>
          </a:p>
        </p:txBody>
      </p:sp>
    </p:spTree>
    <p:extLst>
      <p:ext uri="{BB962C8B-B14F-4D97-AF65-F5344CB8AC3E}">
        <p14:creationId xmlns:p14="http://schemas.microsoft.com/office/powerpoint/2010/main" val="360322543"/>
      </p:ext>
    </p:extLst>
  </p:cSld>
  <p:clrMapOvr>
    <a:masterClrMapping/>
  </p:clrMapOvr>
  <p:transition spd="slow">
    <p:randomBar dir="vert"/>
  </p:transition>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defRPr/>
            </a:pPr>
            <a:r>
              <a:rPr lang="he-IL" dirty="0"/>
              <a:t>צבירת ימי חופשה שנתית</a:t>
            </a:r>
            <a:endParaRPr lang="en-US" dirty="0"/>
          </a:p>
        </p:txBody>
      </p:sp>
      <p:sp>
        <p:nvSpPr>
          <p:cNvPr id="3" name="מציין מיקום תוכן 2"/>
          <p:cNvSpPr>
            <a:spLocks noGrp="1"/>
          </p:cNvSpPr>
          <p:nvPr>
            <p:ph idx="1"/>
          </p:nvPr>
        </p:nvSpPr>
        <p:spPr>
          <a:xfrm>
            <a:off x="611560" y="1628800"/>
            <a:ext cx="6447234" cy="3881437"/>
          </a:xfrm>
        </p:spPr>
        <p:txBody>
          <a:bodyPr/>
          <a:lstStyle/>
          <a:p>
            <a:pPr marL="0" indent="0">
              <a:buFont typeface="Arial" panose="020B0604020202020204" pitchFamily="34" charset="0"/>
              <a:buNone/>
              <a:defRPr/>
            </a:pPr>
            <a:r>
              <a:rPr lang="he-IL" sz="1400" b="0" dirty="0"/>
              <a:t>השאלה המשפטית: האם יש לצבור יום חופשה מלא עבור כל עובד מידי חודש, ללא תלות בהיקף משרתו? או שמא יש לצבור לכל עובד ימי חופשה בהתאם לאחוז משרתו? </a:t>
            </a:r>
          </a:p>
          <a:p>
            <a:pPr>
              <a:defRPr/>
            </a:pPr>
            <a:r>
              <a:rPr lang="he-IL" sz="1400" b="0" dirty="0"/>
              <a:t>בית הדין נדרש לפרש את סעיף 3 (ב) ו-(ג) לחוק חופשה שנתית, </a:t>
            </a:r>
            <a:r>
              <a:rPr lang="he-IL" sz="1400" b="0" dirty="0" err="1"/>
              <a:t>בהיא</a:t>
            </a:r>
            <a:r>
              <a:rPr lang="he-IL" sz="1400" b="0" dirty="0"/>
              <a:t> לישנא:</a:t>
            </a:r>
          </a:p>
          <a:p>
            <a:pPr>
              <a:defRPr/>
            </a:pPr>
            <a:r>
              <a:rPr lang="he-IL" sz="1400" b="0" dirty="0"/>
              <a:t> "(ב)  היה הקשר המשפטי שבין העובד ובין המעסיק קיים כל שנת העבודה, והעובד עבד באותה שנה –</a:t>
            </a:r>
          </a:p>
          <a:p>
            <a:pPr marL="0" indent="0">
              <a:buFont typeface="Arial" panose="020B0604020202020204" pitchFamily="34" charset="0"/>
              <a:buNone/>
              <a:defRPr/>
            </a:pPr>
            <a:r>
              <a:rPr lang="he-IL" sz="1400" b="0" dirty="0"/>
              <a:t>      (1)   לפחות 200 ימים – יהיו מספר ימי החופשה כאמור בסעיף קטן (א);</a:t>
            </a:r>
          </a:p>
          <a:p>
            <a:pPr marL="0" indent="0">
              <a:buFont typeface="Arial" panose="020B0604020202020204" pitchFamily="34" charset="0"/>
              <a:buNone/>
              <a:defRPr/>
            </a:pPr>
            <a:r>
              <a:rPr lang="he-IL" sz="1400" b="0" dirty="0"/>
              <a:t>      (2)   פחות מ-200 ימים – יהיה מספר ימי החופשה חלק יחסי ממספר הימים שלפי סעיף              קטן (א), כיחס מספר ימי העבודה בפועל אל המספר 200; חלק של יום חופשה לא יובא </a:t>
            </a:r>
            <a:r>
              <a:rPr lang="he-IL" sz="1400" b="0" dirty="0" err="1"/>
              <a:t>במנין</a:t>
            </a:r>
            <a:r>
              <a:rPr lang="he-IL" sz="1400" b="0" dirty="0"/>
              <a:t>.</a:t>
            </a:r>
          </a:p>
          <a:p>
            <a:pPr marL="0" indent="0">
              <a:buFont typeface="Arial" panose="020B0604020202020204" pitchFamily="34" charset="0"/>
              <a:buNone/>
              <a:defRPr/>
            </a:pPr>
            <a:r>
              <a:rPr lang="he-IL" sz="1400" b="0" dirty="0"/>
              <a:t>      (ג)   היה הקשר המשפטי שבין העובד ובין המעסיק קיים בחלק משנת העבודה והעובד עבד     בתוך אותו חלק שנה –</a:t>
            </a:r>
          </a:p>
          <a:p>
            <a:pPr marL="0" indent="0">
              <a:buFont typeface="Arial" panose="020B0604020202020204" pitchFamily="34" charset="0"/>
              <a:buNone/>
              <a:defRPr/>
            </a:pPr>
            <a:r>
              <a:rPr lang="he-IL" sz="1400" b="0" dirty="0"/>
              <a:t>      (1)   לפחות 240 ימים – יהיה מספר ימי החופשה כאמור בסעיף קטן (א);</a:t>
            </a:r>
          </a:p>
          <a:p>
            <a:pPr marL="0" indent="0">
              <a:buFont typeface="Arial" panose="020B0604020202020204" pitchFamily="34" charset="0"/>
              <a:buNone/>
              <a:defRPr/>
            </a:pPr>
            <a:r>
              <a:rPr lang="he-IL" sz="1400" b="0" dirty="0"/>
              <a:t>      (2)   פחות מ-240 ימים – יהיה מספר ימי החופשה חלק יחסי ממספר הימים שלפי סעיף	        קטן (א), כיחס מספר ימי העבודה בפועל אל המספר 240; חלק של יום חופשה לא יובא </a:t>
            </a:r>
            <a:r>
              <a:rPr lang="he-IL" sz="1400" b="0" dirty="0" err="1"/>
              <a:t>במנין</a:t>
            </a:r>
            <a:r>
              <a:rPr lang="he-IL" sz="1400" b="0" dirty="0"/>
              <a:t>.</a:t>
            </a:r>
          </a:p>
          <a:p>
            <a:pPr>
              <a:defRPr/>
            </a:pPr>
            <a:endParaRPr lang="he-IL" b="0" dirty="0"/>
          </a:p>
        </p:txBody>
      </p:sp>
    </p:spTree>
    <p:extLst>
      <p:ext uri="{BB962C8B-B14F-4D97-AF65-F5344CB8AC3E}">
        <p14:creationId xmlns:p14="http://schemas.microsoft.com/office/powerpoint/2010/main" val="1562696013"/>
      </p:ext>
    </p:extLst>
  </p:cSld>
  <p:clrMapOvr>
    <a:masterClrMapping/>
  </p:clrMapOvr>
  <p:transition spd="slow">
    <p:randomBar dir="vert"/>
  </p:transition>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defRPr/>
            </a:pPr>
            <a:r>
              <a:rPr lang="he-IL" dirty="0"/>
              <a:t>צבירת ימי חופשה שנתית</a:t>
            </a:r>
          </a:p>
        </p:txBody>
      </p:sp>
      <p:sp>
        <p:nvSpPr>
          <p:cNvPr id="20483" name="מציין מיקום תוכן 2"/>
          <p:cNvSpPr>
            <a:spLocks noGrp="1"/>
          </p:cNvSpPr>
          <p:nvPr>
            <p:ph idx="1"/>
          </p:nvPr>
        </p:nvSpPr>
        <p:spPr>
          <a:xfrm>
            <a:off x="822325" y="1700808"/>
            <a:ext cx="6380485" cy="3241080"/>
          </a:xfrm>
        </p:spPr>
        <p:txBody>
          <a:bodyPr/>
          <a:lstStyle/>
          <a:p>
            <a:r>
              <a:rPr lang="he-IL" altLang="en-US" dirty="0"/>
              <a:t>החוק מבחין בין עובד שהשלים קשר משפטי של שנה ובין עובד שלא השלים קשר משפטי של שנה.</a:t>
            </a:r>
            <a:endParaRPr lang="en-US" altLang="en-US" dirty="0">
              <a:cs typeface="Arial" panose="020B0604020202020204" pitchFamily="34" charset="0"/>
            </a:endParaRPr>
          </a:p>
          <a:p>
            <a:r>
              <a:rPr lang="he-IL" altLang="en-US" dirty="0"/>
              <a:t>קשר משפטי של שנה הינו מהראשון בינואר ועד 31/12 של אותה שנה. לדוגמה, מ-1/1/2019 עד 31/12/2019.</a:t>
            </a:r>
            <a:endParaRPr lang="en-US" altLang="en-US" dirty="0">
              <a:cs typeface="Arial" panose="020B0604020202020204" pitchFamily="34" charset="0"/>
            </a:endParaRPr>
          </a:p>
          <a:p>
            <a:r>
              <a:rPr lang="he-IL" altLang="en-US" dirty="0"/>
              <a:t>דוגמה למקרה שבו אין קשר משפטי של שנה - עובד שהחל את עבודתו ב-26/11/2012 וסיים אותה ב-1/5/2019. למרות שעבד יותר משנה, הוא לא השלים קשר משפטי של שנה בשנת 2019, מאחר שסיים את עבודתו לפני 31/12/2019. </a:t>
            </a:r>
            <a:endParaRPr lang="en-US" altLang="en-US" dirty="0">
              <a:cs typeface="Arial" panose="020B0604020202020204" pitchFamily="34" charset="0"/>
            </a:endParaRPr>
          </a:p>
          <a:p>
            <a:r>
              <a:rPr lang="he-IL" altLang="en-US" b="0" dirty="0"/>
              <a:t>הפרשנות המילולית הברורה של סעיף זה, היא שיש להבחין בין עובד בעל קשר משפטי של שנה לבין עובד בעל קשר משפטי נמוך משנה. בהתאם לכך עובד בעל קשר משפטי של שנה שהשלים 200 ימי עבודה בשנת העבודה השנייה יהיה זכאי ל-16 ימי חופשה. </a:t>
            </a:r>
            <a:r>
              <a:rPr lang="he-IL" altLang="en-US" u="sng" dirty="0"/>
              <a:t>זאת כאשר אין שוני בין ימי החופשה שצובר עובד במשרה מלאה לבין אלה של עובד במשרה חלקית.</a:t>
            </a:r>
          </a:p>
          <a:p>
            <a:endParaRPr lang="he-IL" altLang="en-US" dirty="0"/>
          </a:p>
        </p:txBody>
      </p:sp>
    </p:spTree>
    <p:extLst>
      <p:ext uri="{BB962C8B-B14F-4D97-AF65-F5344CB8AC3E}">
        <p14:creationId xmlns:p14="http://schemas.microsoft.com/office/powerpoint/2010/main" val="1471544098"/>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704F08C-63F5-4067-AEDD-51E96BD050DB}"/>
              </a:ext>
            </a:extLst>
          </p:cNvPr>
          <p:cNvSpPr>
            <a:spLocks noGrp="1"/>
          </p:cNvSpPr>
          <p:nvPr>
            <p:ph type="title"/>
          </p:nvPr>
        </p:nvSpPr>
        <p:spPr>
          <a:xfrm>
            <a:off x="683568" y="260648"/>
            <a:ext cx="6447234" cy="864096"/>
          </a:xfrm>
        </p:spPr>
        <p:txBody>
          <a:bodyPr rtlCol="1">
            <a:noAutofit/>
          </a:bodyPr>
          <a:lstStyle/>
          <a:p>
            <a:pPr algn="ctr" eaLnBrk="1" fontAlgn="auto" hangingPunct="1">
              <a:spcAft>
                <a:spcPts val="0"/>
              </a:spcAft>
              <a:defRPr/>
            </a:pPr>
            <a:r>
              <a:rPr lang="he-IL" sz="2000" dirty="0">
                <a:solidFill>
                  <a:srgbClr val="0070C0"/>
                </a:solidFill>
                <a:latin typeface="Open Sans Hebrew" panose="00000500000000000000" pitchFamily="2" charset="-79"/>
                <a:cs typeface="Open Sans Hebrew" panose="00000500000000000000" pitchFamily="2" charset="-79"/>
              </a:rPr>
              <a:t>פסיקה חדשה: סעיף בחוזה עבודה האוסר על עבודה בשעות נוספות הינו חסר משמעות כאשר אין כוונה לאכוף זאת</a:t>
            </a:r>
          </a:p>
        </p:txBody>
      </p:sp>
      <p:sp>
        <p:nvSpPr>
          <p:cNvPr id="40963" name="מציין מיקום תוכן 2"/>
          <p:cNvSpPr>
            <a:spLocks noGrp="1" noChangeArrowheads="1"/>
          </p:cNvSpPr>
          <p:nvPr>
            <p:ph idx="1"/>
          </p:nvPr>
        </p:nvSpPr>
        <p:spPr>
          <a:xfrm>
            <a:off x="755576" y="1581448"/>
            <a:ext cx="6447234" cy="3881437"/>
          </a:xfrm>
        </p:spPr>
        <p:txBody>
          <a:bodyPr/>
          <a:lstStyle/>
          <a:p>
            <a:pPr algn="just" eaLnBrk="1" hangingPunct="1">
              <a:buClr>
                <a:srgbClr val="0070C0"/>
              </a:buClr>
            </a:pPr>
            <a:r>
              <a:rPr lang="he-IL" altLang="he-IL" dirty="0">
                <a:latin typeface="Open Sans Hebrew" panose="00000500000000000000" pitchFamily="2" charset="-79"/>
                <a:cs typeface="Open Sans Hebrew" panose="00000500000000000000" pitchFamily="2" charset="-79"/>
              </a:rPr>
              <a:t>בית הדין קבע כי העובדת זכאית לתגמול עבור עבודתה בשעות נוספות מאחר והנתבעת הייתה מודעת לכך שהתובעת עבדה בשעות נוספות לצורך ביצוע המטלות שהוטלו עליה במסגרת תפקידה. דוחות הנוכחות של התובעת היו בידי הנתבעת כך שברי, שהנתבעת ונציגיה ידעו מדי חודש בחודשו, כי התובעת עובדת שעות נוספות רבות, ברם לא מנעו ממנה בפועל מלעשות כן.</a:t>
            </a:r>
          </a:p>
          <a:p>
            <a:pPr algn="just" eaLnBrk="1" hangingPunct="1">
              <a:buClr>
                <a:srgbClr val="0070C0"/>
              </a:buClr>
            </a:pPr>
            <a:r>
              <a:rPr lang="he-IL" altLang="he-IL" dirty="0">
                <a:latin typeface="Open Sans Hebrew" panose="00000500000000000000" pitchFamily="2" charset="-79"/>
                <a:cs typeface="Open Sans Hebrew" panose="00000500000000000000" pitchFamily="2" charset="-79"/>
              </a:rPr>
              <a:t>כמו כן, בית הדין קבע כי הוראת החוזה לפיה אין היתר לעבוד בשעות נוספות ללא קבלת אישור מראש ובכתב נכתבו כלאחר יד כאשר בפועל אין ולא הייתה כל כוונה לאכוף אותם. להיפך, עבודת התובעת בשעות נוספות שירתה את הנתבעת וחסכה לה גיוס כוח עבודה נוסף. זאת ועוד, לא הוכח, כי הנתבעת נקטה בהליכים משמעתיים כנגד התובעת למרות שלכאורה הפרה את התחייבותה שלא לעבוד בשעות נוספות ללא אישור ונראה, כי הדבר תאם את רצון הנתבעת.</a:t>
            </a:r>
          </a:p>
          <a:p>
            <a:pPr algn="just" eaLnBrk="1" hangingPunct="1"/>
            <a:endParaRPr lang="he-IL" altLang="he-IL" dirty="0">
              <a:cs typeface="Gisha" pitchFamily="34" charset="-79"/>
            </a:endParaRPr>
          </a:p>
        </p:txBody>
      </p:sp>
    </p:spTree>
    <p:extLst>
      <p:ext uri="{BB962C8B-B14F-4D97-AF65-F5344CB8AC3E}">
        <p14:creationId xmlns:p14="http://schemas.microsoft.com/office/powerpoint/2010/main" val="3941391882"/>
      </p:ext>
    </p:extLst>
  </p:cSld>
  <p:clrMapOvr>
    <a:masterClrMapping/>
  </p:clrMapOvr>
  <p:transition spd="slow">
    <p:randomBar dir="vert"/>
  </p:transition>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95536" y="280988"/>
            <a:ext cx="6447234" cy="1320800"/>
          </a:xfrm>
        </p:spPr>
        <p:txBody>
          <a:bodyPr/>
          <a:lstStyle/>
          <a:p>
            <a:pPr>
              <a:defRPr/>
            </a:pPr>
            <a:r>
              <a:rPr lang="he-IL" dirty="0"/>
              <a:t>צבירת ימי חופשה שנתית</a:t>
            </a:r>
          </a:p>
        </p:txBody>
      </p:sp>
      <p:sp>
        <p:nvSpPr>
          <p:cNvPr id="80899" name="מציין מיקום תוכן 2"/>
          <p:cNvSpPr>
            <a:spLocks noGrp="1"/>
          </p:cNvSpPr>
          <p:nvPr>
            <p:ph idx="1"/>
          </p:nvPr>
        </p:nvSpPr>
        <p:spPr>
          <a:xfrm>
            <a:off x="755576" y="1124744"/>
            <a:ext cx="6269955" cy="3097064"/>
          </a:xfrm>
        </p:spPr>
        <p:txBody>
          <a:bodyPr/>
          <a:lstStyle/>
          <a:p>
            <a:pPr>
              <a:defRPr/>
            </a:pPr>
            <a:r>
              <a:rPr lang="he-IL" b="0" dirty="0"/>
              <a:t>ביטוי להיקף המשרה יימצא בסעיף 10 לחוק חופשה שנתית:</a:t>
            </a:r>
          </a:p>
          <a:p>
            <a:pPr>
              <a:defRPr/>
            </a:pPr>
            <a:r>
              <a:rPr lang="he-IL" dirty="0"/>
              <a:t>דמי החופשה (תיקון מס' 14) תשע"ד-2014</a:t>
            </a:r>
            <a:endParaRPr lang="he-IL" b="0" dirty="0"/>
          </a:p>
          <a:p>
            <a:pPr>
              <a:defRPr/>
            </a:pPr>
            <a:r>
              <a:rPr lang="he-IL" b="0" dirty="0"/>
              <a:t>"10.  (א)  המעסיק חייב לשלם לעובד בעד ימי החופשה דמי חופשה בסכום השווה לשכרו הרגיל".</a:t>
            </a:r>
          </a:p>
          <a:p>
            <a:pPr marL="0" indent="0">
              <a:buFont typeface="Arial" panose="020B0604020202020204" pitchFamily="34" charset="0"/>
              <a:buNone/>
              <a:defRPr/>
            </a:pPr>
            <a:endParaRPr lang="he-IL" dirty="0"/>
          </a:p>
          <a:p>
            <a:pPr>
              <a:defRPr/>
            </a:pPr>
            <a:r>
              <a:rPr lang="he-IL" b="0" dirty="0"/>
              <a:t>לפיכך קובע בית הדין:</a:t>
            </a:r>
          </a:p>
          <a:p>
            <a:pPr>
              <a:defRPr/>
            </a:pPr>
            <a:r>
              <a:rPr lang="he-IL" b="0" dirty="0"/>
              <a:t>לסוגיית צבירת ימי החופשה מידי חודש – יש לפעול לפי סעיף 3 לחוק חופשה שנתית.</a:t>
            </a:r>
          </a:p>
          <a:p>
            <a:pPr>
              <a:defRPr/>
            </a:pPr>
            <a:r>
              <a:rPr lang="he-IL" b="0" dirty="0"/>
              <a:t>לסוגיית ערך דמי החופשה ליום – יש לפעול לפי סעיף 10 לחוק חופשה שנתית. </a:t>
            </a:r>
          </a:p>
          <a:p>
            <a:pPr>
              <a:defRPr/>
            </a:pPr>
            <a:r>
              <a:rPr lang="he-IL" b="0" dirty="0"/>
              <a:t>בהתאם לכך קובע בית הדין כי אין מחלוקת ש חישוב צבירת ימי החופשה של העובדים על ידי החברה נעשה למעשה באופן שגוי, כאשר הם הביאו בחשבון את חישוב היקף המשרה החודשי של כל עובד.</a:t>
            </a:r>
          </a:p>
          <a:p>
            <a:pPr>
              <a:defRPr/>
            </a:pPr>
            <a:endParaRPr lang="he-IL" altLang="en-US" dirty="0"/>
          </a:p>
        </p:txBody>
      </p:sp>
    </p:spTree>
    <p:extLst>
      <p:ext uri="{BB962C8B-B14F-4D97-AF65-F5344CB8AC3E}">
        <p14:creationId xmlns:p14="http://schemas.microsoft.com/office/powerpoint/2010/main" val="3889730860"/>
      </p:ext>
    </p:extLst>
  </p:cSld>
  <p:clrMapOvr>
    <a:masterClrMapping/>
  </p:clrMapOvr>
  <p:transition spd="slow">
    <p:randomBar dir="vert"/>
  </p:transition>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defRPr/>
            </a:pPr>
            <a:r>
              <a:rPr lang="he-IL" dirty="0"/>
              <a:t>צבירת ימי חופשה שנתית</a:t>
            </a:r>
          </a:p>
        </p:txBody>
      </p:sp>
      <p:sp>
        <p:nvSpPr>
          <p:cNvPr id="22531" name="מציין מיקום תוכן 2"/>
          <p:cNvSpPr>
            <a:spLocks noGrp="1"/>
          </p:cNvSpPr>
          <p:nvPr>
            <p:ph idx="1"/>
          </p:nvPr>
        </p:nvSpPr>
        <p:spPr>
          <a:xfrm>
            <a:off x="822325" y="1988840"/>
            <a:ext cx="6380485" cy="2953048"/>
          </a:xfrm>
        </p:spPr>
        <p:txBody>
          <a:bodyPr/>
          <a:lstStyle/>
          <a:p>
            <a:r>
              <a:rPr lang="he-IL" altLang="en-US" dirty="0"/>
              <a:t>האם נגרם נזק לעובדי החברה?</a:t>
            </a:r>
          </a:p>
          <a:p>
            <a:r>
              <a:rPr lang="he-IL" altLang="en-US" b="0" dirty="0"/>
              <a:t>בית הדין בחן ומצא שצבירת ימי החופשה נעשתה באופן יחסי, וכן כי תשלום ערך יום החופשה נעשה גם הוא באופן יחסי.</a:t>
            </a:r>
          </a:p>
          <a:p>
            <a:r>
              <a:rPr lang="he-IL" altLang="en-US" b="0" dirty="0"/>
              <a:t>אילו החברה הייתה משלמת את דמי החופשה בהתאם ל-8 שעות עבודה ביום, הרי שהיה בכך לרפא את הפגם.</a:t>
            </a:r>
          </a:p>
          <a:p>
            <a:r>
              <a:rPr lang="he-IL" altLang="en-US" b="0" dirty="0"/>
              <a:t>אמנם, </a:t>
            </a:r>
            <a:r>
              <a:rPr lang="he-IL" altLang="en-US" b="0" dirty="0" err="1"/>
              <a:t>משלא</a:t>
            </a:r>
            <a:r>
              <a:rPr lang="he-IL" altLang="en-US" b="0" dirty="0"/>
              <a:t> פעלה החברה כאמור, נגרם נזק לעובדים ואושרה התובענה. </a:t>
            </a:r>
          </a:p>
        </p:txBody>
      </p:sp>
    </p:spTree>
    <p:extLst>
      <p:ext uri="{BB962C8B-B14F-4D97-AF65-F5344CB8AC3E}">
        <p14:creationId xmlns:p14="http://schemas.microsoft.com/office/powerpoint/2010/main" val="2911239619"/>
      </p:ext>
    </p:extLst>
  </p:cSld>
  <p:clrMapOvr>
    <a:masterClrMapping/>
  </p:clrMapOvr>
  <p:transition spd="slow">
    <p:randomBar dir="vert"/>
  </p:transition>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defRPr/>
            </a:pPr>
            <a:r>
              <a:rPr lang="he-IL" dirty="0"/>
              <a:t>צבירת ימי חופשה שנתית</a:t>
            </a:r>
          </a:p>
        </p:txBody>
      </p:sp>
      <p:sp>
        <p:nvSpPr>
          <p:cNvPr id="23555" name="מציין מיקום תוכן 2"/>
          <p:cNvSpPr>
            <a:spLocks noGrp="1"/>
          </p:cNvSpPr>
          <p:nvPr>
            <p:ph idx="1"/>
          </p:nvPr>
        </p:nvSpPr>
        <p:spPr>
          <a:xfrm>
            <a:off x="822325" y="1869480"/>
            <a:ext cx="6380485" cy="3072408"/>
          </a:xfrm>
        </p:spPr>
        <p:txBody>
          <a:bodyPr/>
          <a:lstStyle/>
          <a:p>
            <a:r>
              <a:rPr lang="he-IL" altLang="en-US" u="sng" dirty="0"/>
              <a:t>חישוב שיעור יום חופשה:</a:t>
            </a:r>
            <a:endParaRPr lang="en-US" altLang="en-US" b="0" u="sng" dirty="0">
              <a:cs typeface="Arial" panose="020B0604020202020204" pitchFamily="34" charset="0"/>
            </a:endParaRPr>
          </a:p>
          <a:p>
            <a:r>
              <a:rPr lang="he-IL" altLang="en-US" u="sng" dirty="0"/>
              <a:t>לעובד במשכורת </a:t>
            </a:r>
            <a:r>
              <a:rPr lang="he-IL" altLang="en-US" dirty="0"/>
              <a:t>- </a:t>
            </a:r>
            <a:r>
              <a:rPr lang="he-IL" altLang="en-US" b="0" dirty="0"/>
              <a:t>ישולם שכר חודשי מלא.</a:t>
            </a:r>
            <a:endParaRPr lang="en-US" altLang="en-US" b="0" dirty="0">
              <a:cs typeface="Arial" panose="020B0604020202020204" pitchFamily="34" charset="0"/>
            </a:endParaRPr>
          </a:p>
          <a:p>
            <a:r>
              <a:rPr lang="he-IL" altLang="en-US" u="sng" dirty="0"/>
              <a:t>לעובד בשכר - </a:t>
            </a:r>
            <a:r>
              <a:rPr lang="he-IL" altLang="en-US" b="0" dirty="0"/>
              <a:t>כאשר העובד השלים את כל ימי העבודה בשלושה החודשים האחרונים, יש לחלק את סכום 3 המשכורות האחרונות ב-90 ימים.</a:t>
            </a:r>
          </a:p>
          <a:p>
            <a:r>
              <a:rPr lang="he-IL" altLang="en-US" b="0" dirty="0"/>
              <a:t>כאשר העובד לא השלים את כל ימי העבודה בשלושה החודשים האחרונים, יש לחלק את סכום 3 המשכורות של רבע השנה שבה אחוז ימי עבודתו הוא הגבוה ביותר ב-90 ימים</a:t>
            </a:r>
            <a:endParaRPr lang="en-US" altLang="en-US" b="0" dirty="0">
              <a:cs typeface="Arial" panose="020B0604020202020204" pitchFamily="34" charset="0"/>
            </a:endParaRPr>
          </a:p>
        </p:txBody>
      </p:sp>
    </p:spTree>
    <p:extLst>
      <p:ext uri="{BB962C8B-B14F-4D97-AF65-F5344CB8AC3E}">
        <p14:creationId xmlns:p14="http://schemas.microsoft.com/office/powerpoint/2010/main" val="4284328260"/>
      </p:ext>
    </p:extLst>
  </p:cSld>
  <p:clrMapOvr>
    <a:masterClrMapping/>
  </p:clrMapOvr>
  <p:transition spd="slow">
    <p:randomBar dir="vert"/>
  </p:transition>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defRPr/>
            </a:pPr>
            <a:r>
              <a:rPr lang="he-IL" dirty="0"/>
              <a:t>מעסיק רשאי לאסור הכנסה נוספת של עובד </a:t>
            </a:r>
          </a:p>
        </p:txBody>
      </p:sp>
      <p:sp>
        <p:nvSpPr>
          <p:cNvPr id="24579" name="מציין מיקום תוכן 2"/>
          <p:cNvSpPr>
            <a:spLocks noGrp="1"/>
          </p:cNvSpPr>
          <p:nvPr>
            <p:ph idx="1"/>
          </p:nvPr>
        </p:nvSpPr>
        <p:spPr>
          <a:xfrm>
            <a:off x="822325" y="1700808"/>
            <a:ext cx="6269955" cy="3241080"/>
          </a:xfrm>
        </p:spPr>
        <p:txBody>
          <a:bodyPr/>
          <a:lstStyle/>
          <a:p>
            <a:r>
              <a:rPr lang="he-IL" altLang="en-US" b="0" dirty="0"/>
              <a:t>ע"ע 35815-07-18 </a:t>
            </a:r>
            <a:r>
              <a:rPr lang="he-IL" altLang="en-US" dirty="0"/>
              <a:t>עו"ד צוריאל חזי נ' מגן דוד אדום בישראל (בית הדין הארצי לעבודה)</a:t>
            </a:r>
          </a:p>
          <a:p>
            <a:endParaRPr lang="he-IL" altLang="en-US" b="0" dirty="0"/>
          </a:p>
          <a:p>
            <a:r>
              <a:rPr lang="he-IL" altLang="en-US" b="0" dirty="0"/>
              <a:t>בית הדין הארצי קובע שמעסיק רשאי לאסור על עובד הכנסה צדדית אם </a:t>
            </a:r>
            <a:r>
              <a:rPr lang="he-IL" altLang="en-US" dirty="0"/>
              <a:t>החלטתו סבירה ומידתית, ונעשית בתום לב.</a:t>
            </a:r>
          </a:p>
          <a:p>
            <a:r>
              <a:rPr lang="he-IL" altLang="en-US" b="0" dirty="0"/>
              <a:t>סוגיית הפגיעה בחופש העיסוק </a:t>
            </a:r>
          </a:p>
          <a:p>
            <a:r>
              <a:rPr lang="he-IL" altLang="en-US" b="0" dirty="0"/>
              <a:t>"בית הדין תמים דעים עם העובד כי דרישה של מעסיק לקבוע איסור על עבודה נוספת היא פגיעה בזכותו החוקתית של העובד לחופש העיסוק, ואולם זכותו של העובד לחופש העיסוק אינה הזכות היחידה שיש להתחשב בה, </a:t>
            </a:r>
            <a:r>
              <a:rPr lang="he-IL" altLang="en-US" dirty="0"/>
              <a:t>ולא כל פגיעה בזכות יסוד הינה פגיעה שאינה כדין"</a:t>
            </a:r>
            <a:r>
              <a:rPr lang="he-IL" altLang="en-US" b="0" dirty="0"/>
              <a:t>.</a:t>
            </a:r>
          </a:p>
        </p:txBody>
      </p:sp>
    </p:spTree>
    <p:extLst>
      <p:ext uri="{BB962C8B-B14F-4D97-AF65-F5344CB8AC3E}">
        <p14:creationId xmlns:p14="http://schemas.microsoft.com/office/powerpoint/2010/main" val="3996716381"/>
      </p:ext>
    </p:extLst>
  </p:cSld>
  <p:clrMapOvr>
    <a:masterClrMapping/>
  </p:clrMapOvr>
  <p:transition spd="slow">
    <p:randomBar dir="vert"/>
  </p:transition>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defRPr/>
            </a:pPr>
            <a:r>
              <a:rPr lang="he-IL" dirty="0"/>
              <a:t>מעסיק רשאי לאסור הכנסה נוספת של עובד </a:t>
            </a:r>
          </a:p>
        </p:txBody>
      </p:sp>
      <p:sp>
        <p:nvSpPr>
          <p:cNvPr id="25603" name="מציין מיקום תוכן 2"/>
          <p:cNvSpPr>
            <a:spLocks noGrp="1"/>
          </p:cNvSpPr>
          <p:nvPr>
            <p:ph idx="1"/>
          </p:nvPr>
        </p:nvSpPr>
        <p:spPr>
          <a:xfrm>
            <a:off x="822325" y="1556792"/>
            <a:ext cx="6380485" cy="3385096"/>
          </a:xfrm>
        </p:spPr>
        <p:txBody>
          <a:bodyPr/>
          <a:lstStyle/>
          <a:p>
            <a:r>
              <a:rPr lang="he-IL" altLang="en-US" sz="1600" b="0" dirty="0"/>
              <a:t>העובד הועסק במד"א כפרמדיק החל משנת 1996, סיים תואר במשפטים ביוני 2011, וקיבל אישור מיוחד לצאת לשנת התמחות. לאחר שתהליך הסמכתו הסתיים, החל לעבוד כעורך דין עצמאי במקביל לעבודתו במד"א.</a:t>
            </a:r>
          </a:p>
          <a:p>
            <a:r>
              <a:rPr lang="he-IL" altLang="en-US" sz="1600" b="0" dirty="0"/>
              <a:t>במהלך שנת 2014 התבקש העובד מספר פעמים, בעל פה ובכתב, להגיש בקשה להיתר עבודה נוספת בהתאם לנוהלי מד"א. </a:t>
            </a:r>
          </a:p>
          <a:p>
            <a:r>
              <a:rPr lang="he-IL" altLang="en-US" sz="1600" b="0" dirty="0"/>
              <a:t>העובד לא פעל בהתאם לנהלי מד"א, חרף מספר הזדמנויות שונות שניתנו לו לצורך תיקון הפרת הנוהל. בהתאם לכך, הוחלט לפטר את העובד. </a:t>
            </a:r>
          </a:p>
          <a:p>
            <a:r>
              <a:rPr lang="he-IL" altLang="en-US" sz="1600" dirty="0"/>
              <a:t>בית הדין קבע כי איסור העסקה נוסף פוגע בזכות החוקתית לחופש העיסוק. עם זאת, במקרה דנן נקבע שהפגיעה בחופש העיסוק הינה מידתית ולכן מותרת על פי דין.</a:t>
            </a:r>
            <a:endParaRPr lang="he-IL" altLang="en-US" sz="1600" b="0" dirty="0"/>
          </a:p>
          <a:p>
            <a:r>
              <a:rPr lang="he-IL" altLang="en-US" sz="1600" b="0" dirty="0"/>
              <a:t>סעיף 4 לחוק יסוד: חופש העיסוק קובע </a:t>
            </a:r>
            <a:r>
              <a:rPr lang="he-IL" altLang="en-US" sz="1600" b="0" dirty="0" err="1"/>
              <a:t>בהיא</a:t>
            </a:r>
            <a:r>
              <a:rPr lang="he-IL" altLang="en-US" sz="1600" b="0" dirty="0"/>
              <a:t> לישנא:</a:t>
            </a:r>
          </a:p>
          <a:p>
            <a:r>
              <a:rPr lang="he-IL" altLang="en-US" sz="1600" b="0" dirty="0"/>
              <a:t>"4.    אין פוגעים בחופש העיסוק אלא בחוק </a:t>
            </a:r>
            <a:r>
              <a:rPr lang="he-IL" altLang="en-US" sz="1600" dirty="0"/>
              <a:t>ההולם</a:t>
            </a:r>
            <a:r>
              <a:rPr lang="he-IL" altLang="en-US" sz="1600" b="0" dirty="0"/>
              <a:t> את ערכיה של מדינת ישראל, שנועד </a:t>
            </a:r>
            <a:r>
              <a:rPr lang="he-IL" altLang="en-US" sz="1600" dirty="0"/>
              <a:t>לתכלית ראויה</a:t>
            </a:r>
            <a:r>
              <a:rPr lang="he-IL" altLang="en-US" sz="1600" b="0" dirty="0"/>
              <a:t>, </a:t>
            </a:r>
            <a:r>
              <a:rPr lang="he-IL" altLang="en-US" sz="1600" dirty="0"/>
              <a:t>ובמידה שאינה עולה על הנדרש</a:t>
            </a:r>
            <a:r>
              <a:rPr lang="he-IL" altLang="en-US" sz="1600" b="0" dirty="0"/>
              <a:t>, או לפי חוק כאמור מכוח הסמכה מפורשת בו". </a:t>
            </a:r>
          </a:p>
          <a:p>
            <a:endParaRPr lang="he-IL" altLang="en-US" dirty="0"/>
          </a:p>
        </p:txBody>
      </p:sp>
    </p:spTree>
    <p:extLst>
      <p:ext uri="{BB962C8B-B14F-4D97-AF65-F5344CB8AC3E}">
        <p14:creationId xmlns:p14="http://schemas.microsoft.com/office/powerpoint/2010/main" val="3028878270"/>
      </p:ext>
    </p:extLst>
  </p:cSld>
  <p:clrMapOvr>
    <a:masterClrMapping/>
  </p:clrMapOvr>
  <p:transition spd="slow">
    <p:randomBar dir="vert"/>
  </p:transition>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defRPr/>
            </a:pPr>
            <a:r>
              <a:rPr lang="he-IL" dirty="0"/>
              <a:t>מעסיק רשאי לאסור הכנסה נוספת של עובד </a:t>
            </a:r>
          </a:p>
        </p:txBody>
      </p:sp>
      <p:sp>
        <p:nvSpPr>
          <p:cNvPr id="26627" name="מציין מיקום תוכן 2"/>
          <p:cNvSpPr>
            <a:spLocks noGrp="1"/>
          </p:cNvSpPr>
          <p:nvPr>
            <p:ph idx="1"/>
          </p:nvPr>
        </p:nvSpPr>
        <p:spPr>
          <a:xfrm>
            <a:off x="822325" y="1772816"/>
            <a:ext cx="6197947" cy="3169072"/>
          </a:xfrm>
        </p:spPr>
        <p:txBody>
          <a:bodyPr/>
          <a:lstStyle/>
          <a:p>
            <a:r>
              <a:rPr lang="he-IL" altLang="en-US" b="0" dirty="0"/>
              <a:t>בית הדין בחן ומצא כי העובד הוסמך כעורך – דין, החל לעבוד במקצוע זה בהיקף לא מבוטל.</a:t>
            </a:r>
          </a:p>
          <a:p>
            <a:r>
              <a:rPr lang="he-IL" altLang="en-US" b="0" dirty="0"/>
              <a:t>טענת ההגנה של העובד לפיה בעבר מד"א העסיקו אותו בעבודה נוספת ללא היתר – לא מקנה לו הגנה עתידית.</a:t>
            </a:r>
          </a:p>
          <a:p>
            <a:r>
              <a:rPr lang="he-IL" altLang="en-US" b="0" dirty="0"/>
              <a:t>מד"א לא אכפו את הנהלים בעבר, אך משביקשו לאכוף אותם כיום – היה על העובד לעשות כן.</a:t>
            </a:r>
          </a:p>
          <a:p>
            <a:r>
              <a:rPr lang="he-IL" altLang="en-US" b="0" dirty="0"/>
              <a:t>כפועל יוצא נקבעת ההלכה לפיה אי אכיפת נהלים בעבר – אינה מעניקה לעובד זכות או מונעת את אכיפתם בעתיד. </a:t>
            </a:r>
          </a:p>
          <a:p>
            <a:r>
              <a:rPr lang="he-IL" altLang="en-US" b="0" dirty="0"/>
              <a:t>בית הדין הארצי ציין בהחלטתו שבמקום לעשות דין עצמי – יכול היה העובד לטעון לאי חוקיות הנוהל תוך פנייה מסודרת לארגון העובדים או לערכאות השיפוטיות. </a:t>
            </a:r>
            <a:endParaRPr lang="he-IL" altLang="en-US" dirty="0"/>
          </a:p>
        </p:txBody>
      </p:sp>
    </p:spTree>
    <p:extLst>
      <p:ext uri="{BB962C8B-B14F-4D97-AF65-F5344CB8AC3E}">
        <p14:creationId xmlns:p14="http://schemas.microsoft.com/office/powerpoint/2010/main" val="648473390"/>
      </p:ext>
    </p:extLst>
  </p:cSld>
  <p:clrMapOvr>
    <a:masterClrMapping/>
  </p:clrMapOvr>
  <p:transition spd="slow">
    <p:randomBar dir="vert"/>
  </p:transition>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defRPr/>
            </a:pPr>
            <a:r>
              <a:rPr lang="he-IL" sz="2400" dirty="0"/>
              <a:t>פיטורים מכוח צמצום- אילו חובות חלות על המעסיק? </a:t>
            </a:r>
            <a:endParaRPr lang="en-US" sz="2400" dirty="0"/>
          </a:p>
        </p:txBody>
      </p:sp>
      <p:sp>
        <p:nvSpPr>
          <p:cNvPr id="56323" name="מציין מיקום תוכן 2"/>
          <p:cNvSpPr>
            <a:spLocks noGrp="1"/>
          </p:cNvSpPr>
          <p:nvPr>
            <p:ph idx="1"/>
          </p:nvPr>
        </p:nvSpPr>
        <p:spPr>
          <a:xfrm>
            <a:off x="744116" y="1556792"/>
            <a:ext cx="6447234" cy="3881437"/>
          </a:xfrm>
        </p:spPr>
        <p:txBody>
          <a:bodyPr/>
          <a:lstStyle/>
          <a:p>
            <a:pPr algn="just">
              <a:defRPr/>
            </a:pPr>
            <a:r>
              <a:rPr lang="he-IL" altLang="en-US" sz="1600" dirty="0" err="1"/>
              <a:t>סע"ש</a:t>
            </a:r>
            <a:r>
              <a:rPr lang="he-IL" altLang="en-US" sz="1600" dirty="0"/>
              <a:t> 21130-11-15 סבטלנה מינלי נ' </a:t>
            </a:r>
            <a:r>
              <a:rPr lang="he-IL" altLang="en-US" sz="1600" dirty="0" err="1"/>
              <a:t>סטרפלאסט</a:t>
            </a:r>
            <a:r>
              <a:rPr lang="he-IL" altLang="en-US" sz="1600" dirty="0"/>
              <a:t> תעשיות 1967 בע"מ </a:t>
            </a:r>
          </a:p>
          <a:p>
            <a:pPr algn="just">
              <a:defRPr/>
            </a:pPr>
            <a:r>
              <a:rPr lang="he-IL" altLang="en-US" sz="1600" b="0" dirty="0"/>
              <a:t>התובעת, ב</a:t>
            </a:r>
            <a:r>
              <a:rPr lang="he-IL" altLang="en-US" sz="1600" b="0" dirty="0">
                <a:highlight>
                  <a:srgbClr val="FFFF00"/>
                </a:highlight>
              </a:rPr>
              <a:t>ת 61, </a:t>
            </a:r>
            <a:r>
              <a:rPr lang="he-IL" altLang="en-US" sz="1600" b="0" dirty="0"/>
              <a:t>הועסקה </a:t>
            </a:r>
            <a:r>
              <a:rPr lang="he-IL" altLang="en-US" sz="1600" b="0" dirty="0">
                <a:highlight>
                  <a:srgbClr val="FFFF00"/>
                </a:highlight>
              </a:rPr>
              <a:t>כעוזרת למנהלת הייצוא במשך כ-12 </a:t>
            </a:r>
            <a:r>
              <a:rPr lang="he-IL" altLang="en-US" sz="1600" b="0" dirty="0"/>
              <a:t>שנים. </a:t>
            </a:r>
          </a:p>
          <a:p>
            <a:pPr algn="just">
              <a:defRPr/>
            </a:pPr>
            <a:r>
              <a:rPr lang="he-IL" altLang="en-US" sz="1600" b="0" dirty="0"/>
              <a:t>העובדת הייתה </a:t>
            </a:r>
            <a:r>
              <a:rPr lang="he-IL" altLang="en-US" sz="1600" b="0" dirty="0">
                <a:highlight>
                  <a:srgbClr val="FFFF00"/>
                </a:highlight>
              </a:rPr>
              <a:t>עובדת טובה</a:t>
            </a:r>
            <a:r>
              <a:rPr lang="he-IL" altLang="en-US" sz="1600" b="0" dirty="0"/>
              <a:t>, לימים ובסמוך לסיום העסקתה אף </a:t>
            </a:r>
            <a:r>
              <a:rPr lang="he-IL" altLang="en-US" sz="1600" b="0" dirty="0">
                <a:highlight>
                  <a:srgbClr val="FFFF00"/>
                </a:highlight>
              </a:rPr>
              <a:t>מילאה את מקומה של המנהלת שלה למשך חצי שנה</a:t>
            </a:r>
            <a:r>
              <a:rPr lang="he-IL" altLang="en-US" sz="1600" b="0" dirty="0"/>
              <a:t>, מסיבות רפואיות שאילצו את המנהלת להיעדר מתפקידה.</a:t>
            </a:r>
          </a:p>
          <a:p>
            <a:pPr algn="just">
              <a:defRPr/>
            </a:pPr>
            <a:r>
              <a:rPr lang="he-IL" altLang="en-US" sz="1600" b="0" dirty="0">
                <a:highlight>
                  <a:srgbClr val="FFFF00"/>
                </a:highlight>
              </a:rPr>
              <a:t>השתלשלות</a:t>
            </a:r>
            <a:r>
              <a:rPr lang="he-IL" altLang="en-US" sz="1600" b="0" dirty="0"/>
              <a:t> הודעת הפיטורים:</a:t>
            </a:r>
          </a:p>
          <a:p>
            <a:pPr algn="just">
              <a:defRPr/>
            </a:pPr>
            <a:r>
              <a:rPr lang="he-IL" altLang="en-US" sz="1600" b="0" dirty="0">
                <a:highlight>
                  <a:srgbClr val="FFFF00"/>
                </a:highlight>
              </a:rPr>
              <a:t>במוצ"ש</a:t>
            </a:r>
            <a:r>
              <a:rPr lang="he-IL" altLang="en-US" sz="1600" b="0" dirty="0"/>
              <a:t> מנהלתה של העובדת </a:t>
            </a:r>
            <a:r>
              <a:rPr lang="he-IL" altLang="en-US" sz="1600" b="0" dirty="0">
                <a:highlight>
                  <a:srgbClr val="FFFF00"/>
                </a:highlight>
              </a:rPr>
              <a:t>התקשרה</a:t>
            </a:r>
            <a:r>
              <a:rPr lang="he-IL" altLang="en-US" sz="1600" b="0" dirty="0"/>
              <a:t> אליה ואמרה לה </a:t>
            </a:r>
            <a:r>
              <a:rPr lang="he-IL" altLang="en-US" sz="1600" b="0" dirty="0">
                <a:highlight>
                  <a:srgbClr val="FFFF00"/>
                </a:highlight>
              </a:rPr>
              <a:t>שהוחלט לפטר </a:t>
            </a:r>
            <a:r>
              <a:rPr lang="he-IL" altLang="en-US" sz="1600" b="0" dirty="0"/>
              <a:t>אותה, </a:t>
            </a:r>
            <a:r>
              <a:rPr lang="he-IL" altLang="en-US" sz="1600" b="0" dirty="0">
                <a:highlight>
                  <a:srgbClr val="FFFF00"/>
                </a:highlight>
              </a:rPr>
              <a:t>שתגיע למחרת לשיחה. </a:t>
            </a:r>
          </a:p>
          <a:p>
            <a:pPr algn="just">
              <a:defRPr/>
            </a:pPr>
            <a:r>
              <a:rPr lang="he-IL" altLang="en-US" sz="1600" b="0" dirty="0"/>
              <a:t>ביום </a:t>
            </a:r>
            <a:r>
              <a:rPr lang="he-IL" altLang="en-US" sz="1600" b="0" dirty="0">
                <a:highlight>
                  <a:srgbClr val="FFFF00"/>
                </a:highlight>
              </a:rPr>
              <a:t>ראשון</a:t>
            </a:r>
            <a:r>
              <a:rPr lang="he-IL" altLang="en-US" sz="1600" b="0" dirty="0"/>
              <a:t> לאחריו, </a:t>
            </a:r>
            <a:r>
              <a:rPr lang="he-IL" altLang="en-US" sz="1600" b="0" dirty="0">
                <a:highlight>
                  <a:srgbClr val="FFFF00"/>
                </a:highlight>
              </a:rPr>
              <a:t>בשיחה</a:t>
            </a:r>
            <a:r>
              <a:rPr lang="he-IL" altLang="en-US" sz="1600" b="0" dirty="0"/>
              <a:t>, מודיעים לעובדת כי </a:t>
            </a:r>
            <a:r>
              <a:rPr lang="he-IL" altLang="en-US" sz="1600" b="0" dirty="0">
                <a:highlight>
                  <a:srgbClr val="FFFF00"/>
                </a:highlight>
              </a:rPr>
              <a:t>מפטרים</a:t>
            </a:r>
            <a:r>
              <a:rPr lang="he-IL" altLang="en-US" sz="1600" b="0" dirty="0"/>
              <a:t> אותה </a:t>
            </a:r>
            <a:r>
              <a:rPr lang="he-IL" altLang="en-US" sz="1600" b="0" dirty="0">
                <a:highlight>
                  <a:srgbClr val="FFFF00"/>
                </a:highlight>
              </a:rPr>
              <a:t>בעקבות צמצומים וקיצוצים </a:t>
            </a:r>
            <a:r>
              <a:rPr lang="he-IL" altLang="en-US" sz="1600" b="0" dirty="0"/>
              <a:t>בהוצאות החברה.</a:t>
            </a:r>
          </a:p>
          <a:p>
            <a:pPr algn="just">
              <a:defRPr/>
            </a:pPr>
            <a:r>
              <a:rPr lang="he-IL" altLang="en-US" sz="1600" b="0" dirty="0"/>
              <a:t>העובדת נותרה ללא ברירה </a:t>
            </a:r>
            <a:r>
              <a:rPr lang="he-IL" altLang="en-US" sz="1600" b="0" dirty="0">
                <a:highlight>
                  <a:srgbClr val="FFFF00"/>
                </a:highlight>
              </a:rPr>
              <a:t>ואמרה שתשמח לשוב </a:t>
            </a:r>
            <a:r>
              <a:rPr lang="he-IL" altLang="en-US" sz="1600" b="0" dirty="0"/>
              <a:t>לעסוק בחברה בעתיד אפילו </a:t>
            </a:r>
            <a:r>
              <a:rPr lang="he-IL" altLang="en-US" sz="1600" b="0" dirty="0">
                <a:highlight>
                  <a:srgbClr val="FFFF00"/>
                </a:highlight>
              </a:rPr>
              <a:t>במתכונת חלקית.</a:t>
            </a:r>
          </a:p>
          <a:p>
            <a:pPr algn="just">
              <a:defRPr/>
            </a:pPr>
            <a:endParaRPr lang="en-US" altLang="en-US" dirty="0">
              <a:cs typeface="Arial" panose="020B0604020202020204" pitchFamily="34" charset="0"/>
            </a:endParaRPr>
          </a:p>
        </p:txBody>
      </p:sp>
    </p:spTree>
    <p:extLst>
      <p:ext uri="{BB962C8B-B14F-4D97-AF65-F5344CB8AC3E}">
        <p14:creationId xmlns:p14="http://schemas.microsoft.com/office/powerpoint/2010/main" val="3677534116"/>
      </p:ext>
    </p:extLst>
  </p:cSld>
  <p:clrMapOvr>
    <a:masterClrMapping/>
  </p:clrMapOvr>
  <p:transition spd="slow">
    <p:randomBar dir="vert"/>
  </p:transition>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defRPr/>
            </a:pPr>
            <a:r>
              <a:rPr lang="he-IL" sz="2400" dirty="0"/>
              <a:t>פיטורים מכוח צמצום- אילו חובות חלות על המעסיק? </a:t>
            </a:r>
            <a:endParaRPr lang="en-US" sz="2400" dirty="0"/>
          </a:p>
        </p:txBody>
      </p:sp>
      <p:sp>
        <p:nvSpPr>
          <p:cNvPr id="57347" name="מציין מיקום תוכן 2"/>
          <p:cNvSpPr>
            <a:spLocks noGrp="1"/>
          </p:cNvSpPr>
          <p:nvPr>
            <p:ph idx="1"/>
          </p:nvPr>
        </p:nvSpPr>
        <p:spPr>
          <a:xfrm>
            <a:off x="755576" y="1209080"/>
            <a:ext cx="6447234" cy="3881437"/>
          </a:xfrm>
        </p:spPr>
        <p:txBody>
          <a:bodyPr/>
          <a:lstStyle/>
          <a:p>
            <a:pPr algn="just">
              <a:defRPr/>
            </a:pPr>
            <a:r>
              <a:rPr lang="he-IL" altLang="en-US" b="0" dirty="0">
                <a:highlight>
                  <a:srgbClr val="FFFF00"/>
                </a:highlight>
              </a:rPr>
              <a:t>כשמונה חודשים לאחר מכן</a:t>
            </a:r>
            <a:r>
              <a:rPr lang="he-IL" altLang="en-US" b="0" dirty="0"/>
              <a:t>, החברה החלה להעסיק </a:t>
            </a:r>
            <a:r>
              <a:rPr lang="he-IL" altLang="en-US" b="0" dirty="0">
                <a:highlight>
                  <a:srgbClr val="FFFF00"/>
                </a:highlight>
              </a:rPr>
              <a:t>עובדת אחרת </a:t>
            </a:r>
            <a:r>
              <a:rPr lang="he-IL" altLang="en-US" b="0" dirty="0"/>
              <a:t>באותו התפקיד ובאותו השכר.</a:t>
            </a:r>
          </a:p>
          <a:p>
            <a:pPr algn="just">
              <a:defRPr/>
            </a:pPr>
            <a:r>
              <a:rPr lang="he-IL" altLang="en-US" b="0" dirty="0"/>
              <a:t>האמור נעשה </a:t>
            </a:r>
            <a:r>
              <a:rPr lang="he-IL" altLang="en-US" b="0" dirty="0">
                <a:highlight>
                  <a:srgbClr val="FFFF00"/>
                </a:highlight>
              </a:rPr>
              <a:t>חרף פניותיה</a:t>
            </a:r>
            <a:r>
              <a:rPr lang="he-IL" altLang="en-US" b="0" dirty="0"/>
              <a:t> של התובעת לחברה בבקשה שישיבו אותה לעבודה, ולו המתכונת מצומצמת.</a:t>
            </a:r>
          </a:p>
          <a:p>
            <a:pPr algn="just">
              <a:defRPr/>
            </a:pPr>
            <a:r>
              <a:rPr lang="he-IL" altLang="en-US" b="0" dirty="0"/>
              <a:t>פסיקת בית הדין:</a:t>
            </a:r>
          </a:p>
          <a:p>
            <a:pPr algn="just">
              <a:defRPr/>
            </a:pPr>
            <a:r>
              <a:rPr lang="he-IL" altLang="en-US" b="0" dirty="0"/>
              <a:t>"</a:t>
            </a:r>
            <a:r>
              <a:rPr lang="he-IL" altLang="en-US" b="0" dirty="0">
                <a:highlight>
                  <a:srgbClr val="FFFF00"/>
                </a:highlight>
              </a:rPr>
              <a:t>החברה</a:t>
            </a:r>
            <a:r>
              <a:rPr lang="he-IL" altLang="en-US" b="0" dirty="0"/>
              <a:t> לא מילאה חובתה לקיים </a:t>
            </a:r>
            <a:r>
              <a:rPr lang="he-IL" altLang="en-US" b="0" dirty="0">
                <a:highlight>
                  <a:srgbClr val="FFFF00"/>
                </a:highlight>
              </a:rPr>
              <a:t>לעובדת שימוע </a:t>
            </a:r>
            <a:r>
              <a:rPr lang="he-IL" altLang="en-US" b="0" dirty="0"/>
              <a:t>כדין טרם קבלת החלטה על פיטוריה, </a:t>
            </a:r>
            <a:r>
              <a:rPr lang="he-IL" altLang="en-US" b="0" dirty="0">
                <a:highlight>
                  <a:srgbClr val="FFFF00"/>
                </a:highlight>
              </a:rPr>
              <a:t>ולא נתנה לה הזדמנות אמיתית לבטל את רוע הגזירה", </a:t>
            </a:r>
          </a:p>
          <a:p>
            <a:pPr algn="just">
              <a:defRPr/>
            </a:pPr>
            <a:r>
              <a:rPr lang="he-IL" altLang="en-US" b="0" dirty="0"/>
              <a:t>החברה לא מסרה לעובדת </a:t>
            </a:r>
            <a:r>
              <a:rPr lang="he-IL" altLang="en-US" b="0" dirty="0">
                <a:highlight>
                  <a:srgbClr val="FFFF00"/>
                </a:highlight>
              </a:rPr>
              <a:t>מכתב בדבר השימוע המפרט את הטענות, </a:t>
            </a:r>
            <a:r>
              <a:rPr lang="he-IL" altLang="en-US" b="0" dirty="0"/>
              <a:t>זמן </a:t>
            </a:r>
            <a:r>
              <a:rPr lang="he-IL" altLang="en-US" b="0" dirty="0">
                <a:highlight>
                  <a:srgbClr val="FFFF00"/>
                </a:highlight>
              </a:rPr>
              <a:t>סביר להיערך מראש</a:t>
            </a:r>
            <a:r>
              <a:rPr lang="he-IL" altLang="en-US" b="0" dirty="0"/>
              <a:t>, להכין את </a:t>
            </a:r>
            <a:r>
              <a:rPr lang="he-IL" altLang="en-US" b="0" dirty="0">
                <a:highlight>
                  <a:srgbClr val="FFFF00"/>
                </a:highlight>
              </a:rPr>
              <a:t>טענותיה</a:t>
            </a:r>
            <a:r>
              <a:rPr lang="he-IL" altLang="en-US" b="0" dirty="0"/>
              <a:t>, </a:t>
            </a:r>
            <a:r>
              <a:rPr lang="he-IL" altLang="en-US" b="0" dirty="0">
                <a:highlight>
                  <a:srgbClr val="FFFF00"/>
                </a:highlight>
              </a:rPr>
              <a:t>ולא שקלה את הפיטורים </a:t>
            </a:r>
            <a:r>
              <a:rPr lang="he-IL" altLang="en-US" b="0" dirty="0"/>
              <a:t>לאחר השיחה, </a:t>
            </a:r>
            <a:r>
              <a:rPr lang="he-IL" altLang="en-US" b="0" dirty="0">
                <a:highlight>
                  <a:srgbClr val="FFFF00"/>
                </a:highlight>
              </a:rPr>
              <a:t>אלא החליטה עוד קודם לכך.</a:t>
            </a:r>
          </a:p>
          <a:p>
            <a:pPr algn="just">
              <a:defRPr/>
            </a:pPr>
            <a:r>
              <a:rPr lang="he-IL" altLang="en-US" b="0" dirty="0"/>
              <a:t>"יודגש כי גם אם מדובר </a:t>
            </a:r>
            <a:r>
              <a:rPr lang="he-IL" altLang="en-US" b="0" dirty="0">
                <a:highlight>
                  <a:srgbClr val="FFFF00"/>
                </a:highlight>
              </a:rPr>
              <a:t>בפיטורי צמצום</a:t>
            </a:r>
            <a:r>
              <a:rPr lang="he-IL" altLang="en-US" b="0" dirty="0"/>
              <a:t>, </a:t>
            </a:r>
            <a:r>
              <a:rPr lang="he-IL" altLang="en-US" b="0" dirty="0">
                <a:highlight>
                  <a:srgbClr val="FFFF00"/>
                </a:highlight>
              </a:rPr>
              <a:t>זכותו של העובד לדעת מדוע בכוונת החברה לפטר דווקא אותו, ולא עובדים אחרים</a:t>
            </a:r>
            <a:r>
              <a:rPr lang="he-IL" altLang="en-US" b="0" dirty="0"/>
              <a:t>, וזאת על מנת </a:t>
            </a:r>
            <a:r>
              <a:rPr lang="he-IL" altLang="en-US" b="0" dirty="0">
                <a:highlight>
                  <a:srgbClr val="FFFF00"/>
                </a:highlight>
              </a:rPr>
              <a:t>לאפשר לו לשכנע </a:t>
            </a:r>
            <a:r>
              <a:rPr lang="he-IL" altLang="en-US" b="0" dirty="0"/>
              <a:t>את החברה לחזור בה מכוונתה כלפיו".</a:t>
            </a:r>
          </a:p>
          <a:p>
            <a:pPr algn="just">
              <a:defRPr/>
            </a:pPr>
            <a:endParaRPr lang="en-US" altLang="en-US" dirty="0">
              <a:cs typeface="Arial" panose="020B0604020202020204" pitchFamily="34" charset="0"/>
            </a:endParaRPr>
          </a:p>
        </p:txBody>
      </p:sp>
    </p:spTree>
    <p:extLst>
      <p:ext uri="{BB962C8B-B14F-4D97-AF65-F5344CB8AC3E}">
        <p14:creationId xmlns:p14="http://schemas.microsoft.com/office/powerpoint/2010/main" val="2318100198"/>
      </p:ext>
    </p:extLst>
  </p:cSld>
  <p:clrMapOvr>
    <a:masterClrMapping/>
  </p:clrMapOvr>
  <p:transition spd="slow">
    <p:randomBar dir="vert"/>
  </p:transition>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defRPr/>
            </a:pPr>
            <a:r>
              <a:rPr lang="he-IL" sz="2400" dirty="0"/>
              <a:t>פיטורים מכוח צמצום- אילו חובות חלות על המעסיק? </a:t>
            </a:r>
            <a:endParaRPr lang="en-US" sz="2400" dirty="0"/>
          </a:p>
        </p:txBody>
      </p:sp>
      <p:sp>
        <p:nvSpPr>
          <p:cNvPr id="3" name="מציין מיקום תוכן 2"/>
          <p:cNvSpPr>
            <a:spLocks noGrp="1"/>
          </p:cNvSpPr>
          <p:nvPr>
            <p:ph idx="1"/>
          </p:nvPr>
        </p:nvSpPr>
        <p:spPr>
          <a:xfrm>
            <a:off x="755576" y="1204526"/>
            <a:ext cx="6447234" cy="3881437"/>
          </a:xfrm>
        </p:spPr>
        <p:txBody>
          <a:bodyPr/>
          <a:lstStyle/>
          <a:p>
            <a:pPr algn="just">
              <a:defRPr/>
            </a:pPr>
            <a:endParaRPr lang="he-IL" b="0" dirty="0">
              <a:highlight>
                <a:srgbClr val="FFFF00"/>
              </a:highlight>
            </a:endParaRPr>
          </a:p>
          <a:p>
            <a:pPr algn="just">
              <a:defRPr/>
            </a:pPr>
            <a:r>
              <a:rPr lang="he-IL" b="0" dirty="0"/>
              <a:t>בית הדין התרעם על כך ש</a:t>
            </a:r>
            <a:r>
              <a:rPr lang="he-IL" b="0" dirty="0">
                <a:highlight>
                  <a:srgbClr val="FFFF00"/>
                </a:highlight>
              </a:rPr>
              <a:t>החברה מעולם לא הסבירה לעובדת מדוע הוחלט במהלך פיטורים בשל צמצום לפטר דווקא אותה</a:t>
            </a:r>
            <a:r>
              <a:rPr lang="he-IL" b="0" dirty="0"/>
              <a:t>. בית הדין קובע שבכך נשללה ממנה הזכות לנסות ולשכנע את המעסיק שלא לסיים את העסקתה.</a:t>
            </a:r>
          </a:p>
          <a:p>
            <a:pPr algn="just">
              <a:defRPr/>
            </a:pPr>
            <a:endParaRPr lang="he-IL" b="0" dirty="0"/>
          </a:p>
          <a:p>
            <a:pPr algn="just">
              <a:defRPr/>
            </a:pPr>
            <a:r>
              <a:rPr lang="he-IL" b="0" dirty="0"/>
              <a:t>"אילו הייתה החברה טורחת להסביר לעובדת מדוע החליטה כי במסגרת פיטורי הצמצום עליה לסיים את עבודתה, ייתכן וההליך כאן לא היה בא לאוויר העולם", הוסיף בית הדין.</a:t>
            </a:r>
          </a:p>
          <a:p>
            <a:pPr algn="just">
              <a:defRPr/>
            </a:pPr>
            <a:r>
              <a:rPr lang="he-IL" b="0" dirty="0"/>
              <a:t>בית הדין קובע </a:t>
            </a:r>
            <a:r>
              <a:rPr lang="he-IL" b="0" dirty="0">
                <a:highlight>
                  <a:srgbClr val="FFFF00"/>
                </a:highlight>
              </a:rPr>
              <a:t>שלא הוצגו נסיבות לפטר את העובדת</a:t>
            </a:r>
            <a:r>
              <a:rPr lang="he-IL" b="0" dirty="0"/>
              <a:t>, </a:t>
            </a:r>
            <a:r>
              <a:rPr lang="he-IL" b="0" dirty="0">
                <a:highlight>
                  <a:srgbClr val="FFFF00"/>
                </a:highlight>
              </a:rPr>
              <a:t>מלבד</a:t>
            </a:r>
            <a:r>
              <a:rPr lang="he-IL" b="0" dirty="0"/>
              <a:t> נסיבות </a:t>
            </a:r>
            <a:r>
              <a:rPr lang="he-IL" b="0" dirty="0" err="1"/>
              <a:t>תוצאתיות</a:t>
            </a:r>
            <a:r>
              <a:rPr lang="he-IL" b="0" dirty="0"/>
              <a:t> של </a:t>
            </a:r>
            <a:r>
              <a:rPr lang="he-IL" b="0" dirty="0">
                <a:highlight>
                  <a:srgbClr val="FFFF00"/>
                </a:highlight>
              </a:rPr>
              <a:t>גילה</a:t>
            </a:r>
            <a:r>
              <a:rPr lang="he-IL" b="0" dirty="0"/>
              <a:t>. ולהיפך – </a:t>
            </a:r>
            <a:r>
              <a:rPr lang="he-IL" b="0" dirty="0">
                <a:highlight>
                  <a:srgbClr val="FFFF00"/>
                </a:highlight>
              </a:rPr>
              <a:t>העובדת השתכרה בשכר העומד מעט מעל המינימום</a:t>
            </a:r>
            <a:r>
              <a:rPr lang="he-IL" b="0" dirty="0"/>
              <a:t>, </a:t>
            </a:r>
            <a:r>
              <a:rPr lang="he-IL" b="0" dirty="0">
                <a:highlight>
                  <a:srgbClr val="FFFF00"/>
                </a:highlight>
              </a:rPr>
              <a:t>עבדה טוב</a:t>
            </a:r>
            <a:r>
              <a:rPr lang="he-IL" b="0" dirty="0"/>
              <a:t>, </a:t>
            </a:r>
            <a:r>
              <a:rPr lang="he-IL" b="0" dirty="0">
                <a:highlight>
                  <a:srgbClr val="FFFF00"/>
                </a:highlight>
              </a:rPr>
              <a:t>החליפה את מנהלתה במשך חצי שנה.</a:t>
            </a:r>
          </a:p>
          <a:p>
            <a:pPr algn="just">
              <a:defRPr/>
            </a:pPr>
            <a:r>
              <a:rPr lang="he-IL" b="0" dirty="0">
                <a:highlight>
                  <a:srgbClr val="FFFF00"/>
                </a:highlight>
              </a:rPr>
              <a:t>גיל מהווה אפליה </a:t>
            </a:r>
            <a:r>
              <a:rPr lang="he-IL" b="0" dirty="0"/>
              <a:t>וסיבה </a:t>
            </a:r>
            <a:r>
              <a:rPr lang="he-IL" b="0" dirty="0">
                <a:highlight>
                  <a:srgbClr val="FFFF00"/>
                </a:highlight>
              </a:rPr>
              <a:t>אסורה לפיטורים </a:t>
            </a:r>
            <a:r>
              <a:rPr lang="he-IL" b="0" dirty="0"/>
              <a:t>ובכך פוסק בית הדין שמדובר </a:t>
            </a:r>
            <a:r>
              <a:rPr lang="he-IL" b="0" dirty="0">
                <a:highlight>
                  <a:srgbClr val="FFFF00"/>
                </a:highlight>
              </a:rPr>
              <a:t>בפיטורים אסורים על רקע גי</a:t>
            </a:r>
            <a:r>
              <a:rPr lang="he-IL" b="0" dirty="0"/>
              <a:t>ל ופוסק לתובעת פיצויים בסך </a:t>
            </a:r>
            <a:r>
              <a:rPr lang="he-IL" b="0" dirty="0">
                <a:highlight>
                  <a:srgbClr val="FFFF00"/>
                </a:highlight>
              </a:rPr>
              <a:t>76,000</a:t>
            </a:r>
            <a:r>
              <a:rPr lang="he-IL" b="0" dirty="0"/>
              <a:t> ₪.</a:t>
            </a:r>
          </a:p>
          <a:p>
            <a:pPr algn="just">
              <a:defRPr/>
            </a:pPr>
            <a:endParaRPr lang="en-US" dirty="0"/>
          </a:p>
        </p:txBody>
      </p:sp>
    </p:spTree>
    <p:extLst>
      <p:ext uri="{BB962C8B-B14F-4D97-AF65-F5344CB8AC3E}">
        <p14:creationId xmlns:p14="http://schemas.microsoft.com/office/powerpoint/2010/main" val="2342024564"/>
      </p:ext>
    </p:extLst>
  </p:cSld>
  <p:clrMapOvr>
    <a:masterClrMapping/>
  </p:clrMapOvr>
  <p:transition spd="slow">
    <p:randomBar dir="vert"/>
  </p:transition>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defRPr/>
            </a:pPr>
            <a:r>
              <a:rPr lang="he-IL" sz="2400" dirty="0"/>
              <a:t>סיום העסקה בשל סגירת עסק- קיימת חובת השימוע!!</a:t>
            </a:r>
            <a:endParaRPr lang="en-US" sz="2400" dirty="0"/>
          </a:p>
        </p:txBody>
      </p:sp>
      <p:sp>
        <p:nvSpPr>
          <p:cNvPr id="59395" name="מציין מיקום תוכן 2"/>
          <p:cNvSpPr>
            <a:spLocks noGrp="1"/>
          </p:cNvSpPr>
          <p:nvPr>
            <p:ph idx="1"/>
          </p:nvPr>
        </p:nvSpPr>
        <p:spPr>
          <a:xfrm>
            <a:off x="756692" y="1628800"/>
            <a:ext cx="6447234" cy="3881437"/>
          </a:xfrm>
        </p:spPr>
        <p:txBody>
          <a:bodyPr/>
          <a:lstStyle/>
          <a:p>
            <a:pPr algn="just">
              <a:defRPr/>
            </a:pPr>
            <a:r>
              <a:rPr lang="he-IL" altLang="en-US" dirty="0" err="1"/>
              <a:t>סע"ש</a:t>
            </a:r>
            <a:r>
              <a:rPr lang="he-IL" altLang="en-US" dirty="0"/>
              <a:t> 26397-05-17  </a:t>
            </a:r>
            <a:r>
              <a:rPr lang="he-IL" altLang="en-US" dirty="0" err="1"/>
              <a:t>קוגן</a:t>
            </a:r>
            <a:r>
              <a:rPr lang="he-IL" altLang="en-US" dirty="0"/>
              <a:t> נ' ג.מ אירוסול 2009 בע"מ</a:t>
            </a:r>
          </a:p>
          <a:p>
            <a:pPr algn="just">
              <a:defRPr/>
            </a:pPr>
            <a:r>
              <a:rPr lang="he-IL" altLang="en-US" b="0" dirty="0"/>
              <a:t>בית הדין פוסק באופן תקדימי כי </a:t>
            </a:r>
            <a:r>
              <a:rPr lang="he-IL" altLang="en-US" b="0" dirty="0">
                <a:highlight>
                  <a:srgbClr val="FFFF00"/>
                </a:highlight>
              </a:rPr>
              <a:t>פיטורים בשל סגירת בית העסק מחייבים עריכת שימוע</a:t>
            </a:r>
            <a:r>
              <a:rPr lang="he-IL" altLang="en-US" b="0" dirty="0"/>
              <a:t>.</a:t>
            </a:r>
          </a:p>
          <a:p>
            <a:pPr algn="just">
              <a:defRPr/>
            </a:pPr>
            <a:r>
              <a:rPr lang="he-IL" altLang="en-US" b="0" dirty="0"/>
              <a:t>המדובר בעובדת </a:t>
            </a:r>
            <a:r>
              <a:rPr lang="he-IL" altLang="en-US" b="0" dirty="0">
                <a:highlight>
                  <a:srgbClr val="FFFF00"/>
                </a:highlight>
              </a:rPr>
              <a:t>שהייתה בהיריון </a:t>
            </a:r>
            <a:r>
              <a:rPr lang="he-IL" altLang="en-US" b="0" dirty="0"/>
              <a:t>(</a:t>
            </a:r>
            <a:r>
              <a:rPr lang="he-IL" altLang="en-US" b="0" dirty="0">
                <a:highlight>
                  <a:srgbClr val="FFFF00"/>
                </a:highlight>
              </a:rPr>
              <a:t>מבלי שהמעסיק ידע </a:t>
            </a:r>
            <a:r>
              <a:rPr lang="he-IL" altLang="en-US" b="0" dirty="0"/>
              <a:t>על כך), </a:t>
            </a:r>
            <a:r>
              <a:rPr lang="he-IL" altLang="en-US" b="0" dirty="0">
                <a:highlight>
                  <a:srgbClr val="FFFF00"/>
                </a:highlight>
              </a:rPr>
              <a:t>ופוטרה נוכח סגירה של בית העסק.</a:t>
            </a:r>
          </a:p>
          <a:p>
            <a:pPr algn="just">
              <a:defRPr/>
            </a:pPr>
            <a:r>
              <a:rPr lang="he-IL" altLang="en-US" b="0" dirty="0">
                <a:highlight>
                  <a:srgbClr val="FFFF00"/>
                </a:highlight>
              </a:rPr>
              <a:t>המעסיק הודיע </a:t>
            </a:r>
            <a:r>
              <a:rPr lang="he-IL" altLang="en-US" b="0" dirty="0"/>
              <a:t>על כך לעובדת </a:t>
            </a:r>
            <a:r>
              <a:rPr lang="he-IL" altLang="en-US" b="0" dirty="0">
                <a:highlight>
                  <a:srgbClr val="FFFF00"/>
                </a:highlight>
              </a:rPr>
              <a:t>טלפונית</a:t>
            </a:r>
            <a:r>
              <a:rPr lang="he-IL" altLang="en-US" b="0" dirty="0"/>
              <a:t> </a:t>
            </a:r>
            <a:r>
              <a:rPr lang="he-IL" altLang="en-US" b="0" dirty="0">
                <a:highlight>
                  <a:srgbClr val="FFFF00"/>
                </a:highlight>
              </a:rPr>
              <a:t>ללא</a:t>
            </a:r>
            <a:r>
              <a:rPr lang="he-IL" altLang="en-US" b="0" dirty="0"/>
              <a:t> עריכת </a:t>
            </a:r>
            <a:r>
              <a:rPr lang="he-IL" altLang="en-US" b="0" dirty="0">
                <a:highlight>
                  <a:srgbClr val="FFFF00"/>
                </a:highlight>
              </a:rPr>
              <a:t>שימוע וזאת נוכח סגירת העסק, </a:t>
            </a:r>
            <a:r>
              <a:rPr lang="he-IL" altLang="en-US" b="0" dirty="0"/>
              <a:t>כך שלתכלית השימוע לפי יש ליתן לעובד הזדמנות לשכנע את המעסיק ולהשאיר את העובד בעבודה, לא התקיימה. </a:t>
            </a:r>
          </a:p>
          <a:p>
            <a:pPr algn="just">
              <a:defRPr/>
            </a:pPr>
            <a:r>
              <a:rPr lang="he-IL" altLang="en-US" b="0" dirty="0"/>
              <a:t>"</a:t>
            </a:r>
            <a:r>
              <a:rPr lang="he-IL" altLang="en-US" b="0" dirty="0">
                <a:highlight>
                  <a:srgbClr val="FFFF00"/>
                </a:highlight>
              </a:rPr>
              <a:t>אף שהחנות נסגרה, אנו סבורים שהיה על החברה לזמן את העובדת בצורה מסודרת, ליידע אותה על סגירת החנות, לערוך לה גמר חשבון, ולשלם את זכויותיה</a:t>
            </a:r>
            <a:r>
              <a:rPr lang="he-IL" altLang="en-US" b="0" dirty="0"/>
              <a:t>".</a:t>
            </a:r>
          </a:p>
          <a:p>
            <a:pPr algn="just">
              <a:defRPr/>
            </a:pPr>
            <a:endParaRPr lang="he-IL" altLang="en-US" b="0" dirty="0"/>
          </a:p>
          <a:p>
            <a:pPr algn="just">
              <a:defRPr/>
            </a:pPr>
            <a:endParaRPr lang="en-US" altLang="en-US" dirty="0">
              <a:cs typeface="Arial" panose="020B0604020202020204" pitchFamily="34" charset="0"/>
            </a:endParaRPr>
          </a:p>
        </p:txBody>
      </p:sp>
    </p:spTree>
    <p:extLst>
      <p:ext uri="{BB962C8B-B14F-4D97-AF65-F5344CB8AC3E}">
        <p14:creationId xmlns:p14="http://schemas.microsoft.com/office/powerpoint/2010/main" val="1414562894"/>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09599" y="609600"/>
            <a:ext cx="6347713" cy="659160"/>
          </a:xfrm>
        </p:spPr>
        <p:txBody>
          <a:bodyPr>
            <a:normAutofit/>
          </a:bodyPr>
          <a:lstStyle/>
          <a:p>
            <a:pPr algn="ctr">
              <a:defRPr/>
            </a:pPr>
            <a:r>
              <a:rPr lang="he-IL" altLang="en-US" sz="2800" dirty="0">
                <a:solidFill>
                  <a:srgbClr val="0070C0"/>
                </a:solidFill>
                <a:latin typeface="Open Sans Hebrew" panose="00000500000000000000" pitchFamily="2" charset="-79"/>
                <a:cs typeface="Open Sans Hebrew" panose="00000500000000000000" pitchFamily="2" charset="-79"/>
              </a:rPr>
              <a:t>גמול עבור שעות נוספות ללא אישור המעסיק</a:t>
            </a:r>
            <a:endParaRPr lang="he-IL" sz="2800" dirty="0">
              <a:solidFill>
                <a:srgbClr val="0070C0"/>
              </a:solidFill>
              <a:latin typeface="Open Sans Hebrew" panose="00000500000000000000" pitchFamily="2" charset="-79"/>
              <a:cs typeface="Open Sans Hebrew" panose="00000500000000000000" pitchFamily="2" charset="-79"/>
            </a:endParaRPr>
          </a:p>
        </p:txBody>
      </p:sp>
      <p:sp>
        <p:nvSpPr>
          <p:cNvPr id="7171" name="מציין מיקום תוכן 2"/>
          <p:cNvSpPr>
            <a:spLocks noGrp="1"/>
          </p:cNvSpPr>
          <p:nvPr>
            <p:ph idx="1"/>
          </p:nvPr>
        </p:nvSpPr>
        <p:spPr>
          <a:xfrm>
            <a:off x="591293" y="1556792"/>
            <a:ext cx="6347713" cy="4000500"/>
          </a:xfrm>
        </p:spPr>
        <p:txBody>
          <a:bodyPr>
            <a:normAutofit fontScale="92500" lnSpcReduction="10000"/>
          </a:bodyPr>
          <a:lstStyle/>
          <a:p>
            <a:r>
              <a:rPr lang="he-IL" altLang="en-US" b="0" dirty="0" err="1"/>
              <a:t>ס"ע</a:t>
            </a:r>
            <a:r>
              <a:rPr lang="he-IL" altLang="en-US" b="0" dirty="0"/>
              <a:t> 37037-08-17, </a:t>
            </a:r>
            <a:r>
              <a:rPr lang="he-IL" altLang="en-US" dirty="0"/>
              <a:t>אבי לוי נ' איילון חברה לביטוח בע"מ </a:t>
            </a:r>
            <a:endParaRPr lang="he-IL" altLang="en-US" b="0" dirty="0"/>
          </a:p>
          <a:p>
            <a:r>
              <a:rPr lang="he-IL" altLang="en-US" b="0" dirty="0"/>
              <a:t>עובד, בעל תואר ראשון במנהל עסקים, שימש כאנליסט בחברת ביטוח. </a:t>
            </a:r>
          </a:p>
          <a:p>
            <a:r>
              <a:rPr lang="he-IL" altLang="en-US" b="0" dirty="0"/>
              <a:t>עם סיום יחסי העבודה, תבע בבית הדין תשלום עבור שעות נוספות שביצע.</a:t>
            </a:r>
          </a:p>
          <a:p>
            <a:r>
              <a:rPr lang="he-IL" altLang="en-US" b="0" dirty="0"/>
              <a:t>השאלה המשפטית: האם עובד זכאי לתגמול בגין עבודה בשעות נוספות אשר בוצעה ללא אישורו המפורש של המעסיק? </a:t>
            </a:r>
          </a:p>
          <a:p>
            <a:r>
              <a:rPr lang="he-IL" altLang="en-US" b="0" dirty="0"/>
              <a:t>בית הדין בחן את נסיבות המקרה ופסק:</a:t>
            </a:r>
          </a:p>
          <a:p>
            <a:r>
              <a:rPr lang="he-IL" altLang="en-US" b="0" dirty="0"/>
              <a:t>העובד לא טען, וכן גם לא נדרש על ידי הממונים עליו לעבוד בשעות נוספות. </a:t>
            </a:r>
          </a:p>
          <a:p>
            <a:r>
              <a:rPr lang="he-IL" altLang="en-US" b="0" dirty="0"/>
              <a:t>העובד לא קיבל אישור מראש ובכתב מהממונים עליו לביצוע שעות נוספות</a:t>
            </a:r>
            <a:r>
              <a:rPr lang="en-US" altLang="en-US" b="0" dirty="0">
                <a:cs typeface="Arial" pitchFamily="34" charset="0"/>
              </a:rPr>
              <a:t>;</a:t>
            </a:r>
            <a:r>
              <a:rPr lang="he-IL" altLang="en-US" b="0" dirty="0"/>
              <a:t> לא התריע על אי קבלת תשלום בגין שעות נוספות ככל שסבר בזמן אמת שהוא זכאי להן, זאת על אף שבמסגרת תפקידו היה אמון על משכורות עובדי מחלקתו.</a:t>
            </a:r>
          </a:p>
        </p:txBody>
      </p:sp>
    </p:spTree>
    <p:extLst>
      <p:ext uri="{BB962C8B-B14F-4D97-AF65-F5344CB8AC3E}">
        <p14:creationId xmlns:p14="http://schemas.microsoft.com/office/powerpoint/2010/main" val="76111773"/>
      </p:ext>
    </p:extLst>
  </p:cSld>
  <p:clrMapOvr>
    <a:masterClrMapping/>
  </p:clrMapOvr>
  <p:transition spd="slow">
    <p:randomBar dir="vert"/>
  </p:transition>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defRPr/>
            </a:pPr>
            <a:r>
              <a:rPr lang="he-IL" sz="2400" dirty="0"/>
              <a:t>סיום העסקה בשל סגירת עסק- קיימת חובת השימוע!!</a:t>
            </a:r>
            <a:endParaRPr lang="en-US" sz="2400" dirty="0"/>
          </a:p>
        </p:txBody>
      </p:sp>
      <p:sp>
        <p:nvSpPr>
          <p:cNvPr id="60419" name="מציין מיקום תוכן 2"/>
          <p:cNvSpPr>
            <a:spLocks noGrp="1"/>
          </p:cNvSpPr>
          <p:nvPr>
            <p:ph idx="1"/>
          </p:nvPr>
        </p:nvSpPr>
        <p:spPr>
          <a:xfrm>
            <a:off x="755576" y="1488281"/>
            <a:ext cx="6447234" cy="3881437"/>
          </a:xfrm>
        </p:spPr>
        <p:txBody>
          <a:bodyPr/>
          <a:lstStyle/>
          <a:p>
            <a:pPr algn="just">
              <a:defRPr/>
            </a:pPr>
            <a:r>
              <a:rPr lang="he-IL" altLang="en-US" sz="1600" b="0" dirty="0">
                <a:highlight>
                  <a:srgbClr val="FFFF00"/>
                </a:highlight>
              </a:rPr>
              <a:t>למרות</a:t>
            </a:r>
            <a:r>
              <a:rPr lang="he-IL" altLang="en-US" sz="1600" b="0" dirty="0"/>
              <a:t> שבמקרה דנן </a:t>
            </a:r>
            <a:r>
              <a:rPr lang="he-IL" altLang="en-US" sz="1600" b="0" dirty="0">
                <a:highlight>
                  <a:srgbClr val="FFFF00"/>
                </a:highlight>
              </a:rPr>
              <a:t>המעסיק לא ידע </a:t>
            </a:r>
            <a:r>
              <a:rPr lang="he-IL" altLang="en-US" sz="1600" b="0" dirty="0"/>
              <a:t>על היותה של העובדת </a:t>
            </a:r>
            <a:r>
              <a:rPr lang="he-IL" altLang="en-US" sz="1600" b="0" dirty="0">
                <a:highlight>
                  <a:srgbClr val="FFFF00"/>
                </a:highlight>
              </a:rPr>
              <a:t>בהיריון</a:t>
            </a:r>
            <a:r>
              <a:rPr lang="he-IL" altLang="en-US" sz="1600" b="0" dirty="0"/>
              <a:t> ומשכך לא פנה לקבלת היתר מהממונה, בית הדין מבהיר כי גם </a:t>
            </a:r>
            <a:r>
              <a:rPr lang="he-IL" altLang="en-US" sz="1600" b="0" dirty="0">
                <a:highlight>
                  <a:srgbClr val="FFFF00"/>
                </a:highlight>
              </a:rPr>
              <a:t>במקרה של סגירת עסק, חלה על המעסיק החובה לפנות לממונה לקבלת היתר לפיטורים של עובדת בהיריון. </a:t>
            </a:r>
          </a:p>
          <a:p>
            <a:pPr algn="just">
              <a:defRPr/>
            </a:pPr>
            <a:r>
              <a:rPr lang="he-IL" altLang="en-US" sz="1600" b="0" dirty="0"/>
              <a:t>בית הדין מרחיק לכת </a:t>
            </a:r>
            <a:r>
              <a:rPr lang="he-IL" altLang="en-US" sz="1600" b="0" dirty="0">
                <a:highlight>
                  <a:srgbClr val="FFFF00"/>
                </a:highlight>
              </a:rPr>
              <a:t>וקובע כי גם אם המעסיק לא ידע על פיטוריה על העובדת בהיותה בהיריון, עליו לפנות אל הממונה לקבלתה יתר מייד עם שייודע לו על כך</a:t>
            </a:r>
            <a:r>
              <a:rPr lang="he-IL" altLang="en-US" sz="1600" b="0" dirty="0"/>
              <a:t>.</a:t>
            </a:r>
          </a:p>
          <a:p>
            <a:pPr algn="just">
              <a:defRPr/>
            </a:pPr>
            <a:r>
              <a:rPr lang="he-IL" altLang="en-US" sz="1600" b="0" dirty="0"/>
              <a:t>"בכל הנוגע לפיטורים בהיריון, בהתאם לחוק עבודת נשים, מעסיק אינו רשאי לפטר עובדת בהיותה בהריון, ללא קבלת אישור מאת הממונה על פי חוק עבודת נשים", הבהיר בית הדין. "</a:t>
            </a:r>
            <a:r>
              <a:rPr lang="he-IL" altLang="en-US" sz="1600" b="0" dirty="0">
                <a:highlight>
                  <a:srgbClr val="FFFF00"/>
                </a:highlight>
              </a:rPr>
              <a:t>אי ידיעת המעסיק על ההיריון במועד הפיטורים, אינה פוטרת אותו מחובת קבלת היתר לפיטורים, מיד לאחר שמובא לידיעתו כי העובדת בהריו</a:t>
            </a:r>
            <a:r>
              <a:rPr lang="he-IL" altLang="en-US" sz="1600" b="0" dirty="0"/>
              <a:t>ן". אך כאמור – לא הוכח שהמעסיק ידע שהעובדת בהיריון עד להגשת כתב התביעה.</a:t>
            </a:r>
          </a:p>
          <a:p>
            <a:pPr>
              <a:defRPr/>
            </a:pPr>
            <a:r>
              <a:rPr lang="he-IL" altLang="en-US" sz="1600" b="0" dirty="0"/>
              <a:t>בית הדין פסק לעובדת פיצויי פיטורים בגובה של כך נפסקו לעובדת פיצויי פיטורים בסך של </a:t>
            </a:r>
            <a:r>
              <a:rPr lang="he-IL" altLang="en-US" sz="1600" b="0" dirty="0">
                <a:highlight>
                  <a:srgbClr val="FFFF00"/>
                </a:highlight>
              </a:rPr>
              <a:t>77,000 ₪ + 10,000</a:t>
            </a:r>
            <a:r>
              <a:rPr lang="he-IL" altLang="en-US" sz="1600" b="0" dirty="0"/>
              <a:t> ש"ח עבור הוצאות משפט.</a:t>
            </a:r>
            <a:endParaRPr lang="en-US" altLang="en-US" sz="1600" dirty="0">
              <a:cs typeface="Arial" panose="020B0604020202020204" pitchFamily="34" charset="0"/>
            </a:endParaRPr>
          </a:p>
        </p:txBody>
      </p:sp>
    </p:spTree>
    <p:extLst>
      <p:ext uri="{BB962C8B-B14F-4D97-AF65-F5344CB8AC3E}">
        <p14:creationId xmlns:p14="http://schemas.microsoft.com/office/powerpoint/2010/main" val="3133529070"/>
      </p:ext>
    </p:extLst>
  </p:cSld>
  <p:clrMapOvr>
    <a:masterClrMapping/>
  </p:clrMapOvr>
  <p:transition spd="slow">
    <p:randomBar dir="vert"/>
  </p:transition>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defRPr/>
            </a:pPr>
            <a:r>
              <a:rPr lang="he-IL" dirty="0"/>
              <a:t>האם יש לערוך שימוע לעובד שחשוד בגניבה? </a:t>
            </a:r>
            <a:endParaRPr lang="en-US" dirty="0"/>
          </a:p>
        </p:txBody>
      </p:sp>
      <p:sp>
        <p:nvSpPr>
          <p:cNvPr id="114691" name="מציין מיקום תוכן 2"/>
          <p:cNvSpPr>
            <a:spLocks noGrp="1"/>
          </p:cNvSpPr>
          <p:nvPr>
            <p:ph idx="1"/>
          </p:nvPr>
        </p:nvSpPr>
        <p:spPr>
          <a:xfrm>
            <a:off x="971600" y="1209080"/>
            <a:ext cx="6336704" cy="2715716"/>
          </a:xfrm>
        </p:spPr>
        <p:txBody>
          <a:bodyPr/>
          <a:lstStyle/>
          <a:p>
            <a:pPr>
              <a:defRPr/>
            </a:pPr>
            <a:r>
              <a:rPr lang="he-IL" sz="1600" dirty="0"/>
              <a:t>42510-06-15</a:t>
            </a:r>
            <a:r>
              <a:rPr lang="he-IL" sz="1600" dirty="0">
                <a:highlight>
                  <a:srgbClr val="FFFF00"/>
                </a:highlight>
              </a:rPr>
              <a:t> – </a:t>
            </a:r>
            <a:r>
              <a:rPr lang="he-IL" sz="1600" dirty="0" err="1">
                <a:highlight>
                  <a:srgbClr val="FFFF00"/>
                </a:highlight>
              </a:rPr>
              <a:t>פינדיורין</a:t>
            </a:r>
            <a:r>
              <a:rPr lang="he-IL" sz="1600" dirty="0">
                <a:highlight>
                  <a:srgbClr val="FFFF00"/>
                </a:highlight>
              </a:rPr>
              <a:t> נגד </a:t>
            </a:r>
            <a:r>
              <a:rPr lang="he-IL" sz="1600" dirty="0" err="1">
                <a:highlight>
                  <a:srgbClr val="FFFF00"/>
                </a:highlight>
              </a:rPr>
              <a:t>זיסמן</a:t>
            </a:r>
            <a:r>
              <a:rPr lang="he-IL" sz="1600" dirty="0">
                <a:highlight>
                  <a:srgbClr val="FFFF00"/>
                </a:highlight>
              </a:rPr>
              <a:t> ואח’</a:t>
            </a:r>
          </a:p>
          <a:p>
            <a:pPr algn="just">
              <a:defRPr/>
            </a:pPr>
            <a:r>
              <a:rPr lang="he-IL" sz="1600" dirty="0"/>
              <a:t>פגיעה </a:t>
            </a:r>
            <a:r>
              <a:rPr lang="he-IL" sz="1600" dirty="0">
                <a:highlight>
                  <a:srgbClr val="FFFF00"/>
                </a:highlight>
              </a:rPr>
              <a:t>בקניינו של מעסיק הינה חמורה ומהווה פגיעה בזכותו החוקתית לקניין</a:t>
            </a:r>
            <a:r>
              <a:rPr lang="he-IL" sz="1600" dirty="0"/>
              <a:t>. </a:t>
            </a:r>
            <a:r>
              <a:rPr lang="he-IL" sz="1600" b="0" dirty="0"/>
              <a:t>האם במצב של </a:t>
            </a:r>
            <a:r>
              <a:rPr lang="he-IL" sz="1600" b="0" dirty="0">
                <a:highlight>
                  <a:srgbClr val="FFFF00"/>
                </a:highlight>
              </a:rPr>
              <a:t>מעילת העובד בקניינו של המעסיק – חלה על המעסיק החובה לערוך לעובד שימוע בפני פיטורים? </a:t>
            </a:r>
            <a:endParaRPr lang="he-IL" sz="1600" dirty="0">
              <a:highlight>
                <a:srgbClr val="FFFF00"/>
              </a:highlight>
            </a:endParaRPr>
          </a:p>
          <a:p>
            <a:pPr algn="just">
              <a:defRPr/>
            </a:pPr>
            <a:r>
              <a:rPr lang="he-IL" sz="1600" u="sng" dirty="0"/>
              <a:t>בית הדין מבצע </a:t>
            </a:r>
            <a:r>
              <a:rPr lang="he-IL" sz="1600" u="sng" dirty="0">
                <a:highlight>
                  <a:srgbClr val="FFFF00"/>
                </a:highlight>
              </a:rPr>
              <a:t>הבחנה בין שני מקרים</a:t>
            </a:r>
            <a:r>
              <a:rPr lang="he-IL" sz="1600" u="sng" dirty="0"/>
              <a:t>:</a:t>
            </a:r>
          </a:p>
          <a:p>
            <a:pPr algn="just">
              <a:defRPr/>
            </a:pPr>
            <a:r>
              <a:rPr lang="he-IL" sz="1600" dirty="0"/>
              <a:t>מקרה </a:t>
            </a:r>
            <a:r>
              <a:rPr lang="he-IL" sz="1600" dirty="0">
                <a:highlight>
                  <a:srgbClr val="FFFF00"/>
                </a:highlight>
              </a:rPr>
              <a:t>ראשון</a:t>
            </a:r>
            <a:r>
              <a:rPr lang="he-IL" sz="1600" dirty="0"/>
              <a:t> – כאשר העובד </a:t>
            </a:r>
            <a:r>
              <a:rPr lang="he-IL" sz="1600" dirty="0">
                <a:highlight>
                  <a:srgbClr val="FFFF00"/>
                </a:highlight>
              </a:rPr>
              <a:t>חשוד בגניבה</a:t>
            </a:r>
            <a:r>
              <a:rPr lang="he-IL" sz="1600" b="0" dirty="0"/>
              <a:t>. במצב של חשד, קיימת לעובד חז</a:t>
            </a:r>
            <a:r>
              <a:rPr lang="he-IL" sz="1600" b="0" dirty="0">
                <a:highlight>
                  <a:srgbClr val="FFFF00"/>
                </a:highlight>
              </a:rPr>
              <a:t>קת החפות </a:t>
            </a:r>
            <a:r>
              <a:rPr lang="he-IL" sz="1600" b="0" dirty="0"/>
              <a:t>– לפיה </a:t>
            </a:r>
            <a:r>
              <a:rPr lang="he-IL" sz="1600" b="0" dirty="0">
                <a:highlight>
                  <a:srgbClr val="FFFF00"/>
                </a:highlight>
              </a:rPr>
              <a:t>אדם אינו אשם עד שאינו מורשע</a:t>
            </a:r>
            <a:r>
              <a:rPr lang="he-IL" sz="1600" b="0" dirty="0"/>
              <a:t>, ומשכך </a:t>
            </a:r>
            <a:r>
              <a:rPr lang="he-IL" sz="1600" b="0" dirty="0">
                <a:highlight>
                  <a:srgbClr val="FFFF00"/>
                </a:highlight>
              </a:rPr>
              <a:t>המעסיק </a:t>
            </a:r>
            <a:r>
              <a:rPr lang="he-IL" sz="1600" b="0" dirty="0" err="1">
                <a:highlight>
                  <a:srgbClr val="FFFF00"/>
                </a:highlight>
              </a:rPr>
              <a:t>מחוייב</a:t>
            </a:r>
            <a:r>
              <a:rPr lang="he-IL" sz="1600" b="0" dirty="0">
                <a:highlight>
                  <a:srgbClr val="FFFF00"/>
                </a:highlight>
              </a:rPr>
              <a:t> ליתן לו שימוע שיאפשר לו לטעון את טיעוניו, להתמודד עם החשד ולנסות לשמור על מקום </a:t>
            </a:r>
            <a:r>
              <a:rPr lang="he-IL" sz="1600" b="0" dirty="0"/>
              <a:t>עבודתו. </a:t>
            </a:r>
          </a:p>
          <a:p>
            <a:pPr algn="just">
              <a:defRPr/>
            </a:pPr>
            <a:r>
              <a:rPr lang="he-IL" sz="1600" dirty="0"/>
              <a:t>מקרה </a:t>
            </a:r>
            <a:r>
              <a:rPr lang="he-IL" sz="1600" dirty="0">
                <a:highlight>
                  <a:srgbClr val="FFFF00"/>
                </a:highlight>
              </a:rPr>
              <a:t>שני-</a:t>
            </a:r>
            <a:r>
              <a:rPr lang="he-IL" sz="1600" dirty="0"/>
              <a:t> כאשר </a:t>
            </a:r>
            <a:r>
              <a:rPr lang="he-IL" sz="1600" dirty="0">
                <a:highlight>
                  <a:srgbClr val="FFFF00"/>
                </a:highlight>
              </a:rPr>
              <a:t>העובד הודה בגניבה</a:t>
            </a:r>
            <a:r>
              <a:rPr lang="he-IL" sz="1600" dirty="0"/>
              <a:t>. </a:t>
            </a:r>
            <a:r>
              <a:rPr lang="he-IL" sz="1600" b="0" dirty="0"/>
              <a:t>בית הדין קובע שכאשר העובד הודה, </a:t>
            </a:r>
            <a:r>
              <a:rPr lang="he-IL" sz="1600" b="0" dirty="0">
                <a:highlight>
                  <a:srgbClr val="FFFF00"/>
                </a:highlight>
              </a:rPr>
              <a:t>לא עומדת לו הזכות לטעון את טיעוניו להישארות בעבודה,</a:t>
            </a:r>
            <a:r>
              <a:rPr lang="he-IL" sz="1600" b="0" dirty="0"/>
              <a:t> הרי שהפג</a:t>
            </a:r>
            <a:r>
              <a:rPr lang="he-IL" sz="1600" b="0" dirty="0">
                <a:highlight>
                  <a:srgbClr val="FFFF00"/>
                </a:highlight>
              </a:rPr>
              <a:t>יעה בקניינו של המעסיק הינה כה חמו</a:t>
            </a:r>
            <a:r>
              <a:rPr lang="he-IL" sz="1600" b="0" dirty="0"/>
              <a:t>רה, וכך </a:t>
            </a:r>
            <a:r>
              <a:rPr lang="he-IL" sz="1600" b="0" dirty="0">
                <a:highlight>
                  <a:srgbClr val="FFFF00"/>
                </a:highlight>
              </a:rPr>
              <a:t>באמון ובהסתמכות </a:t>
            </a:r>
            <a:r>
              <a:rPr lang="he-IL" sz="1600" b="0" dirty="0"/>
              <a:t>שבין הצדדים ולכן </a:t>
            </a:r>
            <a:r>
              <a:rPr lang="he-IL" sz="1600" b="0" dirty="0">
                <a:highlight>
                  <a:srgbClr val="FFFF00"/>
                </a:highlight>
              </a:rPr>
              <a:t>אין חובה לערוך שימוע</a:t>
            </a:r>
            <a:r>
              <a:rPr lang="he-IL" sz="1600" b="0" dirty="0"/>
              <a:t>.</a:t>
            </a:r>
          </a:p>
          <a:p>
            <a:pPr algn="just">
              <a:defRPr/>
            </a:pPr>
            <a:r>
              <a:rPr lang="he-IL" altLang="en-US" sz="1600" u="sng" dirty="0"/>
              <a:t>סוף דבר: </a:t>
            </a:r>
            <a:r>
              <a:rPr lang="he-IL" sz="1600" b="0" dirty="0"/>
              <a:t>כאשר </a:t>
            </a:r>
            <a:r>
              <a:rPr lang="he-IL" sz="1600" b="0" dirty="0">
                <a:highlight>
                  <a:srgbClr val="FFFF00"/>
                </a:highlight>
              </a:rPr>
              <a:t>העובד חשוד בגניבה </a:t>
            </a:r>
            <a:r>
              <a:rPr lang="he-IL" sz="1600" b="0" dirty="0"/>
              <a:t>– על המעסיק </a:t>
            </a:r>
            <a:r>
              <a:rPr lang="he-IL" sz="1600" b="0" dirty="0">
                <a:highlight>
                  <a:srgbClr val="FFFF00"/>
                </a:highlight>
              </a:rPr>
              <a:t>חלה החובה </a:t>
            </a:r>
            <a:r>
              <a:rPr lang="he-IL" sz="1600" b="0" dirty="0"/>
              <a:t>לערוך לעובד שימוע לפני פיטורים. כאשר </a:t>
            </a:r>
            <a:r>
              <a:rPr lang="he-IL" sz="1600" b="0" dirty="0">
                <a:highlight>
                  <a:srgbClr val="FFFF00"/>
                </a:highlight>
              </a:rPr>
              <a:t>העובד הודה בגניבה- לא חלה על המעסיק החובה </a:t>
            </a:r>
            <a:r>
              <a:rPr lang="he-IL" sz="1600" b="0" dirty="0"/>
              <a:t>לערוך שימוע לעובד.</a:t>
            </a:r>
            <a:endParaRPr lang="en-US" altLang="en-US" sz="1600" b="0" dirty="0">
              <a:cs typeface="Arial" panose="020B0604020202020204" pitchFamily="34" charset="0"/>
            </a:endParaRPr>
          </a:p>
        </p:txBody>
      </p:sp>
    </p:spTree>
    <p:extLst>
      <p:ext uri="{BB962C8B-B14F-4D97-AF65-F5344CB8AC3E}">
        <p14:creationId xmlns:p14="http://schemas.microsoft.com/office/powerpoint/2010/main" val="2625346977"/>
      </p:ext>
    </p:extLst>
  </p:cSld>
  <p:clrMapOvr>
    <a:masterClrMapping/>
  </p:clrMapOvr>
  <p:transition spd="slow">
    <p:randomBar dir="vert"/>
  </p:transition>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22325" y="365125"/>
            <a:ext cx="5981923" cy="1191667"/>
          </a:xfrm>
        </p:spPr>
        <p:txBody>
          <a:bodyPr/>
          <a:lstStyle/>
          <a:p>
            <a:pPr algn="r">
              <a:defRPr/>
            </a:pPr>
            <a:r>
              <a:rPr lang="he-IL" sz="2000" dirty="0"/>
              <a:t>עריכת שימוע למועמד שהתקבל לעבודה ולא התחיל לעבוד – האמנם?</a:t>
            </a:r>
            <a:br>
              <a:rPr lang="he-IL" sz="2000" dirty="0"/>
            </a:br>
            <a:endParaRPr lang="en-US" sz="2000" dirty="0"/>
          </a:p>
        </p:txBody>
      </p:sp>
      <p:sp>
        <p:nvSpPr>
          <p:cNvPr id="3" name="מציין מיקום תוכן 2"/>
          <p:cNvSpPr>
            <a:spLocks noGrp="1"/>
          </p:cNvSpPr>
          <p:nvPr>
            <p:ph idx="1"/>
          </p:nvPr>
        </p:nvSpPr>
        <p:spPr>
          <a:xfrm>
            <a:off x="822325" y="1772816"/>
            <a:ext cx="5909915" cy="2907134"/>
          </a:xfrm>
        </p:spPr>
        <p:txBody>
          <a:bodyPr/>
          <a:lstStyle/>
          <a:p>
            <a:pPr algn="just">
              <a:defRPr/>
            </a:pPr>
            <a:r>
              <a:rPr lang="he-IL" b="0" dirty="0"/>
              <a:t>חובת עריכת </a:t>
            </a:r>
            <a:r>
              <a:rPr lang="he-IL" b="0" dirty="0">
                <a:highlight>
                  <a:srgbClr val="FFFF00"/>
                </a:highlight>
              </a:rPr>
              <a:t>השימוע</a:t>
            </a:r>
            <a:r>
              <a:rPr lang="he-IL" b="0" dirty="0"/>
              <a:t> – </a:t>
            </a:r>
            <a:r>
              <a:rPr lang="he-IL" b="0" dirty="0">
                <a:highlight>
                  <a:srgbClr val="FFFF00"/>
                </a:highlight>
              </a:rPr>
              <a:t>מטרתה</a:t>
            </a:r>
            <a:r>
              <a:rPr lang="he-IL" b="0" dirty="0"/>
              <a:t>:</a:t>
            </a:r>
            <a:r>
              <a:rPr lang="en-US" b="0" dirty="0"/>
              <a:t> </a:t>
            </a:r>
            <a:r>
              <a:rPr lang="he-IL" b="0" dirty="0"/>
              <a:t>מתן </a:t>
            </a:r>
            <a:r>
              <a:rPr lang="he-IL" b="0" dirty="0">
                <a:highlight>
                  <a:srgbClr val="FFFF00"/>
                </a:highlight>
              </a:rPr>
              <a:t>זכות טיעון ושימוע בטרם פיטורים</a:t>
            </a:r>
            <a:r>
              <a:rPr lang="he-IL" b="0" dirty="0"/>
              <a:t>. זכות יסוד </a:t>
            </a:r>
            <a:r>
              <a:rPr lang="he-IL" b="0" dirty="0">
                <a:highlight>
                  <a:srgbClr val="FFFF00"/>
                </a:highlight>
              </a:rPr>
              <a:t>בדיני העבודה, זכות יצירת הפסיקה.</a:t>
            </a:r>
          </a:p>
          <a:p>
            <a:pPr algn="just">
              <a:defRPr/>
            </a:pPr>
            <a:r>
              <a:rPr lang="he-IL" b="0" dirty="0"/>
              <a:t>בית הדין </a:t>
            </a:r>
            <a:r>
              <a:rPr lang="he-IL" b="0" dirty="0">
                <a:highlight>
                  <a:srgbClr val="FFFF00"/>
                </a:highlight>
              </a:rPr>
              <a:t>מרחיב את חובת השימוע </a:t>
            </a:r>
            <a:r>
              <a:rPr lang="he-IL" b="0" dirty="0"/>
              <a:t>וקובע שיש </a:t>
            </a:r>
            <a:r>
              <a:rPr lang="he-IL" b="0" dirty="0">
                <a:highlight>
                  <a:srgbClr val="FFFF00"/>
                </a:highlight>
              </a:rPr>
              <a:t>להחיל אותה גם על מועד לע</a:t>
            </a:r>
            <a:r>
              <a:rPr lang="he-IL" b="0" dirty="0"/>
              <a:t>בודה, קרי </a:t>
            </a:r>
            <a:r>
              <a:rPr lang="he-IL" b="0" dirty="0">
                <a:highlight>
                  <a:srgbClr val="FFFF00"/>
                </a:highlight>
              </a:rPr>
              <a:t>בטרם החל את עבודתו אצל המעסיק</a:t>
            </a:r>
            <a:r>
              <a:rPr lang="he-IL" b="0" dirty="0"/>
              <a:t>.</a:t>
            </a:r>
          </a:p>
          <a:p>
            <a:pPr algn="just">
              <a:defRPr/>
            </a:pPr>
            <a:r>
              <a:rPr lang="he-IL" b="0" dirty="0"/>
              <a:t>בית הדין </a:t>
            </a:r>
            <a:r>
              <a:rPr lang="he-IL" b="0" dirty="0">
                <a:highlight>
                  <a:srgbClr val="FFFF00"/>
                </a:highlight>
              </a:rPr>
              <a:t>מנמק החלטתו וקובע שהחלטה אם להעסיק מועמד לעבודה או לא, הינה כה חשובה, ואף מקבילה להחלטה האם לסיים העסקה של עובד מן המניין אם לאו.</a:t>
            </a:r>
          </a:p>
        </p:txBody>
      </p:sp>
    </p:spTree>
    <p:extLst>
      <p:ext uri="{BB962C8B-B14F-4D97-AF65-F5344CB8AC3E}">
        <p14:creationId xmlns:p14="http://schemas.microsoft.com/office/powerpoint/2010/main" val="716518023"/>
      </p:ext>
    </p:extLst>
  </p:cSld>
  <p:clrMapOvr>
    <a:masterClrMapping/>
  </p:clrMapOvr>
  <p:transition spd="slow">
    <p:randomBar dir="vert"/>
  </p:transition>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22325" y="365125"/>
            <a:ext cx="6125939" cy="1263650"/>
          </a:xfrm>
        </p:spPr>
        <p:txBody>
          <a:bodyPr/>
          <a:lstStyle/>
          <a:p>
            <a:pPr>
              <a:defRPr/>
            </a:pPr>
            <a:r>
              <a:rPr lang="he-IL" sz="2000" dirty="0"/>
              <a:t>עריכת שימוע למועמד שהתקבל לעבודה ולא התחיל לעבוד – האמנם?</a:t>
            </a:r>
            <a:endParaRPr lang="en-US" sz="2000" dirty="0"/>
          </a:p>
        </p:txBody>
      </p:sp>
      <p:sp>
        <p:nvSpPr>
          <p:cNvPr id="3" name="מציין מיקום תוכן 2"/>
          <p:cNvSpPr>
            <a:spLocks noGrp="1"/>
          </p:cNvSpPr>
          <p:nvPr>
            <p:ph idx="1"/>
          </p:nvPr>
        </p:nvSpPr>
        <p:spPr>
          <a:xfrm>
            <a:off x="966341" y="1340768"/>
            <a:ext cx="5981923" cy="2907134"/>
          </a:xfrm>
        </p:spPr>
        <p:txBody>
          <a:bodyPr/>
          <a:lstStyle/>
          <a:p>
            <a:pPr algn="just">
              <a:defRPr/>
            </a:pPr>
            <a:r>
              <a:rPr lang="he-IL" sz="1600" dirty="0" err="1">
                <a:highlight>
                  <a:srgbClr val="FFFF00"/>
                </a:highlight>
              </a:rPr>
              <a:t>סע"ש</a:t>
            </a:r>
            <a:r>
              <a:rPr lang="he-IL" sz="1600" dirty="0">
                <a:highlight>
                  <a:srgbClr val="FFFF00"/>
                </a:highlight>
              </a:rPr>
              <a:t> 11830-09-15 מרדכי לוי נ' דור אלון ניהול מתחמים קמעונאיים בע"מ</a:t>
            </a:r>
            <a:endParaRPr lang="he-IL" sz="1600" b="0" dirty="0">
              <a:highlight>
                <a:srgbClr val="FFFF00"/>
              </a:highlight>
            </a:endParaRPr>
          </a:p>
          <a:p>
            <a:pPr algn="just">
              <a:defRPr/>
            </a:pPr>
            <a:r>
              <a:rPr lang="he-IL" sz="1600" b="0" dirty="0"/>
              <a:t>התובע התקבל לעבוד בחברה, בין הצדדים </a:t>
            </a:r>
            <a:r>
              <a:rPr lang="he-IL" sz="1600" b="0" dirty="0">
                <a:highlight>
                  <a:srgbClr val="FFFF00"/>
                </a:highlight>
              </a:rPr>
              <a:t>נחתם חוזה העסקה</a:t>
            </a:r>
            <a:r>
              <a:rPr lang="he-IL" sz="1600" b="0" dirty="0"/>
              <a:t>. </a:t>
            </a:r>
          </a:p>
          <a:p>
            <a:pPr algn="just">
              <a:defRPr/>
            </a:pPr>
            <a:r>
              <a:rPr lang="he-IL" sz="1600" b="0" dirty="0"/>
              <a:t>התובע </a:t>
            </a:r>
            <a:r>
              <a:rPr lang="he-IL" sz="1600" b="0" dirty="0">
                <a:highlight>
                  <a:srgbClr val="FFFF00"/>
                </a:highlight>
              </a:rPr>
              <a:t>עזב את עבודתו הקודמת</a:t>
            </a:r>
            <a:r>
              <a:rPr lang="he-IL" sz="1600" b="0" dirty="0"/>
              <a:t>, על מנת </a:t>
            </a:r>
            <a:r>
              <a:rPr lang="he-IL" sz="1600" b="0" dirty="0">
                <a:highlight>
                  <a:srgbClr val="FFFF00"/>
                </a:highlight>
              </a:rPr>
              <a:t>להתחיל במועד שנקבע </a:t>
            </a:r>
            <a:r>
              <a:rPr lang="he-IL" sz="1600" b="0" dirty="0"/>
              <a:t>לתחילת העבודה אצל הנתבעת.</a:t>
            </a:r>
          </a:p>
          <a:p>
            <a:pPr algn="just">
              <a:defRPr/>
            </a:pPr>
            <a:r>
              <a:rPr lang="he-IL" sz="1600" b="0" dirty="0"/>
              <a:t>מספר ימים לאחר מכן, </a:t>
            </a:r>
            <a:r>
              <a:rPr lang="he-IL" sz="1600" b="0" dirty="0">
                <a:highlight>
                  <a:srgbClr val="FFFF00"/>
                </a:highlight>
              </a:rPr>
              <a:t>הנתבעת שלחה לתובע מסרון ובו הודיעה לתובע שלא יגיע לעבודתו</a:t>
            </a:r>
            <a:r>
              <a:rPr lang="he-IL" sz="1600" b="0" dirty="0"/>
              <a:t>.</a:t>
            </a:r>
          </a:p>
          <a:p>
            <a:pPr algn="just">
              <a:defRPr/>
            </a:pPr>
            <a:r>
              <a:rPr lang="he-IL" sz="1600" b="0" dirty="0"/>
              <a:t>טענת </a:t>
            </a:r>
            <a:r>
              <a:rPr lang="he-IL" sz="1600" b="0" dirty="0">
                <a:highlight>
                  <a:srgbClr val="FFFF00"/>
                </a:highlight>
              </a:rPr>
              <a:t>התובע</a:t>
            </a:r>
            <a:r>
              <a:rPr lang="he-IL" sz="1600" b="0" dirty="0"/>
              <a:t>: </a:t>
            </a:r>
            <a:r>
              <a:rPr lang="he-IL" sz="1600" b="0" dirty="0">
                <a:highlight>
                  <a:srgbClr val="FFFF00"/>
                </a:highlight>
              </a:rPr>
              <a:t>הפרה של הסכם עבודה</a:t>
            </a:r>
            <a:r>
              <a:rPr lang="he-IL" sz="1600" b="0" dirty="0"/>
              <a:t>, בחוסר </a:t>
            </a:r>
            <a:r>
              <a:rPr lang="he-IL" sz="1600" b="0" dirty="0">
                <a:highlight>
                  <a:srgbClr val="FFFF00"/>
                </a:highlight>
              </a:rPr>
              <a:t>תום לב </a:t>
            </a:r>
            <a:r>
              <a:rPr lang="he-IL" sz="1600" b="0" dirty="0"/>
              <a:t>וללא עריכת </a:t>
            </a:r>
            <a:r>
              <a:rPr lang="he-IL" sz="1600" b="0" dirty="0">
                <a:highlight>
                  <a:srgbClr val="FFFF00"/>
                </a:highlight>
              </a:rPr>
              <a:t>שימוע</a:t>
            </a:r>
            <a:r>
              <a:rPr lang="he-IL" sz="1600" b="0" dirty="0"/>
              <a:t>.</a:t>
            </a:r>
          </a:p>
          <a:p>
            <a:pPr algn="just">
              <a:defRPr/>
            </a:pPr>
            <a:r>
              <a:rPr lang="he-IL" sz="1600" b="0" dirty="0"/>
              <a:t>טענת </a:t>
            </a:r>
            <a:r>
              <a:rPr lang="he-IL" sz="1600" b="0" dirty="0">
                <a:highlight>
                  <a:srgbClr val="FFFF00"/>
                </a:highlight>
              </a:rPr>
              <a:t>המעסיק</a:t>
            </a:r>
            <a:r>
              <a:rPr lang="he-IL" sz="1600" b="0" dirty="0"/>
              <a:t>: התובע </a:t>
            </a:r>
            <a:r>
              <a:rPr lang="he-IL" sz="1600" b="0" dirty="0">
                <a:highlight>
                  <a:srgbClr val="FFFF00"/>
                </a:highlight>
              </a:rPr>
              <a:t>הפר את הסכם הסודיות </a:t>
            </a:r>
            <a:r>
              <a:rPr lang="he-IL" sz="1600" b="0" dirty="0"/>
              <a:t>שהיה </a:t>
            </a:r>
            <a:r>
              <a:rPr lang="he-IL" sz="1600" b="0" dirty="0" err="1"/>
              <a:t>מחוייב</a:t>
            </a:r>
            <a:r>
              <a:rPr lang="he-IL" sz="1600" b="0" dirty="0"/>
              <a:t> אליו בכך </a:t>
            </a:r>
            <a:r>
              <a:rPr lang="he-IL" sz="1600" b="0" dirty="0">
                <a:highlight>
                  <a:srgbClr val="FFFF00"/>
                </a:highlight>
              </a:rPr>
              <a:t>שסיפר את תנאי העסקתו לאחרים.</a:t>
            </a:r>
          </a:p>
          <a:p>
            <a:pPr algn="just">
              <a:defRPr/>
            </a:pPr>
            <a:r>
              <a:rPr lang="he-IL" sz="1600" b="0" dirty="0"/>
              <a:t>קביעת </a:t>
            </a:r>
            <a:r>
              <a:rPr lang="he-IL" sz="1600" b="0" dirty="0">
                <a:highlight>
                  <a:srgbClr val="FFFF00"/>
                </a:highlight>
              </a:rPr>
              <a:t>בית הדין: </a:t>
            </a:r>
            <a:r>
              <a:rPr lang="he-IL" sz="1600" b="0" dirty="0"/>
              <a:t>הנתבעת </a:t>
            </a:r>
            <a:r>
              <a:rPr lang="he-IL" sz="1600" b="0" dirty="0">
                <a:highlight>
                  <a:srgbClr val="FFFF00"/>
                </a:highlight>
              </a:rPr>
              <a:t>לא הרימה את נטל ההוכחה שהתובע הפר את הסכם הסודיות</a:t>
            </a:r>
            <a:r>
              <a:rPr lang="he-IL" sz="1600" b="0" dirty="0"/>
              <a:t>. </a:t>
            </a:r>
            <a:r>
              <a:rPr lang="he-IL" sz="1600" b="0" dirty="0">
                <a:highlight>
                  <a:srgbClr val="FFFF00"/>
                </a:highlight>
              </a:rPr>
              <a:t>מאידך, הנתבעת נהגה בחוסר תום לב, גרמה לעוגמת נפש עצומה, וכן לא ערכה שימוע.</a:t>
            </a:r>
            <a:endParaRPr lang="en-US" sz="1600" dirty="0">
              <a:highlight>
                <a:srgbClr val="FFFF00"/>
              </a:highlight>
            </a:endParaRPr>
          </a:p>
        </p:txBody>
      </p:sp>
    </p:spTree>
    <p:extLst>
      <p:ext uri="{BB962C8B-B14F-4D97-AF65-F5344CB8AC3E}">
        <p14:creationId xmlns:p14="http://schemas.microsoft.com/office/powerpoint/2010/main" val="1868196965"/>
      </p:ext>
    </p:extLst>
  </p:cSld>
  <p:clrMapOvr>
    <a:masterClrMapping/>
  </p:clrMapOvr>
  <p:transition spd="slow">
    <p:randomBar dir="vert"/>
  </p:transition>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22325" y="365125"/>
            <a:ext cx="5909915" cy="976313"/>
          </a:xfrm>
        </p:spPr>
        <p:txBody>
          <a:bodyPr/>
          <a:lstStyle/>
          <a:p>
            <a:pPr>
              <a:defRPr/>
            </a:pPr>
            <a:r>
              <a:rPr lang="he-IL" sz="2000" dirty="0"/>
              <a:t>עריכת שימוע למועמד שהתקבל לעבודה ולא התחיל לעבוד – האמנם?</a:t>
            </a:r>
            <a:endParaRPr lang="en-US" sz="2000" dirty="0"/>
          </a:p>
        </p:txBody>
      </p:sp>
      <p:sp>
        <p:nvSpPr>
          <p:cNvPr id="3" name="מציין מיקום תוכן 2"/>
          <p:cNvSpPr>
            <a:spLocks noGrp="1"/>
          </p:cNvSpPr>
          <p:nvPr>
            <p:ph idx="1"/>
          </p:nvPr>
        </p:nvSpPr>
        <p:spPr>
          <a:xfrm>
            <a:off x="822325" y="2348880"/>
            <a:ext cx="6413971" cy="2331070"/>
          </a:xfrm>
        </p:spPr>
        <p:txBody>
          <a:bodyPr/>
          <a:lstStyle/>
          <a:p>
            <a:pPr algn="just">
              <a:defRPr/>
            </a:pPr>
            <a:endParaRPr lang="he-IL" b="0" dirty="0"/>
          </a:p>
          <a:p>
            <a:pPr algn="just">
              <a:defRPr/>
            </a:pPr>
            <a:r>
              <a:rPr lang="he-IL" b="0" dirty="0"/>
              <a:t>בית הדין קובע </a:t>
            </a:r>
            <a:r>
              <a:rPr lang="he-IL" b="0" dirty="0">
                <a:highlight>
                  <a:srgbClr val="FFFF00"/>
                </a:highlight>
              </a:rPr>
              <a:t>שגם כאשר מדובר המועד לעבודה יש לקיים שימוע</a:t>
            </a:r>
            <a:r>
              <a:rPr lang="he-IL" b="0" dirty="0"/>
              <a:t>, על מנת </a:t>
            </a:r>
            <a:r>
              <a:rPr lang="he-IL" b="0" dirty="0">
                <a:highlight>
                  <a:srgbClr val="FFFF00"/>
                </a:highlight>
              </a:rPr>
              <a:t>ליתן לעובד הזדמנות לשמוע את סיבות אי העסקה בפועל, ולהשמיע את טיעוניו.</a:t>
            </a:r>
          </a:p>
          <a:p>
            <a:pPr algn="just">
              <a:defRPr/>
            </a:pPr>
            <a:r>
              <a:rPr lang="he-IL" b="0" dirty="0"/>
              <a:t>בית הדין קבע למועמד לעבודה </a:t>
            </a:r>
            <a:r>
              <a:rPr lang="he-IL" b="0" dirty="0">
                <a:highlight>
                  <a:srgbClr val="FFFF00"/>
                </a:highlight>
              </a:rPr>
              <a:t>פיצוי גבוה מאוד בסך 100,000 ₪ - בגין אי עריכת שימוע, הפסד השתכרות וחוסר תום לב.</a:t>
            </a:r>
          </a:p>
          <a:p>
            <a:pPr algn="just">
              <a:defRPr/>
            </a:pPr>
            <a:endParaRPr lang="en-US" dirty="0"/>
          </a:p>
          <a:p>
            <a:pPr>
              <a:defRPr/>
            </a:pPr>
            <a:endParaRPr lang="en-US" dirty="0"/>
          </a:p>
        </p:txBody>
      </p:sp>
    </p:spTree>
    <p:extLst>
      <p:ext uri="{BB962C8B-B14F-4D97-AF65-F5344CB8AC3E}">
        <p14:creationId xmlns:p14="http://schemas.microsoft.com/office/powerpoint/2010/main" val="1217284610"/>
      </p:ext>
    </p:extLst>
  </p:cSld>
  <p:clrMapOvr>
    <a:masterClrMapping/>
  </p:clrMapOvr>
  <p:transition spd="slow">
    <p:randomBar dir="vert"/>
  </p:transition>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22325" y="365125"/>
            <a:ext cx="6053931" cy="759619"/>
          </a:xfrm>
        </p:spPr>
        <p:txBody>
          <a:bodyPr/>
          <a:lstStyle/>
          <a:p>
            <a:pPr algn="r">
              <a:defRPr/>
            </a:pPr>
            <a:r>
              <a:rPr lang="he-IL" sz="2400" dirty="0"/>
              <a:t>אי הפרשות לפנסיה – מהו המועד הקובע לספירת ההתיישנות? </a:t>
            </a:r>
            <a:endParaRPr lang="en-US" sz="2400" dirty="0"/>
          </a:p>
        </p:txBody>
      </p:sp>
      <p:sp>
        <p:nvSpPr>
          <p:cNvPr id="3" name="מציין מיקום תוכן 2"/>
          <p:cNvSpPr>
            <a:spLocks noGrp="1"/>
          </p:cNvSpPr>
          <p:nvPr>
            <p:ph idx="1"/>
          </p:nvPr>
        </p:nvSpPr>
        <p:spPr>
          <a:xfrm>
            <a:off x="822325" y="1700808"/>
            <a:ext cx="6053931" cy="2619102"/>
          </a:xfrm>
        </p:spPr>
        <p:txBody>
          <a:bodyPr/>
          <a:lstStyle/>
          <a:p>
            <a:pPr algn="just">
              <a:defRPr/>
            </a:pPr>
            <a:r>
              <a:rPr lang="he-IL" dirty="0">
                <a:highlight>
                  <a:srgbClr val="FFFF00"/>
                </a:highlight>
              </a:rPr>
              <a:t>ע"ע 36058-12-13 יעקב </a:t>
            </a:r>
            <a:r>
              <a:rPr lang="he-IL" dirty="0" err="1">
                <a:highlight>
                  <a:srgbClr val="FFFF00"/>
                </a:highlight>
              </a:rPr>
              <a:t>וקסלר</a:t>
            </a:r>
            <a:r>
              <a:rPr lang="he-IL" dirty="0">
                <a:highlight>
                  <a:srgbClr val="FFFF00"/>
                </a:highlight>
              </a:rPr>
              <a:t> נ' י. אדרי ובניו מפעל מתכת והנדסה אזרחית בע"מ</a:t>
            </a:r>
          </a:p>
          <a:p>
            <a:pPr algn="just">
              <a:defRPr/>
            </a:pPr>
            <a:r>
              <a:rPr lang="he-IL" dirty="0"/>
              <a:t>בפסק הדין נקבע </a:t>
            </a:r>
            <a:r>
              <a:rPr lang="he-IL" dirty="0">
                <a:highlight>
                  <a:srgbClr val="FFFF00"/>
                </a:highlight>
              </a:rPr>
              <a:t>שהמועד לספירת ההתיישנות </a:t>
            </a:r>
            <a:r>
              <a:rPr lang="he-IL" dirty="0"/>
              <a:t>הינו </a:t>
            </a:r>
            <a:r>
              <a:rPr lang="he-IL" dirty="0">
                <a:highlight>
                  <a:srgbClr val="FFFF00"/>
                </a:highlight>
              </a:rPr>
              <a:t>המועד בו היה על המעסיק להפריש לפנסיה</a:t>
            </a:r>
          </a:p>
          <a:p>
            <a:pPr algn="just">
              <a:defRPr/>
            </a:pPr>
            <a:r>
              <a:rPr lang="he-IL" b="0" dirty="0">
                <a:highlight>
                  <a:srgbClr val="FFFF00"/>
                </a:highlight>
              </a:rPr>
              <a:t>מאחר והמעסיק </a:t>
            </a:r>
            <a:r>
              <a:rPr lang="he-IL" b="0" dirty="0" err="1">
                <a:highlight>
                  <a:srgbClr val="FFFF00"/>
                </a:highlight>
              </a:rPr>
              <a:t>מחוייב</a:t>
            </a:r>
            <a:r>
              <a:rPr lang="he-IL" b="0" dirty="0">
                <a:highlight>
                  <a:srgbClr val="FFFF00"/>
                </a:highlight>
              </a:rPr>
              <a:t> להפקיד לפנסיה מידי חודש, אזי שבכל חודש מועד תחילת ההתיישנות מתחדש ומתגבש מחדש </a:t>
            </a:r>
          </a:p>
          <a:p>
            <a:pPr algn="just">
              <a:defRPr/>
            </a:pPr>
            <a:r>
              <a:rPr lang="he-IL" b="0" dirty="0"/>
              <a:t>מדובר </a:t>
            </a:r>
            <a:r>
              <a:rPr lang="he-IL" b="0" dirty="0">
                <a:highlight>
                  <a:srgbClr val="FFFF00"/>
                </a:highlight>
              </a:rPr>
              <a:t>ב"עילה מתחדשת</a:t>
            </a:r>
            <a:r>
              <a:rPr lang="he-IL" b="0" dirty="0"/>
              <a:t>", אשר </a:t>
            </a:r>
            <a:r>
              <a:rPr lang="he-IL" b="0" dirty="0">
                <a:highlight>
                  <a:srgbClr val="FFFF00"/>
                </a:highlight>
              </a:rPr>
              <a:t>שבה ומתגבשת בכל מועד בו היה על המעסיק לבצע הפרשות לקרן הפנסיה, מידי חודש בחודשו. </a:t>
            </a:r>
          </a:p>
          <a:p>
            <a:pPr algn="just">
              <a:defRPr/>
            </a:pPr>
            <a:r>
              <a:rPr lang="he-IL" b="0" dirty="0"/>
              <a:t>בהתאם לכך, </a:t>
            </a:r>
            <a:r>
              <a:rPr lang="he-IL" dirty="0">
                <a:highlight>
                  <a:srgbClr val="FFFF00"/>
                </a:highlight>
              </a:rPr>
              <a:t>לצורך בחינת תקופת ההתיישנות, יש למנות 7 שנים לאחור ממועד הגשת התביעה ועד למועד האחרון בו קמה העילה המתחדשת</a:t>
            </a:r>
            <a:endParaRPr lang="en-US" dirty="0">
              <a:highlight>
                <a:srgbClr val="FFFF00"/>
              </a:highlight>
            </a:endParaRPr>
          </a:p>
        </p:txBody>
      </p:sp>
    </p:spTree>
    <p:extLst>
      <p:ext uri="{BB962C8B-B14F-4D97-AF65-F5344CB8AC3E}">
        <p14:creationId xmlns:p14="http://schemas.microsoft.com/office/powerpoint/2010/main" val="137876852"/>
      </p:ext>
    </p:extLst>
  </p:cSld>
  <p:clrMapOvr>
    <a:masterClrMapping/>
  </p:clrMapOvr>
  <p:transition spd="slow">
    <p:randomBar dir="vert"/>
  </p:transition>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22325" y="365125"/>
            <a:ext cx="6053931" cy="1119188"/>
          </a:xfrm>
        </p:spPr>
        <p:txBody>
          <a:bodyPr/>
          <a:lstStyle/>
          <a:p>
            <a:pPr algn="r">
              <a:defRPr/>
            </a:pPr>
            <a:r>
              <a:rPr lang="he-IL" sz="2000" dirty="0"/>
              <a:t>הלכה חדשה: לא בכל מקרה מעסיק </a:t>
            </a:r>
            <a:r>
              <a:rPr lang="he-IL" sz="2000" dirty="0" err="1"/>
              <a:t>יחוייב</a:t>
            </a:r>
            <a:r>
              <a:rPr lang="he-IL" sz="2000" dirty="0"/>
              <a:t> להפריש לעובד לפנסיה, כאשר העובד נעדר מעבודתו עקב תאונת עבודה</a:t>
            </a:r>
            <a:endParaRPr lang="en-US" sz="2000" dirty="0"/>
          </a:p>
        </p:txBody>
      </p:sp>
      <p:sp>
        <p:nvSpPr>
          <p:cNvPr id="119811" name="מציין מיקום תוכן 2"/>
          <p:cNvSpPr>
            <a:spLocks noGrp="1"/>
          </p:cNvSpPr>
          <p:nvPr>
            <p:ph idx="1"/>
          </p:nvPr>
        </p:nvSpPr>
        <p:spPr>
          <a:xfrm>
            <a:off x="822325" y="1916832"/>
            <a:ext cx="6629995" cy="2187054"/>
          </a:xfrm>
        </p:spPr>
        <p:txBody>
          <a:bodyPr/>
          <a:lstStyle/>
          <a:p>
            <a:pPr algn="just">
              <a:defRPr/>
            </a:pPr>
            <a:r>
              <a:rPr lang="he-IL" altLang="en-US" dirty="0" err="1">
                <a:highlight>
                  <a:srgbClr val="FFFF00"/>
                </a:highlight>
              </a:rPr>
              <a:t>סעש</a:t>
            </a:r>
            <a:r>
              <a:rPr lang="he-IL" altLang="en-US" dirty="0">
                <a:highlight>
                  <a:srgbClr val="FFFF00"/>
                </a:highlight>
              </a:rPr>
              <a:t> (ת"א) 30531-09-16‏ אורן חזקי נ' שמש חי אחזקות בע"מ</a:t>
            </a:r>
            <a:endParaRPr lang="he-IL" altLang="en-US" b="0" dirty="0">
              <a:highlight>
                <a:srgbClr val="FFFF00"/>
              </a:highlight>
            </a:endParaRPr>
          </a:p>
          <a:p>
            <a:pPr algn="just">
              <a:defRPr/>
            </a:pPr>
            <a:r>
              <a:rPr lang="he-IL" altLang="en-US" b="0" dirty="0"/>
              <a:t>פס"ד </a:t>
            </a:r>
            <a:r>
              <a:rPr lang="he-IL" altLang="en-US" b="0" dirty="0">
                <a:highlight>
                  <a:srgbClr val="FFFF00"/>
                </a:highlight>
              </a:rPr>
              <a:t>מיוני 2019 </a:t>
            </a:r>
            <a:r>
              <a:rPr lang="he-IL" altLang="en-US" b="0" dirty="0"/>
              <a:t>שם נבחנה השאלה האם </a:t>
            </a:r>
            <a:r>
              <a:rPr lang="he-IL" altLang="en-US" b="0" dirty="0">
                <a:highlight>
                  <a:srgbClr val="FFFF00"/>
                </a:highlight>
              </a:rPr>
              <a:t>בזמן שעובד מצוי בתאונת עבודה, חלה על המעסיק חובה להפריש עבורו לפנסיה?</a:t>
            </a:r>
          </a:p>
          <a:p>
            <a:pPr algn="just">
              <a:defRPr/>
            </a:pPr>
            <a:r>
              <a:rPr lang="he-IL" altLang="en-US" b="0" dirty="0"/>
              <a:t>במקרה הנדון דובר על </a:t>
            </a:r>
            <a:r>
              <a:rPr lang="he-IL" altLang="en-US" b="0" dirty="0">
                <a:highlight>
                  <a:srgbClr val="FFFF00"/>
                </a:highlight>
              </a:rPr>
              <a:t>תובע שעבד אצל הנתבעת במשך כ-5 שנים, עד שפוטר.</a:t>
            </a:r>
          </a:p>
          <a:p>
            <a:pPr algn="just">
              <a:defRPr/>
            </a:pPr>
            <a:r>
              <a:rPr lang="he-IL" altLang="en-US" b="0" dirty="0"/>
              <a:t>במשך </a:t>
            </a:r>
            <a:r>
              <a:rPr lang="he-IL" altLang="en-US" b="0" dirty="0">
                <a:highlight>
                  <a:srgbClr val="FFFF00"/>
                </a:highlight>
              </a:rPr>
              <a:t>62</a:t>
            </a:r>
            <a:r>
              <a:rPr lang="he-IL" altLang="en-US" b="0" dirty="0"/>
              <a:t> </a:t>
            </a:r>
            <a:r>
              <a:rPr lang="he-IL" altLang="en-US" b="0" dirty="0">
                <a:highlight>
                  <a:srgbClr val="FFFF00"/>
                </a:highlight>
              </a:rPr>
              <a:t>ימים</a:t>
            </a:r>
            <a:r>
              <a:rPr lang="he-IL" altLang="en-US" b="0" dirty="0"/>
              <a:t> במהלך תקופת העסקתו היה </a:t>
            </a:r>
            <a:r>
              <a:rPr lang="he-IL" altLang="en-US" b="0" dirty="0">
                <a:highlight>
                  <a:srgbClr val="FFFF00"/>
                </a:highlight>
              </a:rPr>
              <a:t>בתאונת עבודה </a:t>
            </a:r>
            <a:r>
              <a:rPr lang="he-IL" altLang="en-US" b="0" dirty="0"/>
              <a:t>שהוכרה על ידי המוסד לביטוח הלאומי.</a:t>
            </a:r>
          </a:p>
          <a:p>
            <a:pPr algn="just">
              <a:defRPr/>
            </a:pPr>
            <a:r>
              <a:rPr lang="he-IL" altLang="en-US" b="0" dirty="0">
                <a:highlight>
                  <a:srgbClr val="FFFF00"/>
                </a:highlight>
              </a:rPr>
              <a:t>טענת העובד:</a:t>
            </a:r>
            <a:r>
              <a:rPr lang="he-IL" altLang="en-US" b="0" dirty="0"/>
              <a:t> על המעסיק היה </a:t>
            </a:r>
            <a:r>
              <a:rPr lang="he-IL" altLang="en-US" b="0" dirty="0">
                <a:highlight>
                  <a:srgbClr val="FFFF00"/>
                </a:highlight>
              </a:rPr>
              <a:t>להפריש עבורי לפנסיה </a:t>
            </a:r>
            <a:r>
              <a:rPr lang="he-IL" altLang="en-US" b="0" dirty="0"/>
              <a:t>במשך התקופה בה שהיתי בתאונת עבודה. </a:t>
            </a:r>
          </a:p>
          <a:p>
            <a:pPr algn="just">
              <a:defRPr/>
            </a:pPr>
            <a:r>
              <a:rPr lang="he-IL" altLang="en-US" b="0" dirty="0"/>
              <a:t>התובע התבסס בנימוקיו על </a:t>
            </a:r>
            <a:r>
              <a:rPr lang="he-IL" altLang="en-US" b="0" dirty="0">
                <a:highlight>
                  <a:srgbClr val="FFFF00"/>
                </a:highlight>
              </a:rPr>
              <a:t>הלכת חשאי </a:t>
            </a:r>
            <a:r>
              <a:rPr lang="he-IL" altLang="en-US" b="0" dirty="0"/>
              <a:t>– שם נפסק כי </a:t>
            </a:r>
            <a:r>
              <a:rPr lang="he-IL" altLang="en-US" b="0" dirty="0">
                <a:highlight>
                  <a:srgbClr val="FFFF00"/>
                </a:highlight>
              </a:rPr>
              <a:t>על המעסיק להמשיך להפריש לעובד לגמל גם בתקופת היעדרותו מחמת</a:t>
            </a:r>
            <a:r>
              <a:rPr lang="he-IL" altLang="en-US" dirty="0">
                <a:highlight>
                  <a:srgbClr val="FFFF00"/>
                </a:highlight>
              </a:rPr>
              <a:t> </a:t>
            </a:r>
            <a:r>
              <a:rPr lang="he-IL" altLang="en-US" b="0" dirty="0">
                <a:highlight>
                  <a:srgbClr val="FFFF00"/>
                </a:highlight>
              </a:rPr>
              <a:t>מחלה ותאונת עבודה, וזאת כל זמן שיחסי עובד ומעסיק נמשכים.</a:t>
            </a:r>
          </a:p>
          <a:p>
            <a:pPr algn="just">
              <a:defRPr/>
            </a:pPr>
            <a:endParaRPr lang="en-US" altLang="en-US" dirty="0">
              <a:cs typeface="Arial" panose="020B0604020202020204" pitchFamily="34" charset="0"/>
            </a:endParaRPr>
          </a:p>
        </p:txBody>
      </p:sp>
    </p:spTree>
    <p:extLst>
      <p:ext uri="{BB962C8B-B14F-4D97-AF65-F5344CB8AC3E}">
        <p14:creationId xmlns:p14="http://schemas.microsoft.com/office/powerpoint/2010/main" val="37486504"/>
      </p:ext>
    </p:extLst>
  </p:cSld>
  <p:clrMapOvr>
    <a:masterClrMapping/>
  </p:clrMapOvr>
  <p:transition spd="slow">
    <p:randomBar dir="vert"/>
  </p:transition>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22326" y="365125"/>
            <a:ext cx="6133306" cy="735013"/>
          </a:xfrm>
        </p:spPr>
        <p:txBody>
          <a:bodyPr/>
          <a:lstStyle/>
          <a:p>
            <a:pPr algn="r">
              <a:defRPr/>
            </a:pPr>
            <a:r>
              <a:rPr lang="he-IL" sz="2400" dirty="0"/>
              <a:t>הלכה חדשה: לא בכל מקרה מעסיק </a:t>
            </a:r>
            <a:r>
              <a:rPr lang="he-IL" sz="2400" dirty="0" err="1"/>
              <a:t>יחוייב</a:t>
            </a:r>
            <a:r>
              <a:rPr lang="he-IL" sz="2400" dirty="0"/>
              <a:t> להפריש לעובד לפנסיה, כאשר העובד נעדר מעבודתו עקב תאונת עבודה</a:t>
            </a:r>
            <a:endParaRPr lang="en-US" sz="2400" dirty="0"/>
          </a:p>
        </p:txBody>
      </p:sp>
      <p:sp>
        <p:nvSpPr>
          <p:cNvPr id="120835" name="מציין מיקום תוכן 2"/>
          <p:cNvSpPr>
            <a:spLocks noGrp="1"/>
          </p:cNvSpPr>
          <p:nvPr>
            <p:ph idx="1"/>
          </p:nvPr>
        </p:nvSpPr>
        <p:spPr>
          <a:xfrm>
            <a:off x="665362" y="1628800"/>
            <a:ext cx="6447234" cy="3881437"/>
          </a:xfrm>
        </p:spPr>
        <p:txBody>
          <a:bodyPr/>
          <a:lstStyle/>
          <a:p>
            <a:pPr algn="just">
              <a:defRPr/>
            </a:pPr>
            <a:endParaRPr lang="he-IL" altLang="en-US" b="0" dirty="0"/>
          </a:p>
          <a:p>
            <a:pPr algn="just">
              <a:defRPr/>
            </a:pPr>
            <a:r>
              <a:rPr lang="he-IL" altLang="en-US" sz="1400" b="0" dirty="0"/>
              <a:t>בית הדין </a:t>
            </a:r>
            <a:r>
              <a:rPr lang="he-IL" altLang="en-US" sz="1400" b="0" dirty="0">
                <a:highlight>
                  <a:srgbClr val="FFFF00"/>
                </a:highlight>
              </a:rPr>
              <a:t>דוחה</a:t>
            </a:r>
            <a:r>
              <a:rPr lang="he-IL" altLang="en-US" sz="1400" b="0" dirty="0"/>
              <a:t> את טענת העובד וקובע שבפסק דין </a:t>
            </a:r>
            <a:r>
              <a:rPr lang="he-IL" altLang="en-US" sz="1400" b="0" dirty="0">
                <a:highlight>
                  <a:srgbClr val="FFFF00"/>
                </a:highlight>
              </a:rPr>
              <a:t>חשאי</a:t>
            </a:r>
            <a:r>
              <a:rPr lang="he-IL" altLang="en-US" sz="1400" b="0" dirty="0"/>
              <a:t> אכן נקבע שהמעסיק חייב </a:t>
            </a:r>
            <a:r>
              <a:rPr lang="he-IL" altLang="en-US" sz="1400" b="0" dirty="0">
                <a:highlight>
                  <a:srgbClr val="FFFF00"/>
                </a:highlight>
              </a:rPr>
              <a:t>בהפרשה פנסיונית גם בתקופת מחלה</a:t>
            </a:r>
            <a:r>
              <a:rPr lang="he-IL" altLang="en-US" sz="1400" b="0" dirty="0"/>
              <a:t> ותאונת עבודה כל זמן שיחסי העבודה נמשכים, </a:t>
            </a:r>
            <a:r>
              <a:rPr lang="he-IL" altLang="en-US" sz="1400" b="0" dirty="0">
                <a:highlight>
                  <a:srgbClr val="FFFF00"/>
                </a:highlight>
              </a:rPr>
              <a:t>אולם</a:t>
            </a:r>
            <a:r>
              <a:rPr lang="he-IL" altLang="en-US" sz="1400" b="0" dirty="0"/>
              <a:t> </a:t>
            </a:r>
            <a:r>
              <a:rPr lang="he-IL" altLang="en-US" sz="1400" b="0" dirty="0">
                <a:highlight>
                  <a:srgbClr val="FFFF00"/>
                </a:highlight>
              </a:rPr>
              <a:t>במקרים של תקופת מחלה ממושכת, לא ניתנה הכרעה, כפי העולה מפסיקה מאוחרת יותר גם של אותו השופט בפסק דין חשאי (</a:t>
            </a:r>
            <a:r>
              <a:rPr lang="he-IL" altLang="en-US" sz="1400" b="0" dirty="0" err="1">
                <a:highlight>
                  <a:srgbClr val="FFFF00"/>
                </a:highlight>
              </a:rPr>
              <a:t>בס"ע</a:t>
            </a:r>
            <a:r>
              <a:rPr lang="he-IL" altLang="en-US" sz="1400" b="0" dirty="0">
                <a:highlight>
                  <a:srgbClr val="FFFF00"/>
                </a:highlight>
              </a:rPr>
              <a:t> 3132/10, </a:t>
            </a:r>
            <a:r>
              <a:rPr lang="he-IL" altLang="en-US" sz="1400" b="0" dirty="0" err="1">
                <a:highlight>
                  <a:srgbClr val="FFFF00"/>
                </a:highlight>
              </a:rPr>
              <a:t>סע"ש</a:t>
            </a:r>
            <a:r>
              <a:rPr lang="he-IL" altLang="en-US" sz="1400" b="0" dirty="0">
                <a:highlight>
                  <a:srgbClr val="FFFF00"/>
                </a:highlight>
              </a:rPr>
              <a:t> 2420-10-13).</a:t>
            </a:r>
          </a:p>
          <a:p>
            <a:pPr algn="just">
              <a:defRPr/>
            </a:pPr>
            <a:r>
              <a:rPr lang="he-IL" altLang="en-US" sz="1400" dirty="0"/>
              <a:t>"</a:t>
            </a:r>
            <a:r>
              <a:rPr lang="he-IL" altLang="en-US" sz="1400" dirty="0">
                <a:highlight>
                  <a:srgbClr val="FFFF00"/>
                </a:highlight>
              </a:rPr>
              <a:t>תקופת היעדרותו של התובע אינה קצרה ואינה מצדיקה לכפות על המעסיק לשאת בהפקדות לפנסיה של התובע. פרט לכך, ההלכה שנקבעה בפסיקת ביה"ד האזורי בעניין חשאי מתייחסת לתקופה בה היה זכאי לתשלום עבור ימי מחלה מכוח החוק, והתובע לא התייחס לזכאותו מכוח החוק לדמי מחלה בתקופה זו;"</a:t>
            </a:r>
            <a:endParaRPr lang="he-IL" altLang="en-US" sz="1400" b="0" dirty="0">
              <a:highlight>
                <a:srgbClr val="FFFF00"/>
              </a:highlight>
            </a:endParaRPr>
          </a:p>
          <a:p>
            <a:pPr algn="just">
              <a:defRPr/>
            </a:pPr>
            <a:r>
              <a:rPr lang="he-IL" altLang="en-US" sz="1400" b="0" dirty="0"/>
              <a:t>בית הדין קבע כי </a:t>
            </a:r>
            <a:r>
              <a:rPr lang="he-IL" altLang="en-US" sz="1400" b="0" dirty="0">
                <a:highlight>
                  <a:srgbClr val="FFFF00"/>
                </a:highlight>
              </a:rPr>
              <a:t>תקופת היעדרותו </a:t>
            </a:r>
            <a:r>
              <a:rPr lang="he-IL" altLang="en-US" sz="1400" b="0" dirty="0"/>
              <a:t>של העובד </a:t>
            </a:r>
            <a:r>
              <a:rPr lang="he-IL" altLang="en-US" sz="1400" b="0" dirty="0">
                <a:highlight>
                  <a:srgbClr val="FFFF00"/>
                </a:highlight>
              </a:rPr>
              <a:t>אינה קצרה ואינה מצדיקה לכפות על המעסיק לשאת בהפקדות לפנסיה של העובד</a:t>
            </a:r>
            <a:r>
              <a:rPr lang="he-IL" altLang="en-US" sz="1400" b="0" dirty="0"/>
              <a:t>. פרט לכך, </a:t>
            </a:r>
            <a:r>
              <a:rPr lang="he-IL" altLang="en-US" sz="1400" b="0" dirty="0">
                <a:highlight>
                  <a:srgbClr val="FFFF00"/>
                </a:highlight>
              </a:rPr>
              <a:t>ההלכה</a:t>
            </a:r>
            <a:r>
              <a:rPr lang="he-IL" altLang="en-US" sz="1400" b="0" dirty="0"/>
              <a:t> שנקבעה בפסק דין חשאי מתייחסת </a:t>
            </a:r>
            <a:r>
              <a:rPr lang="he-IL" altLang="en-US" sz="1400" b="0" dirty="0">
                <a:highlight>
                  <a:srgbClr val="FFFF00"/>
                </a:highlight>
              </a:rPr>
              <a:t>לתקופה בה היה זכאי לתשלום עבור ימי מחלה מכוח החוק</a:t>
            </a:r>
            <a:r>
              <a:rPr lang="he-IL" altLang="en-US" sz="1400" b="0" dirty="0"/>
              <a:t>. </a:t>
            </a:r>
            <a:r>
              <a:rPr lang="he-IL" altLang="en-US" sz="1400" b="0" dirty="0">
                <a:highlight>
                  <a:srgbClr val="FFFF00"/>
                </a:highlight>
              </a:rPr>
              <a:t>העובד לא התייחס לזכאותו מכוח החוק לדמי מחלה בתקופה זו.</a:t>
            </a:r>
          </a:p>
          <a:p>
            <a:pPr algn="just">
              <a:defRPr/>
            </a:pPr>
            <a:r>
              <a:rPr lang="he-IL" altLang="en-US" sz="1400" dirty="0"/>
              <a:t>בנסיבות אלו </a:t>
            </a:r>
            <a:r>
              <a:rPr lang="he-IL" altLang="en-US" sz="1400" dirty="0">
                <a:highlight>
                  <a:srgbClr val="FFFF00"/>
                </a:highlight>
              </a:rPr>
              <a:t>התביעה</a:t>
            </a:r>
            <a:r>
              <a:rPr lang="he-IL" altLang="en-US" sz="1400" dirty="0"/>
              <a:t> לפיצוי בגין אי הפרשות תגמולים בתקופת ההיעדרות מהעבודה </a:t>
            </a:r>
            <a:r>
              <a:rPr lang="he-IL" altLang="en-US" sz="1400" dirty="0">
                <a:highlight>
                  <a:srgbClr val="FFFF00"/>
                </a:highlight>
              </a:rPr>
              <a:t>נדחתה</a:t>
            </a:r>
            <a:r>
              <a:rPr lang="he-IL" altLang="en-US" sz="1400" dirty="0"/>
              <a:t>.</a:t>
            </a:r>
            <a:endParaRPr lang="he-IL" altLang="en-US" sz="1400" b="0" dirty="0"/>
          </a:p>
          <a:p>
            <a:pPr algn="just">
              <a:defRPr/>
            </a:pPr>
            <a:endParaRPr lang="en-US" altLang="en-US" dirty="0">
              <a:cs typeface="Arial" panose="020B0604020202020204" pitchFamily="34" charset="0"/>
            </a:endParaRPr>
          </a:p>
        </p:txBody>
      </p:sp>
    </p:spTree>
    <p:extLst>
      <p:ext uri="{BB962C8B-B14F-4D97-AF65-F5344CB8AC3E}">
        <p14:creationId xmlns:p14="http://schemas.microsoft.com/office/powerpoint/2010/main" val="341140576"/>
      </p:ext>
    </p:extLst>
  </p:cSld>
  <p:clrMapOvr>
    <a:masterClrMapping/>
  </p:clrMapOvr>
  <p:transition spd="slow">
    <p:randomBar dir="vert"/>
  </p:transition>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22325" y="365125"/>
            <a:ext cx="6341963" cy="1119188"/>
          </a:xfrm>
        </p:spPr>
        <p:txBody>
          <a:bodyPr/>
          <a:lstStyle/>
          <a:p>
            <a:pPr>
              <a:defRPr/>
            </a:pPr>
            <a:r>
              <a:rPr lang="he-IL" sz="2400" dirty="0"/>
              <a:t>ביטול פיטורים שנעשו מספר חודשים לאחר עריכת שימוע</a:t>
            </a:r>
            <a:br>
              <a:rPr lang="he-IL" sz="2400" dirty="0"/>
            </a:br>
            <a:endParaRPr lang="en-US" sz="2400" dirty="0"/>
          </a:p>
        </p:txBody>
      </p:sp>
      <p:sp>
        <p:nvSpPr>
          <p:cNvPr id="121859" name="מציין מיקום תוכן 2"/>
          <p:cNvSpPr>
            <a:spLocks noGrp="1"/>
          </p:cNvSpPr>
          <p:nvPr>
            <p:ph idx="1"/>
          </p:nvPr>
        </p:nvSpPr>
        <p:spPr>
          <a:xfrm>
            <a:off x="966340" y="1484313"/>
            <a:ext cx="6053931" cy="2547094"/>
          </a:xfrm>
        </p:spPr>
        <p:txBody>
          <a:bodyPr/>
          <a:lstStyle/>
          <a:p>
            <a:pPr>
              <a:defRPr/>
            </a:pPr>
            <a:r>
              <a:rPr lang="he-IL" altLang="en-US" dirty="0" err="1"/>
              <a:t>סע"ש</a:t>
            </a:r>
            <a:r>
              <a:rPr lang="he-IL" altLang="en-US" dirty="0"/>
              <a:t> 7889-07-19 </a:t>
            </a:r>
            <a:r>
              <a:rPr lang="he-IL" altLang="en-US" dirty="0">
                <a:highlight>
                  <a:srgbClr val="FFFF00"/>
                </a:highlight>
              </a:rPr>
              <a:t>אורלי כהן נ' טליה שטראוס נ' קרן המחקרים, פיתוח תשתיות ושירותי בריאות, ליד מרכז וולפסון</a:t>
            </a:r>
            <a:endParaRPr lang="he-IL" altLang="en-US" b="0" dirty="0">
              <a:highlight>
                <a:srgbClr val="FFFF00"/>
              </a:highlight>
            </a:endParaRPr>
          </a:p>
          <a:p>
            <a:pPr>
              <a:defRPr/>
            </a:pPr>
            <a:r>
              <a:rPr lang="he-IL" altLang="en-US" b="0" dirty="0"/>
              <a:t>התובעת עבדה </a:t>
            </a:r>
            <a:r>
              <a:rPr lang="he-IL" altLang="en-US" b="0" dirty="0">
                <a:highlight>
                  <a:srgbClr val="FFFF00"/>
                </a:highlight>
              </a:rPr>
              <a:t>בבית החולים כמזכירה</a:t>
            </a:r>
            <a:r>
              <a:rPr lang="he-IL" altLang="en-US" b="0" dirty="0"/>
              <a:t>.</a:t>
            </a:r>
          </a:p>
          <a:p>
            <a:pPr>
              <a:defRPr/>
            </a:pPr>
            <a:r>
              <a:rPr lang="he-IL" altLang="en-US" b="0" dirty="0"/>
              <a:t>למעסיק הגיעו </a:t>
            </a:r>
            <a:r>
              <a:rPr lang="he-IL" altLang="en-US" b="0" dirty="0">
                <a:highlight>
                  <a:srgbClr val="FFFF00"/>
                </a:highlight>
              </a:rPr>
              <a:t>תלונות</a:t>
            </a:r>
            <a:r>
              <a:rPr lang="he-IL" altLang="en-US" b="0" dirty="0"/>
              <a:t> בדבר העובדת לפיהן נקטב </a:t>
            </a:r>
            <a:r>
              <a:rPr lang="he-IL" altLang="en-US" b="0" dirty="0">
                <a:highlight>
                  <a:srgbClr val="FFFF00"/>
                </a:highlight>
              </a:rPr>
              <a:t>באלימות כלפי 3- עובדות שונות</a:t>
            </a:r>
            <a:r>
              <a:rPr lang="he-IL" altLang="en-US" b="0" dirty="0"/>
              <a:t>.</a:t>
            </a:r>
          </a:p>
          <a:p>
            <a:pPr>
              <a:defRPr/>
            </a:pPr>
            <a:r>
              <a:rPr lang="he-IL" altLang="en-US" b="0" dirty="0"/>
              <a:t>בהתאם לכך, המעסיק מזמן את העובדת לשימוע.</a:t>
            </a:r>
          </a:p>
          <a:p>
            <a:pPr>
              <a:defRPr/>
            </a:pPr>
            <a:r>
              <a:rPr lang="he-IL" altLang="en-US" b="0" dirty="0"/>
              <a:t>בחלוף </a:t>
            </a:r>
            <a:r>
              <a:rPr lang="he-IL" altLang="en-US" b="0" dirty="0">
                <a:highlight>
                  <a:srgbClr val="FFFF00"/>
                </a:highlight>
              </a:rPr>
              <a:t>כארבה חודשים ממועד השימוע</a:t>
            </a:r>
            <a:r>
              <a:rPr lang="he-IL" altLang="en-US" b="0" dirty="0"/>
              <a:t>, המעסיק מודיע לעובדת בדבר </a:t>
            </a:r>
            <a:r>
              <a:rPr lang="he-IL" altLang="en-US" b="0" dirty="0">
                <a:highlight>
                  <a:srgbClr val="FFFF00"/>
                </a:highlight>
              </a:rPr>
              <a:t>פיטוריה</a:t>
            </a:r>
            <a:r>
              <a:rPr lang="he-IL" altLang="en-US" b="0" dirty="0"/>
              <a:t>.</a:t>
            </a:r>
          </a:p>
          <a:p>
            <a:pPr>
              <a:defRPr/>
            </a:pPr>
            <a:r>
              <a:rPr lang="he-IL" altLang="en-US" b="0" dirty="0"/>
              <a:t>טענת העובדת:</a:t>
            </a:r>
            <a:r>
              <a:rPr lang="en-US" altLang="en-US" b="0" dirty="0">
                <a:cs typeface="Arial" panose="020B0604020202020204" pitchFamily="34" charset="0"/>
              </a:rPr>
              <a:t> </a:t>
            </a:r>
            <a:r>
              <a:rPr lang="he-IL" altLang="en-US" b="0" dirty="0">
                <a:highlight>
                  <a:srgbClr val="FFFF00"/>
                </a:highlight>
              </a:rPr>
              <a:t>חלוף הזמן בין עריכת השימוע לבין החלטה בדבר הפיטורים – מנתק את הקשר שביניהם, ומאחר והמעסיק לא ערך שימוע נוסף, הפיטורים אינם כדין</a:t>
            </a:r>
            <a:r>
              <a:rPr lang="he-IL" altLang="en-US" b="0" dirty="0"/>
              <a:t>.</a:t>
            </a:r>
          </a:p>
        </p:txBody>
      </p:sp>
    </p:spTree>
    <p:extLst>
      <p:ext uri="{BB962C8B-B14F-4D97-AF65-F5344CB8AC3E}">
        <p14:creationId xmlns:p14="http://schemas.microsoft.com/office/powerpoint/2010/main" val="578078099"/>
      </p:ext>
    </p:extLst>
  </p:cSld>
  <p:clrMapOvr>
    <a:masterClrMapping/>
  </p:clrMapOvr>
  <p:transition spd="slow">
    <p:randomBar dir="vert"/>
  </p:transition>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755576" y="548680"/>
            <a:ext cx="6048672" cy="1320800"/>
          </a:xfrm>
        </p:spPr>
        <p:txBody>
          <a:bodyPr/>
          <a:lstStyle/>
          <a:p>
            <a:pPr algn="r">
              <a:defRPr/>
            </a:pPr>
            <a:r>
              <a:rPr lang="he-IL" sz="2400" dirty="0"/>
              <a:t>ביטול פיטורים שנעשו מספר חודשים לאחר עריכת שימוע</a:t>
            </a:r>
            <a:endParaRPr lang="en-US" sz="2400" dirty="0"/>
          </a:p>
        </p:txBody>
      </p:sp>
      <p:sp>
        <p:nvSpPr>
          <p:cNvPr id="122883" name="מציין מיקום תוכן 2"/>
          <p:cNvSpPr>
            <a:spLocks noGrp="1"/>
          </p:cNvSpPr>
          <p:nvPr>
            <p:ph idx="1"/>
          </p:nvPr>
        </p:nvSpPr>
        <p:spPr>
          <a:xfrm>
            <a:off x="556295" y="1628800"/>
            <a:ext cx="6447234" cy="3881437"/>
          </a:xfrm>
        </p:spPr>
        <p:txBody>
          <a:bodyPr/>
          <a:lstStyle/>
          <a:p>
            <a:pPr algn="just">
              <a:defRPr/>
            </a:pPr>
            <a:r>
              <a:rPr lang="he-IL" altLang="en-US" b="0" dirty="0"/>
              <a:t>פסיקת בית הדין: </a:t>
            </a:r>
          </a:p>
          <a:p>
            <a:pPr algn="just">
              <a:defRPr/>
            </a:pPr>
            <a:r>
              <a:rPr lang="he-IL" altLang="en-US" b="0" dirty="0"/>
              <a:t>בית הדין מקבל את טענת העובדת וקובע כי </a:t>
            </a:r>
            <a:r>
              <a:rPr lang="he-IL" altLang="en-US" b="0" dirty="0">
                <a:highlight>
                  <a:srgbClr val="FFFF00"/>
                </a:highlight>
              </a:rPr>
              <a:t>חלוף הזמן שבין עריכת השימוע לבין קבלת ההחלטה בדבר הפיטורים</a:t>
            </a:r>
            <a:r>
              <a:rPr lang="he-IL" altLang="en-US" b="0" dirty="0"/>
              <a:t>, אכן </a:t>
            </a:r>
            <a:r>
              <a:rPr lang="he-IL" altLang="en-US" b="0" dirty="0">
                <a:highlight>
                  <a:srgbClr val="FFFF00"/>
                </a:highlight>
              </a:rPr>
              <a:t>מנתק את הקשר הסיבתי </a:t>
            </a:r>
            <a:r>
              <a:rPr lang="he-IL" altLang="en-US" b="0" dirty="0"/>
              <a:t>שבין השימוע לבין </a:t>
            </a:r>
            <a:r>
              <a:rPr lang="he-IL" altLang="en-US" b="0" dirty="0" err="1"/>
              <a:t>הםיטורים</a:t>
            </a:r>
            <a:r>
              <a:rPr lang="he-IL" altLang="en-US" b="0" dirty="0"/>
              <a:t>.</a:t>
            </a:r>
          </a:p>
          <a:p>
            <a:pPr algn="just">
              <a:defRPr/>
            </a:pPr>
            <a:r>
              <a:rPr lang="he-IL" altLang="en-US" b="0" dirty="0"/>
              <a:t>בית הדין קובע כי </a:t>
            </a:r>
            <a:r>
              <a:rPr lang="he-IL" altLang="en-US" b="0" dirty="0">
                <a:highlight>
                  <a:srgbClr val="FFFF00"/>
                </a:highlight>
              </a:rPr>
              <a:t>על המעסיק היה לאפשר לעובדת לטעון את טיעוניה כדי לנסות לשכנע את המעסיק מהו הטעם שלא לפטרה</a:t>
            </a:r>
            <a:r>
              <a:rPr lang="he-IL" altLang="en-US" b="0" dirty="0"/>
              <a:t>, בסמוך לקבלת החלטת הפיטורים. זאת מקבל </a:t>
            </a:r>
            <a:r>
              <a:rPr lang="he-IL" altLang="en-US" b="0" dirty="0">
                <a:highlight>
                  <a:srgbClr val="FFFF00"/>
                </a:highlight>
              </a:rPr>
              <a:t>משנה תוקף</a:t>
            </a:r>
            <a:r>
              <a:rPr lang="he-IL" altLang="en-US" b="0" dirty="0"/>
              <a:t>, כאשר במשך כל התקופה שבין השימוע לבין קבלת ההחלטה בדבר הפיטורים – </a:t>
            </a:r>
            <a:r>
              <a:rPr lang="he-IL" altLang="en-US" b="0" dirty="0">
                <a:highlight>
                  <a:srgbClr val="FFFF00"/>
                </a:highlight>
              </a:rPr>
              <a:t>לא הוגשה כלפי העובדת כל תלונה בדבר אלימות,</a:t>
            </a:r>
            <a:r>
              <a:rPr lang="he-IL" altLang="en-US" b="0" dirty="0"/>
              <a:t> ובנוסף- נערך לעובדת </a:t>
            </a:r>
            <a:r>
              <a:rPr lang="he-IL" altLang="en-US" b="0" dirty="0">
                <a:highlight>
                  <a:srgbClr val="FFFF00"/>
                </a:highlight>
              </a:rPr>
              <a:t>משוב עבודה והערכה ששיבח את תפקודה.</a:t>
            </a:r>
          </a:p>
          <a:p>
            <a:pPr algn="just">
              <a:defRPr/>
            </a:pPr>
            <a:r>
              <a:rPr lang="he-IL" altLang="en-US" b="0" dirty="0" err="1"/>
              <a:t>משלא</a:t>
            </a:r>
            <a:r>
              <a:rPr lang="he-IL" altLang="en-US" b="0" dirty="0"/>
              <a:t> נעשה כן- </a:t>
            </a:r>
            <a:r>
              <a:rPr lang="he-IL" altLang="en-US" b="0" dirty="0">
                <a:highlight>
                  <a:srgbClr val="FFFF00"/>
                </a:highlight>
              </a:rPr>
              <a:t>בית הדין קובע כי נפל פגם בהליך הפיטורים ונותן צו לפיו פיטורי העובדת מבוטלים.</a:t>
            </a:r>
            <a:endParaRPr lang="en-US" altLang="en-US" dirty="0">
              <a:highlight>
                <a:srgbClr val="FFFF00"/>
              </a:highlight>
              <a:cs typeface="Arial" panose="020B0604020202020204" pitchFamily="34" charset="0"/>
            </a:endParaRPr>
          </a:p>
        </p:txBody>
      </p:sp>
    </p:spTree>
    <p:extLst>
      <p:ext uri="{BB962C8B-B14F-4D97-AF65-F5344CB8AC3E}">
        <p14:creationId xmlns:p14="http://schemas.microsoft.com/office/powerpoint/2010/main" val="1511386049"/>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defRPr/>
            </a:pPr>
            <a:r>
              <a:rPr lang="he-IL" altLang="en-US" dirty="0"/>
              <a:t>גמול עבור שעות נוספות ללא אישור המעסיק</a:t>
            </a:r>
            <a:br>
              <a:rPr lang="he-IL" altLang="en-US" dirty="0"/>
            </a:br>
            <a:endParaRPr lang="he-IL" dirty="0"/>
          </a:p>
        </p:txBody>
      </p:sp>
      <p:sp>
        <p:nvSpPr>
          <p:cNvPr id="73731" name="מציין מיקום תוכן 2"/>
          <p:cNvSpPr>
            <a:spLocks noGrp="1"/>
          </p:cNvSpPr>
          <p:nvPr>
            <p:ph idx="1"/>
          </p:nvPr>
        </p:nvSpPr>
        <p:spPr>
          <a:xfrm>
            <a:off x="650439" y="1628800"/>
            <a:ext cx="6702001" cy="4000500"/>
          </a:xfrm>
        </p:spPr>
        <p:txBody>
          <a:bodyPr>
            <a:normAutofit fontScale="92500" lnSpcReduction="20000"/>
          </a:bodyPr>
          <a:lstStyle/>
          <a:p>
            <a:pPr marL="0" indent="0">
              <a:buFont typeface="Arial" pitchFamily="34" charset="0"/>
              <a:buNone/>
              <a:defRPr/>
            </a:pPr>
            <a:endParaRPr lang="he-IL" b="0" dirty="0"/>
          </a:p>
          <a:p>
            <a:pPr>
              <a:defRPr/>
            </a:pPr>
            <a:r>
              <a:rPr lang="he-IL" b="0" dirty="0"/>
              <a:t>בית הדין קבע כלל סביר ומידתי לפיו – ".. </a:t>
            </a:r>
            <a:r>
              <a:rPr lang="he-IL" dirty="0"/>
              <a:t>המבחן אינו כמה זמן נכחת בעבודה, אלא מה עשית בזמן זה, והאם זה נעשה בתיאום הממונה עליך</a:t>
            </a:r>
            <a:r>
              <a:rPr lang="he-IL" b="0" dirty="0"/>
              <a:t>".</a:t>
            </a:r>
          </a:p>
          <a:p>
            <a:pPr>
              <a:defRPr/>
            </a:pPr>
            <a:r>
              <a:rPr lang="he-IL" b="0" dirty="0"/>
              <a:t>בית הדין מבהיר: "העובד אינו רשאי להחליט על דעת עצמו על ביצוע עבודה בשעות נוספות, ולכן יש לבדוק תחילה האם העובד נדרש לבצע שעות נוספות – אם לא באופן מפורש, האם ניתן לומר כי הדרישה נעשתה באופן עקיף באמצעות נוהג ארגוני? או על ידי יצירת תמריצים המעודדים עובדים לעבוד בשעות נוספות? ואם כן, האם ניתן לראות בחברה כמי ששתקה בעניין באופן המהווה אישור בהתנהגות?".</a:t>
            </a:r>
          </a:p>
          <a:p>
            <a:pPr>
              <a:defRPr/>
            </a:pPr>
            <a:r>
              <a:rPr lang="he-IL" b="0" dirty="0"/>
              <a:t>חשוב לזכור – בית הדין קבע כבר בפרשת רונית סעדיה נ' שירות התעסוקה [ע"ע 367/03]: לעובד אין זכות קנויה לשעות נוספות. תגמול עבור ביצוע שעות נוספות הוא חלק </a:t>
            </a:r>
            <a:r>
              <a:rPr lang="he-IL" b="0" dirty="0">
                <a:hlinkClick r:id="rId2"/>
              </a:rPr>
              <a:t>מפררוגטיבת המעסיק</a:t>
            </a:r>
            <a:r>
              <a:rPr lang="he-IL" b="0" dirty="0"/>
              <a:t>, למעסיק נתונה הזכות להחליט אם דרושה לו עבודה בשעות נוספות או לא. </a:t>
            </a:r>
          </a:p>
          <a:p>
            <a:pPr>
              <a:defRPr/>
            </a:pPr>
            <a:r>
              <a:rPr lang="he-IL" b="0" dirty="0"/>
              <a:t>החברה עמדה בנטל ההוכחה ושכנעה כי כל עוד העובד לא נדרש לבצע שעות נוספות המאושרות מראש על ידי החברה – אזי שלא יינתן תגמול עבור ביצוע שעות נוספות בפועל.</a:t>
            </a:r>
            <a:endParaRPr lang="he-IL" altLang="en-US" dirty="0"/>
          </a:p>
        </p:txBody>
      </p:sp>
    </p:spTree>
    <p:extLst>
      <p:ext uri="{BB962C8B-B14F-4D97-AF65-F5344CB8AC3E}">
        <p14:creationId xmlns:p14="http://schemas.microsoft.com/office/powerpoint/2010/main" val="2302348843"/>
      </p:ext>
    </p:extLst>
  </p:cSld>
  <p:clrMapOvr>
    <a:masterClrMapping/>
  </p:clrMapOvr>
  <p:transition spd="slow">
    <p:randomBar dir="vert"/>
  </p:transition>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22325" y="365125"/>
            <a:ext cx="6269955" cy="1119659"/>
          </a:xfrm>
        </p:spPr>
        <p:txBody>
          <a:bodyPr/>
          <a:lstStyle/>
          <a:p>
            <a:pPr algn="r">
              <a:defRPr/>
            </a:pPr>
            <a:r>
              <a:rPr lang="he-IL" sz="2400" dirty="0"/>
              <a:t>התפטרות של עובדת לצורך טיפול בילד – מתי תוחרג מדין פיטורים?</a:t>
            </a:r>
            <a:br>
              <a:rPr lang="he-IL" sz="2400" dirty="0"/>
            </a:br>
            <a:endParaRPr lang="en-US" sz="2400" dirty="0"/>
          </a:p>
        </p:txBody>
      </p:sp>
      <p:sp>
        <p:nvSpPr>
          <p:cNvPr id="75779" name="מציין מיקום תוכן 2"/>
          <p:cNvSpPr>
            <a:spLocks noGrp="1"/>
          </p:cNvSpPr>
          <p:nvPr>
            <p:ph idx="1"/>
          </p:nvPr>
        </p:nvSpPr>
        <p:spPr>
          <a:xfrm>
            <a:off x="966341" y="1700808"/>
            <a:ext cx="6125939" cy="2475086"/>
          </a:xfrm>
        </p:spPr>
        <p:txBody>
          <a:bodyPr/>
          <a:lstStyle/>
          <a:p>
            <a:pPr algn="just">
              <a:defRPr/>
            </a:pPr>
            <a:r>
              <a:rPr lang="he-IL" dirty="0" err="1"/>
              <a:t>סע"ש</a:t>
            </a:r>
            <a:r>
              <a:rPr lang="he-IL" dirty="0"/>
              <a:t> 30429-12-17 </a:t>
            </a:r>
            <a:r>
              <a:rPr lang="he-IL" dirty="0">
                <a:highlight>
                  <a:srgbClr val="FFFF00"/>
                </a:highlight>
              </a:rPr>
              <a:t>מליסה מתוק נ' קל – אוטו </a:t>
            </a:r>
            <a:r>
              <a:rPr lang="he-IL" dirty="0"/>
              <a:t>שירותי מימון (1998) בע"מ</a:t>
            </a:r>
            <a:endParaRPr lang="he-IL" b="0" dirty="0"/>
          </a:p>
          <a:p>
            <a:pPr algn="just">
              <a:defRPr/>
            </a:pPr>
            <a:r>
              <a:rPr lang="he-IL" u="sng" dirty="0"/>
              <a:t>עובדות המקרה:</a:t>
            </a:r>
          </a:p>
          <a:p>
            <a:pPr algn="just">
              <a:defRPr/>
            </a:pPr>
            <a:r>
              <a:rPr lang="he-IL" b="0" dirty="0"/>
              <a:t>העובדת </a:t>
            </a:r>
            <a:r>
              <a:rPr lang="he-IL" b="0" dirty="0">
                <a:highlight>
                  <a:srgbClr val="FFFF00"/>
                </a:highlight>
              </a:rPr>
              <a:t>עבדה בחברת קל אוטו כ- 5 שנים</a:t>
            </a:r>
            <a:r>
              <a:rPr lang="he-IL" b="0" dirty="0"/>
              <a:t>, בין השעות </a:t>
            </a:r>
            <a:r>
              <a:rPr lang="he-IL" b="0" dirty="0">
                <a:highlight>
                  <a:srgbClr val="FFFF00"/>
                </a:highlight>
              </a:rPr>
              <a:t>8:00-17:0</a:t>
            </a:r>
            <a:r>
              <a:rPr lang="he-IL" b="0" dirty="0"/>
              <a:t>0 בימים </a:t>
            </a:r>
            <a:r>
              <a:rPr lang="he-IL" b="0" dirty="0">
                <a:highlight>
                  <a:srgbClr val="FFFF00"/>
                </a:highlight>
              </a:rPr>
              <a:t>א' – ה', וביום ו' עד השעה 13:00.</a:t>
            </a:r>
          </a:p>
          <a:p>
            <a:pPr algn="just">
              <a:defRPr/>
            </a:pPr>
            <a:r>
              <a:rPr lang="he-IL" b="0" dirty="0"/>
              <a:t>העובדת </a:t>
            </a:r>
            <a:r>
              <a:rPr lang="he-IL" b="0" dirty="0">
                <a:highlight>
                  <a:srgbClr val="FFFF00"/>
                </a:highlight>
              </a:rPr>
              <a:t>פנתה למעסיק וביקשה לקצר את יום העבודה בימים א' – ה בשעה אחת, על מנת שתספיק להוציא את ילדה מהמעון</a:t>
            </a:r>
            <a:r>
              <a:rPr lang="he-IL" b="0" dirty="0"/>
              <a:t>.</a:t>
            </a:r>
          </a:p>
          <a:p>
            <a:pPr algn="just">
              <a:defRPr/>
            </a:pPr>
            <a:r>
              <a:rPr lang="he-IL" b="0" dirty="0"/>
              <a:t>המעסיק </a:t>
            </a:r>
            <a:r>
              <a:rPr lang="he-IL" b="0" dirty="0">
                <a:highlight>
                  <a:srgbClr val="FFFF00"/>
                </a:highlight>
              </a:rPr>
              <a:t>סירב</a:t>
            </a:r>
            <a:r>
              <a:rPr lang="he-IL" b="0" dirty="0"/>
              <a:t> על </a:t>
            </a:r>
            <a:r>
              <a:rPr lang="he-IL" b="0" dirty="0">
                <a:highlight>
                  <a:srgbClr val="FFFF00"/>
                </a:highlight>
              </a:rPr>
              <a:t>מנת שלא ליצור תקדי</a:t>
            </a:r>
            <a:r>
              <a:rPr lang="he-IL" b="0" dirty="0"/>
              <a:t>ם בין עובדי החברה.</a:t>
            </a:r>
          </a:p>
          <a:p>
            <a:pPr algn="just">
              <a:defRPr/>
            </a:pPr>
            <a:r>
              <a:rPr lang="he-IL" b="0" dirty="0"/>
              <a:t>בהתאם לכך העובדת </a:t>
            </a:r>
            <a:r>
              <a:rPr lang="he-IL" b="0" dirty="0">
                <a:highlight>
                  <a:srgbClr val="FFFF00"/>
                </a:highlight>
              </a:rPr>
              <a:t>חיפשה עבודה אחרת</a:t>
            </a:r>
            <a:r>
              <a:rPr lang="he-IL" b="0" dirty="0"/>
              <a:t>, </a:t>
            </a:r>
            <a:r>
              <a:rPr lang="he-IL" b="0" dirty="0">
                <a:highlight>
                  <a:srgbClr val="FFFF00"/>
                </a:highlight>
              </a:rPr>
              <a:t>ומשמצאה</a:t>
            </a:r>
            <a:r>
              <a:rPr lang="he-IL" b="0" dirty="0"/>
              <a:t> החלה לעבוד </a:t>
            </a:r>
            <a:r>
              <a:rPr lang="he-IL" b="0" dirty="0">
                <a:highlight>
                  <a:srgbClr val="FFFF00"/>
                </a:highlight>
              </a:rPr>
              <a:t>בחברת רכב אחרת בימים א'-ה' מהשעה 8:30 עד 16:00 וביום ו' מהשעה 8:30 עד 13:00.</a:t>
            </a:r>
          </a:p>
        </p:txBody>
      </p:sp>
    </p:spTree>
    <p:extLst>
      <p:ext uri="{BB962C8B-B14F-4D97-AF65-F5344CB8AC3E}">
        <p14:creationId xmlns:p14="http://schemas.microsoft.com/office/powerpoint/2010/main" val="1611416559"/>
      </p:ext>
    </p:extLst>
  </p:cSld>
  <p:clrMapOvr>
    <a:masterClrMapping/>
  </p:clrMapOvr>
  <p:transition spd="slow">
    <p:randomBar dir="vert"/>
  </p:transition>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22325" y="365125"/>
            <a:ext cx="6053931" cy="735013"/>
          </a:xfrm>
        </p:spPr>
        <p:txBody>
          <a:bodyPr/>
          <a:lstStyle/>
          <a:p>
            <a:pPr algn="r">
              <a:defRPr/>
            </a:pPr>
            <a:r>
              <a:rPr lang="he-IL" sz="2400" dirty="0"/>
              <a:t>התפטרות של עובדת לצורך טיפול בילד – מתי תוחרג מדין פיטורים?</a:t>
            </a:r>
            <a:endParaRPr lang="en-US" sz="2400" dirty="0"/>
          </a:p>
        </p:txBody>
      </p:sp>
      <p:sp>
        <p:nvSpPr>
          <p:cNvPr id="76803" name="מציין מיקום תוכן 2"/>
          <p:cNvSpPr>
            <a:spLocks noGrp="1"/>
          </p:cNvSpPr>
          <p:nvPr>
            <p:ph idx="1"/>
          </p:nvPr>
        </p:nvSpPr>
        <p:spPr>
          <a:xfrm>
            <a:off x="833725" y="1628800"/>
            <a:ext cx="6269955" cy="2475086"/>
          </a:xfrm>
        </p:spPr>
        <p:txBody>
          <a:bodyPr/>
          <a:lstStyle/>
          <a:p>
            <a:pPr algn="just">
              <a:defRPr/>
            </a:pPr>
            <a:r>
              <a:rPr lang="he-IL" b="0" dirty="0"/>
              <a:t>העובדת טענה שהיא </a:t>
            </a:r>
            <a:r>
              <a:rPr lang="he-IL" b="0" dirty="0">
                <a:highlight>
                  <a:srgbClr val="FFFF00"/>
                </a:highlight>
              </a:rPr>
              <a:t>זכאית לפיצויי פיטורים, כמתפטרת בדין מפוטרת</a:t>
            </a:r>
            <a:r>
              <a:rPr lang="he-IL" b="0" dirty="0"/>
              <a:t>, וזאת מאחר </a:t>
            </a:r>
            <a:r>
              <a:rPr lang="he-IL" b="0" dirty="0">
                <a:highlight>
                  <a:srgbClr val="FFFF00"/>
                </a:highlight>
              </a:rPr>
              <a:t>ושעות העבודה לא התאימו את צרכיה ומסכלות את הוצאתו של הילד בזמן מהמעון ופוגעות בטיפול בילד –</a:t>
            </a:r>
            <a:r>
              <a:rPr lang="he-IL" b="0" dirty="0"/>
              <a:t> ומשכך לטענתה ענתה על הגדרת מי שהתפטרה לצורך טיפול בילד.</a:t>
            </a:r>
          </a:p>
          <a:p>
            <a:pPr>
              <a:defRPr/>
            </a:pPr>
            <a:r>
              <a:rPr lang="he-IL" u="sng" dirty="0">
                <a:highlight>
                  <a:srgbClr val="FFFF00"/>
                </a:highlight>
              </a:rPr>
              <a:t>סעיף 7(א) לחוק פיצויי פיטורים, התשכ"ג-1963 </a:t>
            </a:r>
          </a:p>
          <a:p>
            <a:pPr algn="just">
              <a:defRPr/>
            </a:pPr>
            <a:r>
              <a:rPr lang="he-IL" b="0" dirty="0">
                <a:highlight>
                  <a:srgbClr val="FFFF00"/>
                </a:highlight>
              </a:rPr>
              <a:t>"התפטרה עובדת, תוך תשעה חדשים מיום שילדה, על מנת לטפל בילדה – יראו לעניין חוק זה את התפטרותה כפיטורים". </a:t>
            </a:r>
            <a:endParaRPr lang="he-IL" dirty="0">
              <a:highlight>
                <a:srgbClr val="FFFF00"/>
              </a:highlight>
            </a:endParaRPr>
          </a:p>
          <a:p>
            <a:pPr algn="just">
              <a:defRPr/>
            </a:pPr>
            <a:r>
              <a:rPr lang="he-IL" b="0" dirty="0"/>
              <a:t>בית הדין מדגיש כי  </a:t>
            </a:r>
            <a:r>
              <a:rPr lang="he-IL" b="0" dirty="0">
                <a:highlight>
                  <a:srgbClr val="FFFF00"/>
                </a:highlight>
              </a:rPr>
              <a:t>תכליתו של הסעיף הינה תכלית סוציאלית ומטרתו לאפשר לעובד או לעובדת להקדיש את זמנם לטפל בילד שנולד, מבלי להפסיד את פיצויי הפיטורים</a:t>
            </a:r>
            <a:r>
              <a:rPr lang="he-IL" b="0" dirty="0"/>
              <a:t>.</a:t>
            </a:r>
          </a:p>
        </p:txBody>
      </p:sp>
    </p:spTree>
    <p:extLst>
      <p:ext uri="{BB962C8B-B14F-4D97-AF65-F5344CB8AC3E}">
        <p14:creationId xmlns:p14="http://schemas.microsoft.com/office/powerpoint/2010/main" val="749722498"/>
      </p:ext>
    </p:extLst>
  </p:cSld>
  <p:clrMapOvr>
    <a:masterClrMapping/>
  </p:clrMapOvr>
  <p:transition spd="slow">
    <p:randomBar dir="vert"/>
  </p:transition>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defRPr/>
            </a:pPr>
            <a:r>
              <a:rPr lang="he-IL" dirty="0"/>
              <a:t>התפטרות של עובדת לצורך טיפול בילד – מתי תוחרג מדין פיטורים?</a:t>
            </a:r>
            <a:endParaRPr lang="en-US" dirty="0"/>
          </a:p>
        </p:txBody>
      </p:sp>
      <p:sp>
        <p:nvSpPr>
          <p:cNvPr id="77827" name="מציין מיקום תוכן 2"/>
          <p:cNvSpPr>
            <a:spLocks noGrp="1"/>
          </p:cNvSpPr>
          <p:nvPr>
            <p:ph idx="1"/>
          </p:nvPr>
        </p:nvSpPr>
        <p:spPr>
          <a:xfrm>
            <a:off x="784126" y="1628800"/>
            <a:ext cx="6447234" cy="3881437"/>
          </a:xfrm>
        </p:spPr>
        <p:txBody>
          <a:bodyPr/>
          <a:lstStyle/>
          <a:p>
            <a:pPr algn="just">
              <a:defRPr/>
            </a:pPr>
            <a:r>
              <a:rPr lang="he-IL" sz="1600" u="sng" dirty="0"/>
              <a:t>ההלכה המנחה: </a:t>
            </a:r>
          </a:p>
          <a:p>
            <a:pPr algn="just">
              <a:defRPr/>
            </a:pPr>
            <a:r>
              <a:rPr lang="he-IL" sz="1600" dirty="0"/>
              <a:t>"</a:t>
            </a:r>
            <a:r>
              <a:rPr lang="he-IL" sz="1600" dirty="0">
                <a:highlight>
                  <a:srgbClr val="FFFF00"/>
                </a:highlight>
              </a:rPr>
              <a:t>עובדת שילדה זכאית לפיצויי פיטורים בנסיבות המפורטות בסעיף 7(א) לחוק פיצויי פיטורים, אלא אם כן יעלה בידי מעסיקה להוכיח כי התפטרותה לא באה על מנת לטפל בילדה".</a:t>
            </a:r>
          </a:p>
          <a:p>
            <a:pPr algn="just">
              <a:defRPr/>
            </a:pPr>
            <a:r>
              <a:rPr lang="he-IL" sz="1600" b="0" dirty="0"/>
              <a:t>המעסיק </a:t>
            </a:r>
            <a:r>
              <a:rPr lang="he-IL" sz="1600" b="0" dirty="0">
                <a:highlight>
                  <a:srgbClr val="FFFF00"/>
                </a:highlight>
              </a:rPr>
              <a:t>יכול לסתור את החזקה כאמור ולהוכיח כי התפטרות העובדת לא נועדה בהכרח לצורך הטיפול בילד.</a:t>
            </a:r>
            <a:r>
              <a:rPr lang="he-IL" sz="1600" b="0" dirty="0"/>
              <a:t> </a:t>
            </a:r>
          </a:p>
          <a:p>
            <a:pPr algn="just">
              <a:defRPr/>
            </a:pPr>
            <a:r>
              <a:rPr lang="he-IL" sz="1600" b="0" dirty="0"/>
              <a:t>בית הדין </a:t>
            </a:r>
            <a:r>
              <a:rPr lang="he-IL" sz="1600" b="0" dirty="0">
                <a:highlight>
                  <a:srgbClr val="FFFF00"/>
                </a:highlight>
              </a:rPr>
              <a:t>מרחיב את ההלכה וקובע:</a:t>
            </a:r>
          </a:p>
          <a:p>
            <a:pPr algn="just">
              <a:defRPr/>
            </a:pPr>
            <a:r>
              <a:rPr lang="he-IL" sz="1600" b="0" dirty="0"/>
              <a:t>"</a:t>
            </a:r>
            <a:r>
              <a:rPr lang="he-IL" sz="1600" dirty="0">
                <a:highlight>
                  <a:srgbClr val="FFFF00"/>
                </a:highlight>
              </a:rPr>
              <a:t>עובדת שהתפטרה לצורך טיפול בילד, אינה מפסידה את זכאותה לפיצויי פיטורים, גם אם זמן קצר לאחר ההתפטרות היא החלה לעבוד במקום עבודה אחר, בתנאי שהעבודה במקום החדש מאפשרת לה, באופן משמעותי, שהות ארוכה יותר עם התינוק נוכח הפחתה משמעותית בשעות העבודה לעומת מקום העבודה הקודם, או שינוי במקום העבודה החדש המאפשר נגישות לתינוק</a:t>
            </a:r>
            <a:r>
              <a:rPr lang="he-IL" sz="1600" dirty="0"/>
              <a:t>".</a:t>
            </a:r>
            <a:endParaRPr lang="en-US" altLang="en-US" sz="1600" dirty="0">
              <a:cs typeface="Arial" panose="020B0604020202020204" pitchFamily="34" charset="0"/>
            </a:endParaRPr>
          </a:p>
        </p:txBody>
      </p:sp>
    </p:spTree>
    <p:extLst>
      <p:ext uri="{BB962C8B-B14F-4D97-AF65-F5344CB8AC3E}">
        <p14:creationId xmlns:p14="http://schemas.microsoft.com/office/powerpoint/2010/main" val="3489380511"/>
      </p:ext>
    </p:extLst>
  </p:cSld>
  <p:clrMapOvr>
    <a:masterClrMapping/>
  </p:clrMapOvr>
  <p:transition spd="slow">
    <p:randomBar dir="vert"/>
  </p:transition>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defRPr/>
            </a:pPr>
            <a:r>
              <a:rPr lang="he-IL" dirty="0"/>
              <a:t>התפטרות של עובדת לצורך טיפול בילד – מתי תוחרג מדין פיטורים?</a:t>
            </a:r>
            <a:endParaRPr lang="en-US" dirty="0"/>
          </a:p>
        </p:txBody>
      </p:sp>
      <p:sp>
        <p:nvSpPr>
          <p:cNvPr id="78851" name="מציין מיקום תוכן 2"/>
          <p:cNvSpPr>
            <a:spLocks noGrp="1"/>
          </p:cNvSpPr>
          <p:nvPr>
            <p:ph idx="1"/>
          </p:nvPr>
        </p:nvSpPr>
        <p:spPr>
          <a:xfrm>
            <a:off x="611560" y="1628800"/>
            <a:ext cx="6447234" cy="3881437"/>
          </a:xfrm>
        </p:spPr>
        <p:txBody>
          <a:bodyPr/>
          <a:lstStyle/>
          <a:p>
            <a:pPr algn="just">
              <a:defRPr/>
            </a:pPr>
            <a:r>
              <a:rPr lang="he-IL" sz="1600" b="0" dirty="0"/>
              <a:t>בית הדין הארצי לעבודה </a:t>
            </a:r>
            <a:r>
              <a:rPr lang="he-IL" sz="1600" b="0" dirty="0">
                <a:highlight>
                  <a:srgbClr val="FFFF00"/>
                </a:highlight>
              </a:rPr>
              <a:t>פסק בעבר</a:t>
            </a:r>
            <a:r>
              <a:rPr lang="he-IL" sz="1600" b="0" dirty="0"/>
              <a:t>: </a:t>
            </a:r>
          </a:p>
          <a:p>
            <a:pPr algn="just">
              <a:defRPr/>
            </a:pPr>
            <a:r>
              <a:rPr lang="he-IL" sz="1600" dirty="0"/>
              <a:t>"</a:t>
            </a:r>
            <a:r>
              <a:rPr lang="he-IL" sz="1600" dirty="0">
                <a:highlight>
                  <a:srgbClr val="FFFF00"/>
                </a:highlight>
              </a:rPr>
              <a:t>פער של שעה אחת בלבד בין שעת סיום העבודה שביקשה העובדת לבין זו שהציע לה המעסיק, אינו מהווה "הצדקה" להפסקת העבודה. עם זאת, בית הדין הוסיף וקבע, כי אין בדברים אלה "כדי לקבוע כי "שינוי בשעת עבודה", ולו אחת בלבד, לא יחשב כ"שינוי משמעותי" ככלל, אלא כל מקרה יבחן ויוכרע על פי מכלול נסיבותיו</a:t>
            </a:r>
            <a:r>
              <a:rPr lang="he-IL" sz="1600" dirty="0"/>
              <a:t>". </a:t>
            </a:r>
            <a:endParaRPr lang="he-IL" sz="1600" b="0" dirty="0"/>
          </a:p>
          <a:p>
            <a:pPr>
              <a:defRPr/>
            </a:pPr>
            <a:r>
              <a:rPr lang="he-IL" sz="1600" b="0" dirty="0"/>
              <a:t>פסיקת בית הדין </a:t>
            </a:r>
            <a:r>
              <a:rPr lang="he-IL" sz="1600" b="0" dirty="0">
                <a:highlight>
                  <a:srgbClr val="FFFF00"/>
                </a:highlight>
              </a:rPr>
              <a:t>במקרה דנן</a:t>
            </a:r>
            <a:r>
              <a:rPr lang="he-IL" sz="1600" b="0" dirty="0"/>
              <a:t>:</a:t>
            </a:r>
          </a:p>
          <a:p>
            <a:pPr>
              <a:defRPr/>
            </a:pPr>
            <a:r>
              <a:rPr lang="he-IL" sz="1600" b="0" dirty="0">
                <a:highlight>
                  <a:srgbClr val="FFFF00"/>
                </a:highlight>
              </a:rPr>
              <a:t>המעסיק הקים ספק בסיבת ההתפטרות</a:t>
            </a:r>
            <a:r>
              <a:rPr lang="he-IL" sz="1600" b="0" dirty="0"/>
              <a:t>, שהעובדת לא הצליחה להתגבר עליו ומשכך </a:t>
            </a:r>
            <a:r>
              <a:rPr lang="he-IL" sz="1600" b="0" dirty="0">
                <a:highlight>
                  <a:srgbClr val="FFFF00"/>
                </a:highlight>
              </a:rPr>
              <a:t>קובע שאינה התפטרה לצורך טיפול בילד ושולל זכאות לפיצויי פיטורים.</a:t>
            </a:r>
          </a:p>
          <a:p>
            <a:pPr>
              <a:defRPr/>
            </a:pPr>
            <a:r>
              <a:rPr lang="he-IL" sz="1600" b="0" dirty="0"/>
              <a:t>נימוקי בית הדין:</a:t>
            </a:r>
          </a:p>
          <a:p>
            <a:pPr>
              <a:defRPr/>
            </a:pPr>
            <a:r>
              <a:rPr lang="he-IL" sz="1600" b="0" dirty="0">
                <a:highlight>
                  <a:srgbClr val="FFFF00"/>
                </a:highlight>
              </a:rPr>
              <a:t>סמיכות הזמנים בין ההתפטרות לבין תחילת עבודת העובדת בחברה המתחרה, יש בה כדי להוות נסיבה שיכולה ללמד כי סיבת התפטרות לא הייתה לצורך הטיפול בילד. בייחוד כאשר העובדת כבר חתמה על הסכם עבודה עם מקום העבודה האחר</a:t>
            </a:r>
            <a:r>
              <a:rPr lang="he-IL" sz="1600" b="0" dirty="0"/>
              <a:t>. </a:t>
            </a:r>
          </a:p>
        </p:txBody>
      </p:sp>
    </p:spTree>
    <p:extLst>
      <p:ext uri="{BB962C8B-B14F-4D97-AF65-F5344CB8AC3E}">
        <p14:creationId xmlns:p14="http://schemas.microsoft.com/office/powerpoint/2010/main" val="4191009842"/>
      </p:ext>
    </p:extLst>
  </p:cSld>
  <p:clrMapOvr>
    <a:masterClrMapping/>
  </p:clrMapOvr>
  <p:transition spd="slow">
    <p:randomBar dir="vert"/>
  </p:transition>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defRPr/>
            </a:pPr>
            <a:r>
              <a:rPr lang="he-IL" dirty="0"/>
              <a:t>התפטרות של עובדת לצורך טיפול בילד – מתי תוחרג מדין פיטורים?</a:t>
            </a:r>
            <a:endParaRPr lang="en-US" dirty="0"/>
          </a:p>
        </p:txBody>
      </p:sp>
      <p:sp>
        <p:nvSpPr>
          <p:cNvPr id="79875" name="מציין מיקום תוכן 2"/>
          <p:cNvSpPr>
            <a:spLocks noGrp="1"/>
          </p:cNvSpPr>
          <p:nvPr>
            <p:ph idx="1"/>
          </p:nvPr>
        </p:nvSpPr>
        <p:spPr>
          <a:xfrm>
            <a:off x="755576" y="1700808"/>
            <a:ext cx="6380485" cy="2619102"/>
          </a:xfrm>
        </p:spPr>
        <p:txBody>
          <a:bodyPr/>
          <a:lstStyle/>
          <a:p>
            <a:pPr>
              <a:defRPr/>
            </a:pPr>
            <a:endParaRPr lang="he-IL" b="0" dirty="0"/>
          </a:p>
          <a:p>
            <a:pPr>
              <a:defRPr/>
            </a:pPr>
            <a:r>
              <a:rPr lang="he-IL" b="0" dirty="0"/>
              <a:t>העובדת </a:t>
            </a:r>
            <a:r>
              <a:rPr lang="he-IL" b="0" dirty="0">
                <a:highlight>
                  <a:srgbClr val="FFFF00"/>
                </a:highlight>
              </a:rPr>
              <a:t>לא הוכיחה כי תנאי העבודה במקום העבודה החדש אפשרו לה, באופן משמעותי, שהות ארוכה יותר עם התינוק</a:t>
            </a:r>
            <a:r>
              <a:rPr lang="he-IL" b="0" dirty="0"/>
              <a:t>, נגישות רבה יותר לתינוק או טעם אחר </a:t>
            </a:r>
            <a:r>
              <a:rPr lang="he-IL" b="0" dirty="0">
                <a:highlight>
                  <a:srgbClr val="FFFF00"/>
                </a:highlight>
              </a:rPr>
              <a:t>שניתן לראות בו כ"התפטרות לצורך טיפול בילד". </a:t>
            </a:r>
          </a:p>
          <a:p>
            <a:pPr>
              <a:defRPr/>
            </a:pPr>
            <a:endParaRPr lang="he-IL" b="0" dirty="0"/>
          </a:p>
          <a:p>
            <a:pPr>
              <a:defRPr/>
            </a:pPr>
            <a:r>
              <a:rPr lang="he-IL" b="0" dirty="0"/>
              <a:t>בנוסף לכך- כאשר בית הדין בוחן את שעות הנוכחות ותלוש השכר של העובדת בחברה המתחרה הוא </a:t>
            </a:r>
            <a:r>
              <a:rPr lang="he-IL" b="0" dirty="0">
                <a:highlight>
                  <a:srgbClr val="FFFF00"/>
                </a:highlight>
              </a:rPr>
              <a:t>מוצא שגם שם שעות העבודה לא אפשרו לה להוציא את הילד מהמעון ללא יצירת שעות חוסר</a:t>
            </a:r>
            <a:r>
              <a:rPr lang="he-IL" b="0" dirty="0"/>
              <a:t>, וזאת </a:t>
            </a:r>
            <a:r>
              <a:rPr lang="he-IL" b="0" dirty="0">
                <a:highlight>
                  <a:srgbClr val="FFFF00"/>
                </a:highlight>
              </a:rPr>
              <a:t>אפשרות שהייתה לה גם אצל המעסיק הראשון.</a:t>
            </a:r>
          </a:p>
        </p:txBody>
      </p:sp>
    </p:spTree>
    <p:extLst>
      <p:ext uri="{BB962C8B-B14F-4D97-AF65-F5344CB8AC3E}">
        <p14:creationId xmlns:p14="http://schemas.microsoft.com/office/powerpoint/2010/main" val="373976626"/>
      </p:ext>
    </p:extLst>
  </p:cSld>
  <p:clrMapOvr>
    <a:masterClrMapping/>
  </p:clrMapOvr>
  <p:transition spd="slow">
    <p:randomBar dir="vert"/>
  </p:transition>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95536" y="548680"/>
            <a:ext cx="6447234" cy="1320800"/>
          </a:xfrm>
        </p:spPr>
        <p:txBody>
          <a:bodyPr/>
          <a:lstStyle/>
          <a:p>
            <a:pPr algn="r">
              <a:defRPr/>
            </a:pPr>
            <a:r>
              <a:rPr lang="he-IL" dirty="0"/>
              <a:t>האם ניתן לזמן עובדת לשימוע במהלך התקופה המוגנת</a:t>
            </a:r>
            <a:br>
              <a:rPr lang="he-IL" dirty="0"/>
            </a:br>
            <a:endParaRPr lang="en-US" dirty="0"/>
          </a:p>
        </p:txBody>
      </p:sp>
      <p:sp>
        <p:nvSpPr>
          <p:cNvPr id="89091" name="מציין מיקום תוכן 2"/>
          <p:cNvSpPr>
            <a:spLocks noGrp="1"/>
          </p:cNvSpPr>
          <p:nvPr>
            <p:ph idx="1"/>
          </p:nvPr>
        </p:nvSpPr>
        <p:spPr>
          <a:xfrm>
            <a:off x="811213" y="1988840"/>
            <a:ext cx="6391598" cy="2643708"/>
          </a:xfrm>
        </p:spPr>
        <p:txBody>
          <a:bodyPr/>
          <a:lstStyle/>
          <a:p>
            <a:pPr>
              <a:defRPr/>
            </a:pPr>
            <a:r>
              <a:rPr lang="he-IL" dirty="0"/>
              <a:t>ס"ע 148-03-18 </a:t>
            </a:r>
            <a:r>
              <a:rPr lang="he-IL" dirty="0" err="1">
                <a:highlight>
                  <a:srgbClr val="FFFF00"/>
                </a:highlight>
              </a:rPr>
              <a:t>אסאלה</a:t>
            </a:r>
            <a:r>
              <a:rPr lang="he-IL" dirty="0">
                <a:highlight>
                  <a:srgbClr val="FFFF00"/>
                </a:highlight>
              </a:rPr>
              <a:t> גאליה נ' עמותת </a:t>
            </a:r>
            <a:r>
              <a:rPr lang="he-IL" dirty="0" err="1">
                <a:highlight>
                  <a:srgbClr val="FFFF00"/>
                </a:highlight>
              </a:rPr>
              <a:t>דיאלה</a:t>
            </a:r>
            <a:r>
              <a:rPr lang="he-IL" dirty="0">
                <a:highlight>
                  <a:srgbClr val="FFFF00"/>
                </a:highlight>
              </a:rPr>
              <a:t> </a:t>
            </a:r>
            <a:r>
              <a:rPr lang="he-IL" dirty="0"/>
              <a:t>בע"מ (</a:t>
            </a:r>
            <a:r>
              <a:rPr lang="he-IL" dirty="0" err="1"/>
              <a:t>ע"ר</a:t>
            </a:r>
            <a:r>
              <a:rPr lang="he-IL" dirty="0"/>
              <a:t>)</a:t>
            </a:r>
            <a:endParaRPr lang="he-IL" b="0" dirty="0"/>
          </a:p>
          <a:p>
            <a:pPr>
              <a:defRPr/>
            </a:pPr>
            <a:r>
              <a:rPr lang="he-IL" b="0" dirty="0"/>
              <a:t>עובדת, </a:t>
            </a:r>
            <a:r>
              <a:rPr lang="he-IL" b="0" dirty="0">
                <a:highlight>
                  <a:srgbClr val="FFFF00"/>
                </a:highlight>
              </a:rPr>
              <a:t>מרפאה בעיסוק</a:t>
            </a:r>
            <a:r>
              <a:rPr lang="he-IL" b="0" dirty="0"/>
              <a:t>, הועסקה אצל הנתבעת במשך </a:t>
            </a:r>
            <a:r>
              <a:rPr lang="he-IL" b="0" dirty="0">
                <a:highlight>
                  <a:srgbClr val="FFFF00"/>
                </a:highlight>
              </a:rPr>
              <a:t>כשנתיים</a:t>
            </a:r>
            <a:r>
              <a:rPr lang="he-IL" b="0" dirty="0"/>
              <a:t>.</a:t>
            </a:r>
          </a:p>
          <a:p>
            <a:pPr>
              <a:defRPr/>
            </a:pPr>
            <a:r>
              <a:rPr lang="he-IL" b="0" dirty="0"/>
              <a:t>העובדת </a:t>
            </a:r>
            <a:r>
              <a:rPr lang="he-IL" b="0" dirty="0">
                <a:highlight>
                  <a:srgbClr val="FFFF00"/>
                </a:highlight>
              </a:rPr>
              <a:t>ילדה</a:t>
            </a:r>
            <a:r>
              <a:rPr lang="he-IL" b="0" dirty="0"/>
              <a:t>, </a:t>
            </a:r>
            <a:r>
              <a:rPr lang="he-IL" b="0" dirty="0">
                <a:highlight>
                  <a:srgbClr val="FFFF00"/>
                </a:highlight>
              </a:rPr>
              <a:t>ושבה</a:t>
            </a:r>
            <a:r>
              <a:rPr lang="he-IL" b="0" dirty="0"/>
              <a:t> לעבודתה בתום </a:t>
            </a:r>
            <a:r>
              <a:rPr lang="he-IL" b="0" dirty="0">
                <a:highlight>
                  <a:srgbClr val="FFFF00"/>
                </a:highlight>
              </a:rPr>
              <a:t>שלושה וחצי חודשים מיום הלידה.</a:t>
            </a:r>
          </a:p>
          <a:p>
            <a:pPr>
              <a:defRPr/>
            </a:pPr>
            <a:r>
              <a:rPr lang="he-IL" b="0" dirty="0">
                <a:highlight>
                  <a:srgbClr val="FFFF00"/>
                </a:highlight>
              </a:rPr>
              <a:t>לאחר חודש</a:t>
            </a:r>
            <a:r>
              <a:rPr lang="he-IL" b="0" dirty="0"/>
              <a:t>, </a:t>
            </a:r>
            <a:r>
              <a:rPr lang="he-IL" b="0" dirty="0">
                <a:highlight>
                  <a:srgbClr val="FFFF00"/>
                </a:highlight>
              </a:rPr>
              <a:t>ועדיין במהלך התקופה המוגנת </a:t>
            </a:r>
            <a:r>
              <a:rPr lang="he-IL" b="0" dirty="0"/>
              <a:t>– בה </a:t>
            </a:r>
            <a:r>
              <a:rPr lang="he-IL" b="0" dirty="0">
                <a:highlight>
                  <a:srgbClr val="FFFF00"/>
                </a:highlight>
              </a:rPr>
              <a:t>אסור לפטר עובדת ששבה מתקופת לידה והורות, המעסיקה זימנה אותה לשימוע לפני פיטורים</a:t>
            </a:r>
            <a:r>
              <a:rPr lang="he-IL" b="0" dirty="0"/>
              <a:t>.</a:t>
            </a:r>
            <a:r>
              <a:rPr lang="en-US" b="0" dirty="0"/>
              <a:t> </a:t>
            </a:r>
            <a:endParaRPr lang="he-IL" b="0" dirty="0"/>
          </a:p>
          <a:p>
            <a:pPr>
              <a:defRPr/>
            </a:pPr>
            <a:r>
              <a:rPr lang="he-IL" b="0" dirty="0">
                <a:highlight>
                  <a:srgbClr val="FFFF00"/>
                </a:highlight>
              </a:rPr>
              <a:t>יום למחרת </a:t>
            </a:r>
            <a:r>
              <a:rPr lang="he-IL" b="0" dirty="0"/>
              <a:t>השימוע, קיבלה העובדת </a:t>
            </a:r>
            <a:r>
              <a:rPr lang="he-IL" b="0" dirty="0">
                <a:highlight>
                  <a:srgbClr val="FFFF00"/>
                </a:highlight>
              </a:rPr>
              <a:t>מכתב פיטורים </a:t>
            </a:r>
            <a:r>
              <a:rPr lang="he-IL" b="0" dirty="0"/>
              <a:t>אשר קובע את </a:t>
            </a:r>
            <a:r>
              <a:rPr lang="he-IL" b="0" dirty="0">
                <a:highlight>
                  <a:srgbClr val="FFFF00"/>
                </a:highlight>
              </a:rPr>
              <a:t>מועד הפיטורים </a:t>
            </a:r>
            <a:r>
              <a:rPr lang="he-IL" b="0" dirty="0"/>
              <a:t>למועד החל </a:t>
            </a:r>
            <a:r>
              <a:rPr lang="he-IL" b="0" dirty="0">
                <a:highlight>
                  <a:srgbClr val="FFFF00"/>
                </a:highlight>
              </a:rPr>
              <a:t>בתקופה המוגנת</a:t>
            </a:r>
            <a:r>
              <a:rPr lang="he-IL" b="0" dirty="0"/>
              <a:t>.</a:t>
            </a:r>
          </a:p>
        </p:txBody>
      </p:sp>
    </p:spTree>
    <p:extLst>
      <p:ext uri="{BB962C8B-B14F-4D97-AF65-F5344CB8AC3E}">
        <p14:creationId xmlns:p14="http://schemas.microsoft.com/office/powerpoint/2010/main" val="2440939148"/>
      </p:ext>
    </p:extLst>
  </p:cSld>
  <p:clrMapOvr>
    <a:masterClrMapping/>
  </p:clrMapOvr>
  <p:transition spd="slow">
    <p:randomBar dir="vert"/>
  </p:transition>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06814" y="332656"/>
            <a:ext cx="6200055" cy="1320800"/>
          </a:xfrm>
        </p:spPr>
        <p:txBody>
          <a:bodyPr/>
          <a:lstStyle/>
          <a:p>
            <a:pPr algn="r">
              <a:defRPr/>
            </a:pPr>
            <a:r>
              <a:rPr lang="he-IL" dirty="0"/>
              <a:t>האם ניתן לזמן עובדת לשימוע במהלך התקופה המוגנת</a:t>
            </a:r>
            <a:endParaRPr lang="en-US" dirty="0"/>
          </a:p>
        </p:txBody>
      </p:sp>
      <p:sp>
        <p:nvSpPr>
          <p:cNvPr id="90115" name="מציין מיקום תוכן 2"/>
          <p:cNvSpPr>
            <a:spLocks noGrp="1"/>
          </p:cNvSpPr>
          <p:nvPr>
            <p:ph idx="1"/>
          </p:nvPr>
        </p:nvSpPr>
        <p:spPr>
          <a:xfrm>
            <a:off x="631986" y="1488281"/>
            <a:ext cx="6447234" cy="3881437"/>
          </a:xfrm>
        </p:spPr>
        <p:txBody>
          <a:bodyPr/>
          <a:lstStyle/>
          <a:p>
            <a:pPr algn="just">
              <a:defRPr/>
            </a:pPr>
            <a:r>
              <a:rPr lang="he-IL" b="0" dirty="0"/>
              <a:t> </a:t>
            </a:r>
            <a:r>
              <a:rPr lang="he-IL" sz="1600" u="sng" dirty="0">
                <a:highlight>
                  <a:srgbClr val="FFFF00"/>
                </a:highlight>
              </a:rPr>
              <a:t>סעיף 9(ג) (1) לחוק עבודת נשים - תשי"ד-1954 </a:t>
            </a:r>
          </a:p>
          <a:p>
            <a:pPr algn="just">
              <a:defRPr/>
            </a:pPr>
            <a:r>
              <a:rPr lang="he-IL" sz="1600" b="0" dirty="0">
                <a:highlight>
                  <a:srgbClr val="FFFF00"/>
                </a:highlight>
              </a:rPr>
              <a:t>"לא יפטר מעסיק עובדת או עובד בתקופת לידה והורות או בימי היעדרם מעבודה לפי סעיף 7(ג)(2) או (ג2), ולא ייתן הודעת פיטורים למועד החל בתקופות האמורות</a:t>
            </a:r>
            <a:r>
              <a:rPr lang="he-IL" sz="1600" b="0" dirty="0"/>
              <a:t>";</a:t>
            </a:r>
          </a:p>
          <a:p>
            <a:pPr algn="just">
              <a:defRPr/>
            </a:pPr>
            <a:r>
              <a:rPr lang="he-IL" sz="1600" b="0" dirty="0"/>
              <a:t>חוק עבודת נשים קובע איסור על המעסיק </a:t>
            </a:r>
            <a:r>
              <a:rPr lang="he-IL" sz="1600" dirty="0">
                <a:highlight>
                  <a:srgbClr val="FFFF00"/>
                </a:highlight>
              </a:rPr>
              <a:t>לפטר עובדת </a:t>
            </a:r>
            <a:r>
              <a:rPr lang="he-IL" sz="1600" b="0" dirty="0"/>
              <a:t>או </a:t>
            </a:r>
            <a:r>
              <a:rPr lang="he-IL" sz="1600" dirty="0">
                <a:highlight>
                  <a:srgbClr val="FFFF00"/>
                </a:highlight>
              </a:rPr>
              <a:t>ליתן לה הודעת פיטורים </a:t>
            </a:r>
            <a:r>
              <a:rPr lang="he-IL" sz="1600" b="0" dirty="0"/>
              <a:t>במהלך 60 ימים מחזרתה מחופשת לידה.</a:t>
            </a:r>
          </a:p>
          <a:p>
            <a:pPr algn="just">
              <a:defRPr/>
            </a:pPr>
            <a:r>
              <a:rPr lang="he-IL" sz="1600" dirty="0"/>
              <a:t>השאלה המשפטית: </a:t>
            </a:r>
            <a:r>
              <a:rPr lang="he-IL" sz="1600" b="0" dirty="0">
                <a:highlight>
                  <a:srgbClr val="FFFF00"/>
                </a:highlight>
              </a:rPr>
              <a:t>האם ניתן לזמן עובדת לשימוע במהלך 60 הימים הללו</a:t>
            </a:r>
            <a:r>
              <a:rPr lang="he-IL" sz="1600" b="0" dirty="0"/>
              <a:t>?</a:t>
            </a:r>
          </a:p>
          <a:p>
            <a:pPr algn="just">
              <a:defRPr/>
            </a:pPr>
            <a:r>
              <a:rPr lang="he-IL" sz="1600" b="0" dirty="0"/>
              <a:t>בית הדין קובע כי </a:t>
            </a:r>
            <a:r>
              <a:rPr lang="he-IL" sz="1600" b="0" dirty="0">
                <a:highlight>
                  <a:srgbClr val="FFFF00"/>
                </a:highlight>
              </a:rPr>
              <a:t>אין מניעה לזמן לשימוע</a:t>
            </a:r>
            <a:r>
              <a:rPr lang="he-IL" sz="1600" b="0" dirty="0"/>
              <a:t>. ומנמק </a:t>
            </a:r>
            <a:r>
              <a:rPr lang="he-IL" sz="1600" b="0" dirty="0" err="1">
                <a:highlight>
                  <a:srgbClr val="FFFF00"/>
                </a:highlight>
              </a:rPr>
              <a:t>ברציונאל</a:t>
            </a:r>
            <a:r>
              <a:rPr lang="he-IL" sz="1600" b="0" dirty="0"/>
              <a:t> לפיו </a:t>
            </a:r>
            <a:r>
              <a:rPr lang="he-IL" sz="1600" b="0" dirty="0">
                <a:highlight>
                  <a:srgbClr val="FFFF00"/>
                </a:highlight>
              </a:rPr>
              <a:t>זימון לשימוע לא מעיד כי התגבשה דעתו של המעסיק לפטר את העובדת, אלא כי נותן לה הזדמנות להשמיע טענותיה על מנת  להימנע מפיטוריה.</a:t>
            </a:r>
          </a:p>
          <a:p>
            <a:pPr algn="just">
              <a:defRPr/>
            </a:pPr>
            <a:r>
              <a:rPr lang="he-IL" sz="1600" b="0" dirty="0"/>
              <a:t>בהתאם לכך, פוסק בית הדין </a:t>
            </a:r>
            <a:r>
              <a:rPr lang="he-IL" sz="1600" b="0" dirty="0">
                <a:highlight>
                  <a:srgbClr val="FFFF00"/>
                </a:highlight>
              </a:rPr>
              <a:t>שאין מניעה לזמן עובדת לשימוע במהלך התקופה המוגנת, ובלבד שהחלטה לעניין פיטוריה תתקבל רק לאחר סיומה של התקופה המוגנת</a:t>
            </a:r>
            <a:r>
              <a:rPr lang="he-IL" sz="1600" b="0" dirty="0"/>
              <a:t>.</a:t>
            </a:r>
          </a:p>
          <a:p>
            <a:pPr algn="just">
              <a:defRPr/>
            </a:pPr>
            <a:r>
              <a:rPr lang="he-IL" sz="1600" b="0" dirty="0"/>
              <a:t>בנסיבות המקרה, </a:t>
            </a:r>
            <a:r>
              <a:rPr lang="he-IL" sz="1600" b="0" dirty="0">
                <a:highlight>
                  <a:srgbClr val="FFFF00"/>
                </a:highlight>
              </a:rPr>
              <a:t>המעסיקה פיטרה את העובדת בתקופה המוגנת ללא קבלת היתר מהממונה לחוק עבודת נשים, ועל כן שפיטוריה אינם כדין</a:t>
            </a:r>
            <a:r>
              <a:rPr lang="he-IL" sz="1600" b="0" dirty="0"/>
              <a:t>.</a:t>
            </a:r>
          </a:p>
          <a:p>
            <a:pPr algn="just">
              <a:defRPr/>
            </a:pPr>
            <a:endParaRPr lang="en-US" altLang="en-US" dirty="0">
              <a:cs typeface="Arial" panose="020B0604020202020204" pitchFamily="34" charset="0"/>
            </a:endParaRPr>
          </a:p>
        </p:txBody>
      </p:sp>
    </p:spTree>
    <p:extLst>
      <p:ext uri="{BB962C8B-B14F-4D97-AF65-F5344CB8AC3E}">
        <p14:creationId xmlns:p14="http://schemas.microsoft.com/office/powerpoint/2010/main" val="1580542028"/>
      </p:ext>
    </p:extLst>
  </p:cSld>
  <p:clrMapOvr>
    <a:masterClrMapping/>
  </p:clrMapOvr>
  <p:transition spd="slow">
    <p:randomBar dir="vert"/>
  </p:transition>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22325" y="365125"/>
            <a:ext cx="5909915" cy="1479699"/>
          </a:xfrm>
        </p:spPr>
        <p:txBody>
          <a:bodyPr/>
          <a:lstStyle/>
          <a:p>
            <a:pPr algn="just">
              <a:defRPr/>
            </a:pPr>
            <a:r>
              <a:rPr lang="he-IL" sz="2000" dirty="0"/>
              <a:t>כיצד מעסיק נדרש לפעול בעניין עובד שהגיע לגיל פרישה וממשיך לעבודה בעסק, בכל הקשור לפיצויים והפרשות לקופת הגמל? </a:t>
            </a:r>
            <a:endParaRPr lang="en-US" sz="2000" dirty="0"/>
          </a:p>
        </p:txBody>
      </p:sp>
      <p:sp>
        <p:nvSpPr>
          <p:cNvPr id="87043" name="מציין מיקום תוכן 2"/>
          <p:cNvSpPr>
            <a:spLocks noGrp="1"/>
          </p:cNvSpPr>
          <p:nvPr>
            <p:ph idx="1"/>
          </p:nvPr>
        </p:nvSpPr>
        <p:spPr>
          <a:xfrm>
            <a:off x="899592" y="1700808"/>
            <a:ext cx="6125939" cy="2664296"/>
          </a:xfrm>
        </p:spPr>
        <p:txBody>
          <a:bodyPr/>
          <a:lstStyle/>
          <a:p>
            <a:pPr algn="just">
              <a:defRPr/>
            </a:pPr>
            <a:r>
              <a:rPr lang="he-IL" u="sng" dirty="0">
                <a:highlight>
                  <a:srgbClr val="FFFF00"/>
                </a:highlight>
              </a:rPr>
              <a:t>סעיף 4א (6) לצו הרחבה (נוסח משולב) לפנסיה חובה </a:t>
            </a:r>
            <a:r>
              <a:rPr lang="he-IL" u="sng" dirty="0"/>
              <a:t>לפי חוק הסכמים קיבוציים, התשי"ז-1957</a:t>
            </a:r>
            <a:r>
              <a:rPr lang="he-IL" b="0" dirty="0"/>
              <a:t>-</a:t>
            </a:r>
          </a:p>
          <a:p>
            <a:pPr algn="just">
              <a:defRPr/>
            </a:pPr>
            <a:r>
              <a:rPr lang="he-IL" b="0" dirty="0"/>
              <a:t>"צו זה יחול על כל עובד המועסק או שיועסק בכל מקום עבודה, בכפוף לכך שהוראות צו זה לא יחולו על מי שמתקיים לגביו ולו אחד מהתנאים המפורטים בסעיפים הקטנים להלן, ובכפוף לסייגים הקבועים, ככל שקבועים בהם...</a:t>
            </a:r>
          </a:p>
          <a:p>
            <a:pPr algn="just">
              <a:defRPr/>
            </a:pPr>
            <a:r>
              <a:rPr lang="he-IL" b="0" dirty="0"/>
              <a:t>(6) </a:t>
            </a:r>
            <a:r>
              <a:rPr lang="he-IL" b="0" dirty="0">
                <a:highlight>
                  <a:srgbClr val="FFFF00"/>
                </a:highlight>
              </a:rPr>
              <a:t>מי שפרש מעבודתו בגיל פרישת חובה ומקבל קצבה; "קצבה" בסעיף זה – למעט קצבאות וגמלאות מהמוסד לביטוח לאומ</a:t>
            </a:r>
            <a:r>
              <a:rPr lang="he-IL" b="0" dirty="0"/>
              <a:t>י;</a:t>
            </a:r>
          </a:p>
          <a:p>
            <a:pPr algn="just">
              <a:defRPr/>
            </a:pPr>
            <a:r>
              <a:rPr lang="he-IL" b="0" dirty="0"/>
              <a:t>כלומר, כשמדובר בעובד </a:t>
            </a:r>
            <a:r>
              <a:rPr lang="he-IL" b="0" dirty="0">
                <a:highlight>
                  <a:srgbClr val="FFFF00"/>
                </a:highlight>
              </a:rPr>
              <a:t>שהחל לעבוד</a:t>
            </a:r>
            <a:r>
              <a:rPr lang="he-IL" b="0" dirty="0"/>
              <a:t> במקום העבודה </a:t>
            </a:r>
            <a:r>
              <a:rPr lang="he-IL" b="0" dirty="0">
                <a:highlight>
                  <a:srgbClr val="FFFF00"/>
                </a:highlight>
              </a:rPr>
              <a:t>לאחר גיל פרישת חובה</a:t>
            </a:r>
            <a:r>
              <a:rPr lang="he-IL" b="0" dirty="0"/>
              <a:t>, </a:t>
            </a:r>
            <a:r>
              <a:rPr lang="he-IL" b="0" dirty="0">
                <a:highlight>
                  <a:srgbClr val="FFFF00"/>
                </a:highlight>
              </a:rPr>
              <a:t>ומקבל קצבאות מעבר לקצבאות ביטוח לאומי</a:t>
            </a:r>
            <a:r>
              <a:rPr lang="he-IL" b="0" dirty="0"/>
              <a:t>, המעסיק </a:t>
            </a:r>
            <a:r>
              <a:rPr lang="he-IL" b="0" dirty="0">
                <a:highlight>
                  <a:srgbClr val="FFFF00"/>
                </a:highlight>
              </a:rPr>
              <a:t>פטור מלה</a:t>
            </a:r>
            <a:r>
              <a:rPr lang="he-IL" b="0" dirty="0"/>
              <a:t>פריש לו הפרשות לגמל לפי צו ההרחבה לפנסיה חובה.</a:t>
            </a:r>
          </a:p>
          <a:p>
            <a:pPr algn="just">
              <a:defRPr/>
            </a:pPr>
            <a:endParaRPr lang="en-US" altLang="en-US" dirty="0">
              <a:cs typeface="Arial" panose="020B0604020202020204" pitchFamily="34" charset="0"/>
            </a:endParaRPr>
          </a:p>
        </p:txBody>
      </p:sp>
    </p:spTree>
    <p:extLst>
      <p:ext uri="{BB962C8B-B14F-4D97-AF65-F5344CB8AC3E}">
        <p14:creationId xmlns:p14="http://schemas.microsoft.com/office/powerpoint/2010/main" val="1111598442"/>
      </p:ext>
    </p:extLst>
  </p:cSld>
  <p:clrMapOvr>
    <a:masterClrMapping/>
  </p:clrMapOvr>
  <p:transition spd="slow">
    <p:randomBar dir="vert"/>
  </p:transition>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799435" y="404664"/>
            <a:ext cx="6269955" cy="1079401"/>
          </a:xfrm>
        </p:spPr>
        <p:txBody>
          <a:bodyPr/>
          <a:lstStyle/>
          <a:p>
            <a:pPr algn="just">
              <a:defRPr/>
            </a:pPr>
            <a:r>
              <a:rPr lang="he-IL" sz="2400" dirty="0"/>
              <a:t>כיצד מעסיק נדרש לפעול בעניין עובד שהגיע לגיל פרישה וממשיך לעבודה בעסק, בכל הקשור לפיצויים והפרשות לקופת הגמל? </a:t>
            </a:r>
            <a:endParaRPr lang="en-US" sz="2400" dirty="0"/>
          </a:p>
        </p:txBody>
      </p:sp>
      <p:sp>
        <p:nvSpPr>
          <p:cNvPr id="88067" name="מציין מיקום תוכן 2"/>
          <p:cNvSpPr>
            <a:spLocks noGrp="1"/>
          </p:cNvSpPr>
          <p:nvPr>
            <p:ph idx="1"/>
          </p:nvPr>
        </p:nvSpPr>
        <p:spPr>
          <a:xfrm>
            <a:off x="845215" y="1988840"/>
            <a:ext cx="6247065" cy="2331070"/>
          </a:xfrm>
        </p:spPr>
        <p:txBody>
          <a:bodyPr/>
          <a:lstStyle/>
          <a:p>
            <a:pPr marL="0" indent="0" algn="just">
              <a:buFont typeface="Arial" panose="020B0604020202020204" pitchFamily="34" charset="0"/>
              <a:buNone/>
              <a:defRPr/>
            </a:pPr>
            <a:endParaRPr lang="he-IL" b="0" dirty="0"/>
          </a:p>
          <a:p>
            <a:pPr algn="just">
              <a:defRPr/>
            </a:pPr>
            <a:r>
              <a:rPr lang="he-IL" b="0" dirty="0"/>
              <a:t>הסעיף </a:t>
            </a:r>
            <a:r>
              <a:rPr lang="he-IL" b="0" dirty="0">
                <a:highlight>
                  <a:srgbClr val="FFFF00"/>
                </a:highlight>
              </a:rPr>
              <a:t>לא מתייחס </a:t>
            </a:r>
            <a:r>
              <a:rPr lang="he-IL" b="0" dirty="0"/>
              <a:t>למי </a:t>
            </a:r>
            <a:r>
              <a:rPr lang="he-IL" b="0" dirty="0">
                <a:highlight>
                  <a:srgbClr val="FFFF00"/>
                </a:highlight>
              </a:rPr>
              <a:t>שעבד בעבודה בטרם הגיע לגיל פרישת חובה </a:t>
            </a:r>
            <a:r>
              <a:rPr lang="he-IL" b="0" dirty="0"/>
              <a:t>ובהתאם לכך – </a:t>
            </a:r>
            <a:r>
              <a:rPr lang="he-IL" b="0" dirty="0">
                <a:highlight>
                  <a:srgbClr val="FFFF00"/>
                </a:highlight>
              </a:rPr>
              <a:t>כאשר העובד החל לעבוד במקום העבודה לפני גיל פרישת החובה או שהחל לעבוד לאחר גיל פרישת חובה אך לא מקבל קצבאות מעבר לקצבאות הביטוח הלאומי, אזי המעסיק אינו פטור מלהפריש לו לפנסיה.</a:t>
            </a:r>
          </a:p>
          <a:p>
            <a:pPr algn="just">
              <a:defRPr/>
            </a:pPr>
            <a:r>
              <a:rPr lang="he-IL" b="0" dirty="0"/>
              <a:t>לגבי ההפרשות לעובד זה-  יש להמשיך ולהפריש לו כחוק.</a:t>
            </a:r>
          </a:p>
        </p:txBody>
      </p:sp>
    </p:spTree>
    <p:extLst>
      <p:ext uri="{BB962C8B-B14F-4D97-AF65-F5344CB8AC3E}">
        <p14:creationId xmlns:p14="http://schemas.microsoft.com/office/powerpoint/2010/main" val="2543645084"/>
      </p:ext>
    </p:extLst>
  </p:cSld>
  <p:clrMapOvr>
    <a:masterClrMapping/>
  </p:clrMapOvr>
  <p:transition spd="slow">
    <p:randomBar dir="vert"/>
  </p:transition>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22325" y="365125"/>
            <a:ext cx="5981923" cy="1479550"/>
          </a:xfrm>
        </p:spPr>
        <p:txBody>
          <a:bodyPr/>
          <a:lstStyle/>
          <a:p>
            <a:pPr algn="r">
              <a:defRPr/>
            </a:pPr>
            <a:r>
              <a:rPr lang="he-IL" sz="2000" dirty="0"/>
              <a:t>כיצד מעסיק נדרש לפעול בעניין עובד שהגיע לגיל פרישה וממשיך לעבודה בעסק, בכל הקשור לפיצויים והפרשות לקופת הגמל? </a:t>
            </a:r>
            <a:endParaRPr lang="en-US" sz="2000" dirty="0"/>
          </a:p>
        </p:txBody>
      </p:sp>
      <p:sp>
        <p:nvSpPr>
          <p:cNvPr id="3" name="מציין מיקום תוכן 2"/>
          <p:cNvSpPr>
            <a:spLocks noGrp="1"/>
          </p:cNvSpPr>
          <p:nvPr>
            <p:ph idx="1"/>
          </p:nvPr>
        </p:nvSpPr>
        <p:spPr>
          <a:xfrm>
            <a:off x="971600" y="1484784"/>
            <a:ext cx="6125939" cy="2547094"/>
          </a:xfrm>
        </p:spPr>
        <p:txBody>
          <a:bodyPr/>
          <a:lstStyle/>
          <a:p>
            <a:pPr algn="just">
              <a:defRPr/>
            </a:pPr>
            <a:endParaRPr lang="he-IL" u="sng" dirty="0"/>
          </a:p>
          <a:p>
            <a:pPr algn="just">
              <a:defRPr/>
            </a:pPr>
            <a:r>
              <a:rPr lang="he-IL" u="sng" dirty="0"/>
              <a:t>זכאות לפיצויי פיטורים במידה שהעובד פוטר או התפטר:</a:t>
            </a:r>
            <a:r>
              <a:rPr lang="en-US" u="sng" dirty="0"/>
              <a:t> </a:t>
            </a:r>
            <a:endParaRPr lang="he-IL" u="sng" dirty="0"/>
          </a:p>
          <a:p>
            <a:pPr algn="just">
              <a:defRPr/>
            </a:pPr>
            <a:r>
              <a:rPr lang="he-IL" b="0" dirty="0">
                <a:highlight>
                  <a:srgbClr val="FFFF00"/>
                </a:highlight>
              </a:rPr>
              <a:t>סעיף 11 (ה) לחוק </a:t>
            </a:r>
            <a:r>
              <a:rPr lang="he-IL" b="0" dirty="0"/>
              <a:t>פיצויי פיטורים, תשכ"ג-1963: "</a:t>
            </a:r>
            <a:r>
              <a:rPr lang="he-IL" b="0" dirty="0">
                <a:highlight>
                  <a:srgbClr val="FFFF00"/>
                </a:highlight>
              </a:rPr>
              <a:t>התפטר עובד לאחר שהגיע לגיל הפרישה, כמשמעותו בחוק גיל פרישה</a:t>
            </a:r>
            <a:r>
              <a:rPr lang="he-IL" b="0" dirty="0"/>
              <a:t>, התשס"ד-2004, </a:t>
            </a:r>
            <a:r>
              <a:rPr lang="he-IL" b="0" dirty="0">
                <a:highlight>
                  <a:srgbClr val="FFFF00"/>
                </a:highlight>
              </a:rPr>
              <a:t>רואים את ההתפטרות </a:t>
            </a:r>
            <a:r>
              <a:rPr lang="he-IL" b="0" dirty="0" err="1">
                <a:highlight>
                  <a:srgbClr val="FFFF00"/>
                </a:highlight>
              </a:rPr>
              <a:t>לענין</a:t>
            </a:r>
            <a:r>
              <a:rPr lang="he-IL" b="0" dirty="0">
                <a:highlight>
                  <a:srgbClr val="FFFF00"/>
                </a:highlight>
              </a:rPr>
              <a:t> חוק זה כפיטורים"</a:t>
            </a:r>
            <a:r>
              <a:rPr lang="he-IL" b="0" dirty="0"/>
              <a:t>. בית הדין הארצי קבע </a:t>
            </a:r>
            <a:r>
              <a:rPr lang="he-IL" b="0" dirty="0">
                <a:highlight>
                  <a:srgbClr val="FFFF00"/>
                </a:highlight>
              </a:rPr>
              <a:t>שסעף זה חל רק לגבי עובדים שהחלו בעבודתם בטרם הגיעו לגיל הפרישה. </a:t>
            </a:r>
          </a:p>
          <a:p>
            <a:pPr algn="just">
              <a:defRPr/>
            </a:pPr>
            <a:r>
              <a:rPr lang="he-IL" b="0" dirty="0"/>
              <a:t>כלומר, </a:t>
            </a:r>
            <a:r>
              <a:rPr lang="he-IL" b="0" dirty="0">
                <a:highlight>
                  <a:srgbClr val="FFFF00"/>
                </a:highlight>
              </a:rPr>
              <a:t>עובד שהחל לעבוד לאחר הגיעו לגיל פרישה, לא יהיה זכאי להתפטר בדין מפוטר מכוח סעיף זה </a:t>
            </a:r>
            <a:r>
              <a:rPr lang="he-IL" b="0" dirty="0"/>
              <a:t>(</a:t>
            </a:r>
            <a:r>
              <a:rPr lang="he-IL" b="0" dirty="0" err="1"/>
              <a:t>דב"ע</a:t>
            </a:r>
            <a:r>
              <a:rPr lang="he-IL" b="0" dirty="0"/>
              <a:t> </a:t>
            </a:r>
            <a:r>
              <a:rPr lang="he-IL" b="0" dirty="0" err="1"/>
              <a:t>מא</a:t>
            </a:r>
            <a:r>
              <a:rPr lang="he-IL" b="0" dirty="0"/>
              <a:t>/ 3-92 יוסף מורנו נ' חרות בע"מ, ניתן ביום 25.9.81 בבית הדין הארצי לעבודה).</a:t>
            </a:r>
          </a:p>
          <a:p>
            <a:pPr algn="just">
              <a:defRPr/>
            </a:pPr>
            <a:r>
              <a:rPr lang="he-IL" dirty="0"/>
              <a:t>כפועל יוצא – </a:t>
            </a:r>
            <a:r>
              <a:rPr lang="he-IL" dirty="0">
                <a:highlight>
                  <a:srgbClr val="FFFF00"/>
                </a:highlight>
              </a:rPr>
              <a:t>כאשר העובד החל לעבוד במקום העבודה לפני גיל הפרישה- הוא יהיה זכאי לפיצויי פיטורים בין אם פוטר ובין אם התפטר</a:t>
            </a:r>
            <a:r>
              <a:rPr lang="he-IL" dirty="0"/>
              <a:t>.</a:t>
            </a:r>
            <a:endParaRPr lang="en-US" altLang="en-US" dirty="0">
              <a:cs typeface="Arial" panose="020B0604020202020204" pitchFamily="34" charset="0"/>
            </a:endParaRPr>
          </a:p>
          <a:p>
            <a:pPr>
              <a:defRPr/>
            </a:pPr>
            <a:endParaRPr lang="en-US" dirty="0"/>
          </a:p>
        </p:txBody>
      </p:sp>
    </p:spTree>
    <p:extLst>
      <p:ext uri="{BB962C8B-B14F-4D97-AF65-F5344CB8AC3E}">
        <p14:creationId xmlns:p14="http://schemas.microsoft.com/office/powerpoint/2010/main" val="2741700151"/>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defRPr/>
            </a:pPr>
            <a:r>
              <a:rPr lang="he-IL" altLang="en-US" dirty="0"/>
              <a:t>גמול עבור שעות נוספות ללא אישור המעסיק</a:t>
            </a:r>
            <a:endParaRPr lang="he-IL" dirty="0"/>
          </a:p>
        </p:txBody>
      </p:sp>
      <p:sp>
        <p:nvSpPr>
          <p:cNvPr id="9219" name="מציין מיקום תוכן 2"/>
          <p:cNvSpPr>
            <a:spLocks noGrp="1"/>
          </p:cNvSpPr>
          <p:nvPr>
            <p:ph idx="1"/>
          </p:nvPr>
        </p:nvSpPr>
        <p:spPr>
          <a:xfrm>
            <a:off x="614435" y="1628800"/>
            <a:ext cx="6774009" cy="4000500"/>
          </a:xfrm>
        </p:spPr>
        <p:txBody>
          <a:bodyPr/>
          <a:lstStyle/>
          <a:p>
            <a:endParaRPr lang="he-IL" altLang="en-US" b="0" dirty="0"/>
          </a:p>
          <a:p>
            <a:r>
              <a:rPr lang="he-IL" altLang="en-US" b="0" dirty="0"/>
              <a:t>העובד יישם את מדיניות החברה בכך שכשעבד בשעות נוספות לבקשת הממונים – קיבל תגמול עבורן, ואילו שעבד בשעות נוספות ללא אישור הממונים – לא קיבל תגמול עבורן. התנהגות זו של עובד מהווה הסכמתו למדיניות. </a:t>
            </a:r>
          </a:p>
          <a:p>
            <a:r>
              <a:rPr lang="he-IL" altLang="en-US" b="0" dirty="0"/>
              <a:t>שתיקת המעסיק כהסכמה? בית הדין קובע שלא. החברה לא הייתה מודעת לביצוע השעות הנוספות. לא הייתה לממונים על העובד אפשרות לפקח על שעות עבודתו. מחלקת כוח אדם בחברה </a:t>
            </a:r>
            <a:r>
              <a:rPr lang="he-IL" altLang="en-US" b="0" dirty="0" err="1"/>
              <a:t>היתה</a:t>
            </a:r>
            <a:r>
              <a:rPr lang="he-IL" altLang="en-US" b="0" dirty="0"/>
              <a:t> אחראית על 1,500 עובדים, ולכן היא לא יכלה למנוע מהעובדים להישאר בעבודה מעבר לשעות התקן שלהם. </a:t>
            </a:r>
            <a:endParaRPr lang="he-IL" altLang="en-US" dirty="0"/>
          </a:p>
          <a:p>
            <a:endParaRPr lang="he-IL" altLang="en-US" dirty="0"/>
          </a:p>
        </p:txBody>
      </p:sp>
    </p:spTree>
    <p:extLst>
      <p:ext uri="{BB962C8B-B14F-4D97-AF65-F5344CB8AC3E}">
        <p14:creationId xmlns:p14="http://schemas.microsoft.com/office/powerpoint/2010/main" val="3365573576"/>
      </p:ext>
    </p:extLst>
  </p:cSld>
  <p:clrMapOvr>
    <a:masterClrMapping/>
  </p:clrMapOvr>
  <p:transition spd="slow">
    <p:randomBar dir="vert"/>
  </p:transition>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22325" y="365125"/>
            <a:ext cx="6053931" cy="975643"/>
          </a:xfrm>
        </p:spPr>
        <p:txBody>
          <a:bodyPr/>
          <a:lstStyle/>
          <a:p>
            <a:pPr algn="r">
              <a:defRPr/>
            </a:pPr>
            <a:r>
              <a:rPr lang="he-IL" sz="2000" dirty="0"/>
              <a:t>האם נטישה של מקום עבודה מהווה עבירת משמעת או התפטרות?</a:t>
            </a:r>
            <a:endParaRPr lang="en-US" sz="2000" dirty="0"/>
          </a:p>
        </p:txBody>
      </p:sp>
      <p:sp>
        <p:nvSpPr>
          <p:cNvPr id="91139" name="מציין מיקום תוכן 2"/>
          <p:cNvSpPr>
            <a:spLocks noGrp="1"/>
          </p:cNvSpPr>
          <p:nvPr>
            <p:ph idx="1"/>
          </p:nvPr>
        </p:nvSpPr>
        <p:spPr>
          <a:xfrm>
            <a:off x="899592" y="1359074"/>
            <a:ext cx="6053931" cy="2547094"/>
          </a:xfrm>
        </p:spPr>
        <p:txBody>
          <a:bodyPr/>
          <a:lstStyle/>
          <a:p>
            <a:pPr algn="just">
              <a:defRPr/>
            </a:pPr>
            <a:r>
              <a:rPr lang="he-IL" u="sng" dirty="0"/>
              <a:t>המסגרת הנורמטיבית:</a:t>
            </a:r>
          </a:p>
          <a:p>
            <a:pPr algn="just">
              <a:defRPr/>
            </a:pPr>
            <a:r>
              <a:rPr lang="he-IL" b="0" dirty="0"/>
              <a:t>הלכה מנחה בעניין סיום יחסי עבודה קובעת </a:t>
            </a:r>
            <a:r>
              <a:rPr lang="he-IL" b="0" dirty="0">
                <a:highlight>
                  <a:srgbClr val="FFFF00"/>
                </a:highlight>
              </a:rPr>
              <a:t>שסיום יחסי עבודה </a:t>
            </a:r>
            <a:r>
              <a:rPr lang="he-IL" b="0" dirty="0"/>
              <a:t>נעשה </a:t>
            </a:r>
            <a:r>
              <a:rPr lang="he-IL" b="0" dirty="0">
                <a:highlight>
                  <a:srgbClr val="FFFF00"/>
                </a:highlight>
              </a:rPr>
              <a:t>על פי רוב בפיטורים או בהתפטרות</a:t>
            </a:r>
            <a:r>
              <a:rPr lang="he-IL" b="0" dirty="0"/>
              <a:t>. כאשר ישנה</a:t>
            </a:r>
            <a:r>
              <a:rPr lang="en-US" b="0" dirty="0"/>
              <a:t> </a:t>
            </a:r>
            <a:r>
              <a:rPr lang="he-IL" b="0" dirty="0">
                <a:highlight>
                  <a:srgbClr val="FFFF00"/>
                </a:highlight>
              </a:rPr>
              <a:t>כוונה ברורה וחד משמעית לסיים</a:t>
            </a:r>
            <a:r>
              <a:rPr lang="he-IL" b="0" dirty="0"/>
              <a:t> את יחסי העבודה – </a:t>
            </a:r>
            <a:r>
              <a:rPr lang="he-IL" b="0" dirty="0">
                <a:highlight>
                  <a:srgbClr val="FFFF00"/>
                </a:highlight>
              </a:rPr>
              <a:t>בין אם </a:t>
            </a:r>
            <a:r>
              <a:rPr lang="he-IL" b="0" dirty="0"/>
              <a:t>כוונה </a:t>
            </a:r>
            <a:r>
              <a:rPr lang="he-IL" b="0" dirty="0">
                <a:highlight>
                  <a:srgbClr val="FFFF00"/>
                </a:highlight>
              </a:rPr>
              <a:t>של העובד </a:t>
            </a:r>
            <a:r>
              <a:rPr lang="he-IL" b="0" dirty="0"/>
              <a:t>המתפטר </a:t>
            </a:r>
            <a:r>
              <a:rPr lang="he-IL" b="0" dirty="0">
                <a:highlight>
                  <a:srgbClr val="FFFF00"/>
                </a:highlight>
              </a:rPr>
              <a:t>או כוונה של המעסיק </a:t>
            </a:r>
            <a:r>
              <a:rPr lang="he-IL" b="0" dirty="0"/>
              <a:t>המפטר.</a:t>
            </a:r>
          </a:p>
          <a:p>
            <a:pPr algn="just">
              <a:defRPr/>
            </a:pPr>
            <a:r>
              <a:rPr lang="he-IL" b="0" dirty="0">
                <a:highlight>
                  <a:srgbClr val="FFFF00"/>
                </a:highlight>
              </a:rPr>
              <a:t>המבחן המשפטי </a:t>
            </a:r>
            <a:r>
              <a:rPr lang="he-IL" b="0" dirty="0"/>
              <a:t>שנקבע בפסיקה: </a:t>
            </a:r>
            <a:r>
              <a:rPr lang="he-IL" dirty="0"/>
              <a:t>"</a:t>
            </a:r>
            <a:r>
              <a:rPr lang="he-IL" dirty="0">
                <a:highlight>
                  <a:srgbClr val="FFFF00"/>
                </a:highlight>
              </a:rPr>
              <a:t>האם במכלול הנסיבות הגיעו היחסים בין הצדדים לידי גמר, כתוצאה מביטולם על ידי המעביד או על ידי העובד", וזאת תוך כוונה ברורה לסיים את יחסי העבודה.</a:t>
            </a:r>
            <a:endParaRPr lang="he-IL" b="0" dirty="0">
              <a:highlight>
                <a:srgbClr val="FFFF00"/>
              </a:highlight>
            </a:endParaRPr>
          </a:p>
          <a:p>
            <a:pPr algn="just">
              <a:defRPr/>
            </a:pPr>
            <a:r>
              <a:rPr lang="he-IL" dirty="0">
                <a:highlight>
                  <a:srgbClr val="FFFF00"/>
                </a:highlight>
              </a:rPr>
              <a:t>לא די באמירה או מעשה שנעשו בשעת כעס, כאשר בסמוך לאחר מכן הבהיר הצד הפועל כי לא התכוון לכך</a:t>
            </a:r>
            <a:r>
              <a:rPr lang="he-IL" b="0" dirty="0"/>
              <a:t>. יחסי העבודה הינם </a:t>
            </a:r>
            <a:r>
              <a:rPr lang="he-IL" b="0" dirty="0">
                <a:highlight>
                  <a:srgbClr val="FFFF00"/>
                </a:highlight>
              </a:rPr>
              <a:t>ממושכים ורגישים ואינם ניתנים לניתוק </a:t>
            </a:r>
            <a:r>
              <a:rPr lang="he-IL" b="0" dirty="0"/>
              <a:t>על ידי דברים שנאמרו </a:t>
            </a:r>
            <a:r>
              <a:rPr lang="he-IL" b="0" dirty="0">
                <a:highlight>
                  <a:srgbClr val="FFFF00"/>
                </a:highlight>
              </a:rPr>
              <a:t>ללא יישוב הדעת, מבלי כוונה או מחשבה.</a:t>
            </a:r>
          </a:p>
          <a:p>
            <a:pPr algn="just">
              <a:defRPr/>
            </a:pPr>
            <a:br>
              <a:rPr lang="he-IL" dirty="0">
                <a:highlight>
                  <a:srgbClr val="FFFF00"/>
                </a:highlight>
              </a:rPr>
            </a:br>
            <a:endParaRPr lang="en-US" altLang="en-US" dirty="0">
              <a:highlight>
                <a:srgbClr val="FFFF00"/>
              </a:highlight>
              <a:cs typeface="Arial" panose="020B0604020202020204" pitchFamily="34" charset="0"/>
            </a:endParaRPr>
          </a:p>
        </p:txBody>
      </p:sp>
    </p:spTree>
    <p:extLst>
      <p:ext uri="{BB962C8B-B14F-4D97-AF65-F5344CB8AC3E}">
        <p14:creationId xmlns:p14="http://schemas.microsoft.com/office/powerpoint/2010/main" val="1038639015"/>
      </p:ext>
    </p:extLst>
  </p:cSld>
  <p:clrMapOvr>
    <a:masterClrMapping/>
  </p:clrMapOvr>
  <p:transition spd="slow">
    <p:randomBar dir="vert"/>
  </p:transition>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755576" y="476672"/>
            <a:ext cx="6048672" cy="1392808"/>
          </a:xfrm>
        </p:spPr>
        <p:txBody>
          <a:bodyPr/>
          <a:lstStyle/>
          <a:p>
            <a:pPr algn="r">
              <a:defRPr/>
            </a:pPr>
            <a:r>
              <a:rPr lang="he-IL" dirty="0"/>
              <a:t>האם נטישה של מקום עבודה מהווה עבירת משמעת או התפטרות?</a:t>
            </a:r>
            <a:endParaRPr lang="en-US" dirty="0"/>
          </a:p>
        </p:txBody>
      </p:sp>
      <p:sp>
        <p:nvSpPr>
          <p:cNvPr id="92163" name="מציין מיקום תוכן 2"/>
          <p:cNvSpPr>
            <a:spLocks noGrp="1"/>
          </p:cNvSpPr>
          <p:nvPr>
            <p:ph idx="1"/>
          </p:nvPr>
        </p:nvSpPr>
        <p:spPr>
          <a:xfrm>
            <a:off x="357014" y="1612682"/>
            <a:ext cx="6447234" cy="3881437"/>
          </a:xfrm>
        </p:spPr>
        <p:txBody>
          <a:bodyPr/>
          <a:lstStyle/>
          <a:p>
            <a:pPr>
              <a:defRPr/>
            </a:pPr>
            <a:r>
              <a:rPr lang="he-IL" dirty="0" err="1"/>
              <a:t>דב"ע</a:t>
            </a:r>
            <a:r>
              <a:rPr lang="he-IL" dirty="0"/>
              <a:t> </a:t>
            </a:r>
            <a:r>
              <a:rPr lang="he-IL" dirty="0" err="1"/>
              <a:t>נה</a:t>
            </a:r>
            <a:r>
              <a:rPr lang="he-IL" dirty="0"/>
              <a:t>/3-122 </a:t>
            </a:r>
            <a:r>
              <a:rPr lang="he-IL" dirty="0" err="1">
                <a:highlight>
                  <a:srgbClr val="FFFF00"/>
                </a:highlight>
              </a:rPr>
              <a:t>טאהה</a:t>
            </a:r>
            <a:r>
              <a:rPr lang="he-IL" dirty="0">
                <a:highlight>
                  <a:srgbClr val="FFFF00"/>
                </a:highlight>
              </a:rPr>
              <a:t> </a:t>
            </a:r>
            <a:r>
              <a:rPr lang="he-IL" dirty="0" err="1">
                <a:highlight>
                  <a:srgbClr val="FFFF00"/>
                </a:highlight>
              </a:rPr>
              <a:t>זבון</a:t>
            </a:r>
            <a:r>
              <a:rPr lang="he-IL" dirty="0">
                <a:highlight>
                  <a:srgbClr val="FFFF00"/>
                </a:highlight>
              </a:rPr>
              <a:t> נ' נפתלי </a:t>
            </a:r>
            <a:r>
              <a:rPr lang="he-IL" dirty="0" err="1">
                <a:highlight>
                  <a:srgbClr val="FFFF00"/>
                </a:highlight>
              </a:rPr>
              <a:t>מוצניק</a:t>
            </a:r>
            <a:endParaRPr lang="he-IL" b="0" dirty="0">
              <a:highlight>
                <a:srgbClr val="FFFF00"/>
              </a:highlight>
            </a:endParaRPr>
          </a:p>
          <a:p>
            <a:pPr algn="just">
              <a:defRPr/>
            </a:pPr>
            <a:r>
              <a:rPr lang="he-IL" b="0" dirty="0"/>
              <a:t>עובד שעבד אצל המעסיק במשך כ- </a:t>
            </a:r>
            <a:r>
              <a:rPr lang="he-IL" b="0" dirty="0">
                <a:highlight>
                  <a:srgbClr val="FFFF00"/>
                </a:highlight>
              </a:rPr>
              <a:t>10 שנים</a:t>
            </a:r>
            <a:r>
              <a:rPr lang="he-IL" b="0" dirty="0"/>
              <a:t>.</a:t>
            </a:r>
          </a:p>
          <a:p>
            <a:pPr algn="just">
              <a:defRPr/>
            </a:pPr>
            <a:r>
              <a:rPr lang="he-IL" b="0" dirty="0"/>
              <a:t>מישי שנה </a:t>
            </a:r>
            <a:r>
              <a:rPr lang="he-IL" b="0" dirty="0">
                <a:highlight>
                  <a:srgbClr val="FFFF00"/>
                </a:highlight>
              </a:rPr>
              <a:t>נהג לטוס לחופשה בחו"ל למשך כחודש </a:t>
            </a:r>
            <a:r>
              <a:rPr lang="he-IL" b="0" dirty="0"/>
              <a:t>ימים.</a:t>
            </a:r>
          </a:p>
          <a:p>
            <a:pPr algn="just">
              <a:defRPr/>
            </a:pPr>
            <a:r>
              <a:rPr lang="he-IL" b="0" dirty="0"/>
              <a:t>באחת משנות עבודתו </a:t>
            </a:r>
            <a:r>
              <a:rPr lang="he-IL" b="0" dirty="0">
                <a:highlight>
                  <a:srgbClr val="FFFF00"/>
                </a:highlight>
              </a:rPr>
              <a:t>יצא</a:t>
            </a:r>
            <a:r>
              <a:rPr lang="he-IL" b="0" dirty="0"/>
              <a:t> לחופשה כאמור </a:t>
            </a:r>
            <a:r>
              <a:rPr lang="he-IL" b="0" dirty="0">
                <a:highlight>
                  <a:srgbClr val="FFFF00"/>
                </a:highlight>
              </a:rPr>
              <a:t>מבלי ליידע</a:t>
            </a:r>
            <a:r>
              <a:rPr lang="he-IL" b="0" dirty="0"/>
              <a:t> את המעסיק. </a:t>
            </a:r>
            <a:r>
              <a:rPr lang="he-IL" b="0" dirty="0">
                <a:highlight>
                  <a:srgbClr val="FFFF00"/>
                </a:highlight>
              </a:rPr>
              <a:t>בסיום החופשה, העובד שב לעבודה כרגיל.</a:t>
            </a:r>
          </a:p>
          <a:p>
            <a:pPr algn="just">
              <a:defRPr/>
            </a:pPr>
            <a:r>
              <a:rPr lang="he-IL" b="0" dirty="0">
                <a:highlight>
                  <a:srgbClr val="FFFF00"/>
                </a:highlight>
              </a:rPr>
              <a:t>המעסיק</a:t>
            </a:r>
            <a:r>
              <a:rPr lang="he-IL" b="0" dirty="0"/>
              <a:t> </a:t>
            </a:r>
            <a:r>
              <a:rPr lang="he-IL" b="0" dirty="0">
                <a:highlight>
                  <a:srgbClr val="FFFF00"/>
                </a:highlight>
              </a:rPr>
              <a:t>טען שהעובד זנח </a:t>
            </a:r>
            <a:r>
              <a:rPr lang="he-IL" b="0" dirty="0"/>
              <a:t>את מקום העבודה. </a:t>
            </a:r>
          </a:p>
          <a:p>
            <a:pPr algn="just">
              <a:defRPr/>
            </a:pPr>
            <a:r>
              <a:rPr lang="he-IL" b="0" dirty="0">
                <a:highlight>
                  <a:srgbClr val="FFFF00"/>
                </a:highlight>
              </a:rPr>
              <a:t>בית הדין דחה את טענת המעסיק </a:t>
            </a:r>
            <a:r>
              <a:rPr lang="he-IL" b="0" dirty="0"/>
              <a:t>וקבע שהמדובר </a:t>
            </a:r>
            <a:r>
              <a:rPr lang="he-IL" b="0" dirty="0">
                <a:highlight>
                  <a:srgbClr val="FFFF00"/>
                </a:highlight>
              </a:rPr>
              <a:t>בחופשה שהייתה נהוגה </a:t>
            </a:r>
            <a:r>
              <a:rPr lang="he-IL" b="0" dirty="0"/>
              <a:t>על ידי העובד אחת לשנה, ומשכך </a:t>
            </a:r>
            <a:r>
              <a:rPr lang="he-IL" b="0" dirty="0">
                <a:highlight>
                  <a:srgbClr val="FFFF00"/>
                </a:highlight>
              </a:rPr>
              <a:t>אין בזאת זניחה של מקום העבודה</a:t>
            </a:r>
            <a:r>
              <a:rPr lang="he-IL" b="0" dirty="0"/>
              <a:t>.</a:t>
            </a:r>
          </a:p>
          <a:p>
            <a:pPr algn="just">
              <a:defRPr/>
            </a:pPr>
            <a:r>
              <a:rPr lang="he-IL" b="0" dirty="0"/>
              <a:t>עם זאת, </a:t>
            </a:r>
            <a:r>
              <a:rPr lang="he-IL" b="0" dirty="0">
                <a:highlight>
                  <a:srgbClr val="FFFF00"/>
                </a:highlight>
              </a:rPr>
              <a:t>בית הדין ראה בהתנהגות העובד הפרת משמעת חמורה ושלל מהעובד את דמי ההודעה המוקדמת ומחצית מפיצויי הפיטורים.</a:t>
            </a:r>
          </a:p>
          <a:p>
            <a:pPr>
              <a:defRPr/>
            </a:pPr>
            <a:endParaRPr lang="en-US" altLang="en-US" dirty="0">
              <a:cs typeface="Arial" panose="020B0604020202020204" pitchFamily="34" charset="0"/>
            </a:endParaRPr>
          </a:p>
        </p:txBody>
      </p:sp>
    </p:spTree>
    <p:extLst>
      <p:ext uri="{BB962C8B-B14F-4D97-AF65-F5344CB8AC3E}">
        <p14:creationId xmlns:p14="http://schemas.microsoft.com/office/powerpoint/2010/main" val="1299872803"/>
      </p:ext>
    </p:extLst>
  </p:cSld>
  <p:clrMapOvr>
    <a:masterClrMapping/>
  </p:clrMapOvr>
  <p:transition spd="slow">
    <p:randomBar dir="vert"/>
  </p:transition>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defRPr/>
            </a:pPr>
            <a:r>
              <a:rPr lang="he-IL" dirty="0"/>
              <a:t>האם נטישה של מקום עבודה מהווה עבירת משמעת או התפטרות?</a:t>
            </a:r>
            <a:endParaRPr lang="en-US" dirty="0"/>
          </a:p>
        </p:txBody>
      </p:sp>
      <p:sp>
        <p:nvSpPr>
          <p:cNvPr id="93187" name="מציין מיקום תוכן 2"/>
          <p:cNvSpPr>
            <a:spLocks noGrp="1"/>
          </p:cNvSpPr>
          <p:nvPr>
            <p:ph idx="1"/>
          </p:nvPr>
        </p:nvSpPr>
        <p:spPr>
          <a:xfrm>
            <a:off x="722402" y="1772816"/>
            <a:ext cx="6447234" cy="3881437"/>
          </a:xfrm>
        </p:spPr>
        <p:txBody>
          <a:bodyPr/>
          <a:lstStyle/>
          <a:p>
            <a:pPr>
              <a:defRPr/>
            </a:pPr>
            <a:r>
              <a:rPr lang="he-IL" dirty="0">
                <a:highlight>
                  <a:srgbClr val="FFFF00"/>
                </a:highlight>
              </a:rPr>
              <a:t>בג"צ 525/84 נביל חטיב נ' בית הדין הארצי לעבודה</a:t>
            </a:r>
            <a:endParaRPr lang="he-IL" b="0" dirty="0">
              <a:highlight>
                <a:srgbClr val="FFFF00"/>
              </a:highlight>
            </a:endParaRPr>
          </a:p>
          <a:p>
            <a:pPr algn="just">
              <a:defRPr/>
            </a:pPr>
            <a:r>
              <a:rPr lang="he-IL" b="0" dirty="0"/>
              <a:t>מספר </a:t>
            </a:r>
            <a:r>
              <a:rPr lang="he-IL" b="0" dirty="0">
                <a:highlight>
                  <a:srgbClr val="FFFF00"/>
                </a:highlight>
              </a:rPr>
              <a:t>עובדי הוראה </a:t>
            </a:r>
            <a:r>
              <a:rPr lang="he-IL" b="0" dirty="0"/>
              <a:t>קיימו </a:t>
            </a:r>
            <a:r>
              <a:rPr lang="he-IL" b="0" dirty="0">
                <a:highlight>
                  <a:srgbClr val="FFFF00"/>
                </a:highlight>
              </a:rPr>
              <a:t>שביתה למשך כחצי שנה</a:t>
            </a:r>
            <a:r>
              <a:rPr lang="he-IL" b="0" dirty="0"/>
              <a:t>, כאות </a:t>
            </a:r>
            <a:r>
              <a:rPr lang="he-IL" b="0" dirty="0">
                <a:highlight>
                  <a:srgbClr val="FFFF00"/>
                </a:highlight>
              </a:rPr>
              <a:t>מחאה על החלטת הממשלה להחיל על רמת הגולן את הדין הישראלי. </a:t>
            </a:r>
          </a:p>
          <a:p>
            <a:pPr algn="just">
              <a:defRPr/>
            </a:pPr>
            <a:r>
              <a:rPr lang="he-IL" b="0" dirty="0">
                <a:highlight>
                  <a:srgbClr val="FFFF00"/>
                </a:highlight>
              </a:rPr>
              <a:t>משרד החינוך הזמין את המורים שוב ושוב לחזור לעבודתם, ומאחר שהם אינם חזרו, ראה בהתנהגותם התפטרות בדרך התנהגות. </a:t>
            </a:r>
          </a:p>
          <a:p>
            <a:pPr algn="just">
              <a:defRPr/>
            </a:pPr>
            <a:r>
              <a:rPr lang="he-IL" b="0" dirty="0"/>
              <a:t>בית המשפט העליון קבע </a:t>
            </a:r>
            <a:r>
              <a:rPr lang="he-IL" b="0" dirty="0">
                <a:highlight>
                  <a:srgbClr val="FFFF00"/>
                </a:highlight>
              </a:rPr>
              <a:t>שעל פי רוב שביתה לא תיחשב כהזנחת עבו</a:t>
            </a:r>
            <a:r>
              <a:rPr lang="he-IL" b="0" dirty="0"/>
              <a:t>דה, אלא </a:t>
            </a:r>
            <a:r>
              <a:rPr lang="he-IL" b="0" dirty="0">
                <a:highlight>
                  <a:srgbClr val="FFFF00"/>
                </a:highlight>
              </a:rPr>
              <a:t>אמצעי ארגוני להשגת מטרה לגיטימית.</a:t>
            </a:r>
          </a:p>
          <a:p>
            <a:pPr algn="just">
              <a:defRPr/>
            </a:pPr>
            <a:r>
              <a:rPr lang="he-IL" b="0" dirty="0"/>
              <a:t>עם זאת, </a:t>
            </a:r>
            <a:r>
              <a:rPr lang="he-IL" b="0" dirty="0">
                <a:highlight>
                  <a:srgbClr val="FFFF00"/>
                </a:highlight>
              </a:rPr>
              <a:t>נסיבותיו החמורות של מקרה זה, לפיהן השביתה נבעה ממניעים פוליטיים וללא קשר ליחסי העבודה , משכה הארוך וחוסר הבעת נכונות לשוב לעבודה, הובילו את בית המשפט לפסוק שמדובר בהתפטרות.</a:t>
            </a:r>
          </a:p>
          <a:p>
            <a:pPr>
              <a:defRPr/>
            </a:pPr>
            <a:endParaRPr lang="en-US" altLang="en-US" dirty="0">
              <a:cs typeface="Arial" panose="020B0604020202020204" pitchFamily="34" charset="0"/>
            </a:endParaRPr>
          </a:p>
        </p:txBody>
      </p:sp>
    </p:spTree>
    <p:extLst>
      <p:ext uri="{BB962C8B-B14F-4D97-AF65-F5344CB8AC3E}">
        <p14:creationId xmlns:p14="http://schemas.microsoft.com/office/powerpoint/2010/main" val="1057491809"/>
      </p:ext>
    </p:extLst>
  </p:cSld>
  <p:clrMapOvr>
    <a:masterClrMapping/>
  </p:clrMapOvr>
  <p:transition spd="slow">
    <p:randomBar dir="vert"/>
  </p:transition>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defRPr/>
            </a:pPr>
            <a:r>
              <a:rPr lang="he-IL" dirty="0"/>
              <a:t>האם נטישה של מקום עבודה מהווה עבירת משמעת או התפטרות?</a:t>
            </a:r>
            <a:endParaRPr lang="en-US" dirty="0"/>
          </a:p>
        </p:txBody>
      </p:sp>
      <p:sp>
        <p:nvSpPr>
          <p:cNvPr id="96259" name="מציין מיקום תוכן 2"/>
          <p:cNvSpPr>
            <a:spLocks noGrp="1"/>
          </p:cNvSpPr>
          <p:nvPr>
            <p:ph idx="1"/>
          </p:nvPr>
        </p:nvSpPr>
        <p:spPr>
          <a:xfrm>
            <a:off x="755576" y="1869480"/>
            <a:ext cx="6447234" cy="3881437"/>
          </a:xfrm>
        </p:spPr>
        <p:txBody>
          <a:bodyPr/>
          <a:lstStyle/>
          <a:p>
            <a:pPr>
              <a:defRPr/>
            </a:pPr>
            <a:r>
              <a:rPr lang="he-IL" u="sng" dirty="0"/>
              <a:t>סוף דבר:</a:t>
            </a:r>
            <a:endParaRPr lang="he-IL" b="0" u="sng" dirty="0"/>
          </a:p>
          <a:p>
            <a:pPr algn="just">
              <a:defRPr/>
            </a:pPr>
            <a:r>
              <a:rPr lang="he-IL" b="0" dirty="0">
                <a:highlight>
                  <a:srgbClr val="FFFF00"/>
                </a:highlight>
              </a:rPr>
              <a:t>כל מקרה של היעדרות </a:t>
            </a:r>
            <a:r>
              <a:rPr lang="he-IL" b="0" dirty="0"/>
              <a:t>העובד ייבחן לפי </a:t>
            </a:r>
            <a:r>
              <a:rPr lang="he-IL" b="0" dirty="0">
                <a:highlight>
                  <a:srgbClr val="FFFF00"/>
                </a:highlight>
              </a:rPr>
              <a:t>נסיבותיו</a:t>
            </a:r>
            <a:r>
              <a:rPr lang="he-IL" b="0" dirty="0"/>
              <a:t>.</a:t>
            </a:r>
          </a:p>
          <a:p>
            <a:pPr algn="just">
              <a:defRPr/>
            </a:pPr>
            <a:r>
              <a:rPr lang="he-IL" b="0" dirty="0">
                <a:highlight>
                  <a:srgbClr val="FFFF00"/>
                </a:highlight>
              </a:rPr>
              <a:t>כאשר ניתן לראות בהתנהגות </a:t>
            </a:r>
            <a:r>
              <a:rPr lang="he-IL" b="0" dirty="0"/>
              <a:t>העובד </a:t>
            </a:r>
            <a:r>
              <a:rPr lang="he-IL" b="0" dirty="0">
                <a:highlight>
                  <a:srgbClr val="FFFF00"/>
                </a:highlight>
              </a:rPr>
              <a:t>ככוונה ברורה לסיום </a:t>
            </a:r>
            <a:r>
              <a:rPr lang="he-IL" b="0" dirty="0"/>
              <a:t>יחסי העבודה, ניתן יהיה לקבוע כי מדובר </a:t>
            </a:r>
            <a:r>
              <a:rPr lang="he-IL" b="0" dirty="0">
                <a:highlight>
                  <a:srgbClr val="FFFF00"/>
                </a:highlight>
              </a:rPr>
              <a:t>בהתפטרות</a:t>
            </a:r>
            <a:r>
              <a:rPr lang="he-IL" b="0" dirty="0"/>
              <a:t>.</a:t>
            </a:r>
          </a:p>
          <a:p>
            <a:pPr algn="just">
              <a:defRPr/>
            </a:pPr>
            <a:r>
              <a:rPr lang="he-IL" b="0" dirty="0"/>
              <a:t>בנסיבות בהן </a:t>
            </a:r>
            <a:r>
              <a:rPr lang="he-IL" b="0" dirty="0">
                <a:highlight>
                  <a:srgbClr val="FFFF00"/>
                </a:highlight>
              </a:rPr>
              <a:t>אין כוונה של העובד לסיום </a:t>
            </a:r>
            <a:r>
              <a:rPr lang="he-IL" b="0" dirty="0"/>
              <a:t>יחסי העבודה- כף המאזניים תיטה </a:t>
            </a:r>
            <a:r>
              <a:rPr lang="he-IL" b="0" dirty="0">
                <a:highlight>
                  <a:srgbClr val="FFFF00"/>
                </a:highlight>
              </a:rPr>
              <a:t>להכרעה כי מדובר בנטישה. </a:t>
            </a:r>
          </a:p>
          <a:p>
            <a:pPr algn="just">
              <a:defRPr/>
            </a:pPr>
            <a:r>
              <a:rPr lang="he-IL" b="0" dirty="0"/>
              <a:t>בתי הדין בפסיקות השונות במקרה של </a:t>
            </a:r>
            <a:r>
              <a:rPr lang="he-IL" b="0" dirty="0">
                <a:highlight>
                  <a:srgbClr val="FFFF00"/>
                </a:highlight>
              </a:rPr>
              <a:t>הזנחה</a:t>
            </a:r>
            <a:r>
              <a:rPr lang="he-IL" b="0" dirty="0"/>
              <a:t> פסקו </a:t>
            </a:r>
            <a:r>
              <a:rPr lang="he-IL" b="0" dirty="0">
                <a:highlight>
                  <a:srgbClr val="FFFF00"/>
                </a:highlight>
              </a:rPr>
              <a:t>שלילה חלקית או מלאה של פיצויי הפיטורים וכן ניכוי בגין אי מתן הודעה מוקדמת.</a:t>
            </a:r>
          </a:p>
          <a:p>
            <a:pPr>
              <a:defRPr/>
            </a:pPr>
            <a:endParaRPr lang="en-US" altLang="en-US" dirty="0">
              <a:cs typeface="Arial" panose="020B0604020202020204" pitchFamily="34" charset="0"/>
            </a:endParaRPr>
          </a:p>
        </p:txBody>
      </p:sp>
    </p:spTree>
    <p:extLst>
      <p:ext uri="{BB962C8B-B14F-4D97-AF65-F5344CB8AC3E}">
        <p14:creationId xmlns:p14="http://schemas.microsoft.com/office/powerpoint/2010/main" val="2864582705"/>
      </p:ext>
    </p:extLst>
  </p:cSld>
  <p:clrMapOvr>
    <a:masterClrMapping/>
  </p:clrMapOvr>
  <p:transition spd="slow">
    <p:randomBar dir="vert"/>
  </p:transition>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22325" y="365125"/>
            <a:ext cx="6125939" cy="1047651"/>
          </a:xfrm>
        </p:spPr>
        <p:txBody>
          <a:bodyPr/>
          <a:lstStyle/>
          <a:p>
            <a:pPr algn="r">
              <a:defRPr/>
            </a:pPr>
            <a:r>
              <a:rPr lang="he-IL" sz="2000" dirty="0"/>
              <a:t>עובדת שהתפטרה ללא מתן הודעה מוקדמת למעסיק – </a:t>
            </a:r>
            <a:r>
              <a:rPr lang="he-IL" sz="2000" dirty="0" err="1"/>
              <a:t>חוייבה</a:t>
            </a:r>
            <a:r>
              <a:rPr lang="he-IL" sz="2000" dirty="0"/>
              <a:t> בתשלום </a:t>
            </a:r>
            <a:endParaRPr lang="en-US" sz="2000" dirty="0"/>
          </a:p>
        </p:txBody>
      </p:sp>
      <p:sp>
        <p:nvSpPr>
          <p:cNvPr id="97283" name="מציין מיקום תוכן 2"/>
          <p:cNvSpPr>
            <a:spLocks noGrp="1"/>
          </p:cNvSpPr>
          <p:nvPr>
            <p:ph idx="1"/>
          </p:nvPr>
        </p:nvSpPr>
        <p:spPr>
          <a:xfrm>
            <a:off x="971600" y="1412776"/>
            <a:ext cx="6125939" cy="2763118"/>
          </a:xfrm>
        </p:spPr>
        <p:txBody>
          <a:bodyPr/>
          <a:lstStyle/>
          <a:p>
            <a:pPr algn="just">
              <a:defRPr/>
            </a:pPr>
            <a:r>
              <a:rPr lang="he-IL" sz="1600" dirty="0"/>
              <a:t>התובעת עבדה על המעסיק, משרד אדריכלים, במשך כ-18 שנים, בתפקיד שרטטת.</a:t>
            </a:r>
          </a:p>
          <a:p>
            <a:pPr algn="just">
              <a:defRPr/>
            </a:pPr>
            <a:r>
              <a:rPr lang="he-IL" sz="1600" dirty="0"/>
              <a:t>לימים, התפטרה באופן </a:t>
            </a:r>
            <a:r>
              <a:rPr lang="he-IL" sz="1600" dirty="0" err="1"/>
              <a:t>מיידי</a:t>
            </a:r>
            <a:r>
              <a:rPr lang="he-IL" sz="1600" dirty="0"/>
              <a:t>, ללא מתן הודעה מוקדמת.</a:t>
            </a:r>
          </a:p>
          <a:p>
            <a:pPr algn="just">
              <a:defRPr/>
            </a:pPr>
            <a:r>
              <a:rPr lang="he-IL" sz="1600" dirty="0"/>
              <a:t>המעסיק טען שהתפטרותה המיידית הסבה נזקים לעסק וכן גרמה לו לעוגמת נפש. </a:t>
            </a:r>
          </a:p>
          <a:p>
            <a:pPr algn="just">
              <a:defRPr/>
            </a:pPr>
            <a:r>
              <a:rPr lang="he-IL" sz="1600" dirty="0"/>
              <a:t>פסיקת בית הדין:</a:t>
            </a:r>
          </a:p>
          <a:p>
            <a:pPr algn="just">
              <a:defRPr/>
            </a:pPr>
            <a:r>
              <a:rPr lang="he-IL" sz="1600" dirty="0"/>
              <a:t>"זכותו של עובד להחליט לסיים את קשר העבודה גם אם סיום עבודתו יגרום קשיים למעסיק. אולם, על העובד לנהוג בתום לב, ובכלל זאת לנסות לצמצם את הקשיים והנזקים שייגרמו למעסיק כתוצאה מסיום קשר העבודה, ולאפשר למעסיק להיערך לסיום עבודתו, וזאת בהתחשב במכלול הנסיבות. כך, אין דומה מקום עבודה שבו מועסקים עובדים רבים שיכולים לבצע את מטלותיו של העובד המתפטר, למקום עבודה קטן שבו מספר עובדים מצומצם, או למקום עבודה שבו העובד המתפטר הוא עובד יחיד והמעסיק תלוי בעובד המתפטר לצורך המשך תפקוד העסק". </a:t>
            </a:r>
            <a:endParaRPr lang="en-US" altLang="en-US" sz="1600" dirty="0"/>
          </a:p>
        </p:txBody>
      </p:sp>
    </p:spTree>
    <p:extLst>
      <p:ext uri="{BB962C8B-B14F-4D97-AF65-F5344CB8AC3E}">
        <p14:creationId xmlns:p14="http://schemas.microsoft.com/office/powerpoint/2010/main" val="1648803956"/>
      </p:ext>
    </p:extLst>
  </p:cSld>
  <p:clrMapOvr>
    <a:masterClrMapping/>
  </p:clrMapOvr>
  <p:transition spd="slow">
    <p:randomBar dir="vert"/>
  </p:transition>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22325" y="365125"/>
            <a:ext cx="6053931" cy="976313"/>
          </a:xfrm>
        </p:spPr>
        <p:txBody>
          <a:bodyPr/>
          <a:lstStyle/>
          <a:p>
            <a:pPr algn="r">
              <a:defRPr/>
            </a:pPr>
            <a:r>
              <a:rPr lang="he-IL" sz="2000" dirty="0"/>
              <a:t>עובדת שהתפטרה ללא מתן הודעה מוקדמת למעסיק – </a:t>
            </a:r>
            <a:r>
              <a:rPr lang="he-IL" sz="2000" dirty="0" err="1"/>
              <a:t>חוייבה</a:t>
            </a:r>
            <a:r>
              <a:rPr lang="he-IL" sz="2000" dirty="0"/>
              <a:t> בתשלום </a:t>
            </a:r>
            <a:endParaRPr lang="en-US" sz="2000" dirty="0"/>
          </a:p>
        </p:txBody>
      </p:sp>
      <p:sp>
        <p:nvSpPr>
          <p:cNvPr id="98307" name="מציין מיקום תוכן 2"/>
          <p:cNvSpPr>
            <a:spLocks noGrp="1"/>
          </p:cNvSpPr>
          <p:nvPr>
            <p:ph idx="1"/>
          </p:nvPr>
        </p:nvSpPr>
        <p:spPr>
          <a:xfrm>
            <a:off x="822325" y="1844824"/>
            <a:ext cx="6125939" cy="2835126"/>
          </a:xfrm>
        </p:spPr>
        <p:txBody>
          <a:bodyPr/>
          <a:lstStyle/>
          <a:p>
            <a:pPr>
              <a:defRPr/>
            </a:pPr>
            <a:r>
              <a:rPr lang="he-IL" sz="1600" b="0" dirty="0"/>
              <a:t>בנסיבות המקרה המדובר </a:t>
            </a:r>
            <a:r>
              <a:rPr lang="he-IL" sz="1600" b="0" dirty="0">
                <a:highlight>
                  <a:srgbClr val="FFFF00"/>
                </a:highlight>
              </a:rPr>
              <a:t>במעסיק שלא היה מיומן במערכת </a:t>
            </a:r>
            <a:r>
              <a:rPr lang="he-IL" sz="1600" b="0" dirty="0" err="1">
                <a:highlight>
                  <a:srgbClr val="FFFF00"/>
                </a:highlight>
              </a:rPr>
              <a:t>המיחשוב</a:t>
            </a:r>
            <a:r>
              <a:rPr lang="he-IL" sz="1600" b="0" dirty="0"/>
              <a:t>, ולו ברמה נמוכה כדוגמת שליחת </a:t>
            </a:r>
            <a:r>
              <a:rPr lang="he-IL" sz="1600" b="0" dirty="0">
                <a:highlight>
                  <a:srgbClr val="FFFF00"/>
                </a:highlight>
              </a:rPr>
              <a:t>דוא"ל</a:t>
            </a:r>
            <a:r>
              <a:rPr lang="he-IL" sz="1600" b="0" dirty="0"/>
              <a:t>. נמצא שהוא היה </a:t>
            </a:r>
            <a:r>
              <a:rPr lang="he-IL" sz="1600" b="0" dirty="0">
                <a:highlight>
                  <a:srgbClr val="FFFF00"/>
                </a:highlight>
              </a:rPr>
              <a:t>תלוי בעובדת באופן מלא </a:t>
            </a:r>
            <a:r>
              <a:rPr lang="he-IL" sz="1600" b="0" dirty="0"/>
              <a:t>וזאת החל מהעברת שרטוטים </a:t>
            </a:r>
            <a:r>
              <a:rPr lang="he-IL" sz="1600" b="0" dirty="0" err="1"/>
              <a:t>ותכניות</a:t>
            </a:r>
            <a:r>
              <a:rPr lang="he-IL" sz="1600" b="0" dirty="0"/>
              <a:t> למחשב, תקשורת עם לקוחות ועוד. </a:t>
            </a:r>
          </a:p>
          <a:p>
            <a:pPr>
              <a:defRPr/>
            </a:pPr>
            <a:r>
              <a:rPr lang="he-IL" sz="1600" b="0" dirty="0"/>
              <a:t>בית הדין </a:t>
            </a:r>
            <a:r>
              <a:rPr lang="he-IL" sz="1600" b="0" dirty="0">
                <a:highlight>
                  <a:srgbClr val="FFFF00"/>
                </a:highlight>
              </a:rPr>
              <a:t>הכיר בזכותה של העובדת לסיים את יחסי העבודה</a:t>
            </a:r>
            <a:r>
              <a:rPr lang="he-IL" sz="1600" b="0" dirty="0"/>
              <a:t>, אך עם זאת </a:t>
            </a:r>
            <a:r>
              <a:rPr lang="he-IL" sz="1600" b="0" dirty="0">
                <a:highlight>
                  <a:srgbClr val="FFFF00"/>
                </a:highlight>
              </a:rPr>
              <a:t>קבע שחלה עליה חובת תום הלב ובתוך כך הניסיון לצמצם את הקשיים והנזקים שייגרמו למעסיק כתוצאה מסיום עבודתה. </a:t>
            </a:r>
          </a:p>
          <a:p>
            <a:pPr>
              <a:defRPr/>
            </a:pPr>
            <a:r>
              <a:rPr lang="he-IL" sz="1600" b="0" dirty="0"/>
              <a:t>בית הדין בחן את מכלול הנסיבות ומצא שלפני </a:t>
            </a:r>
            <a:r>
              <a:rPr lang="he-IL" sz="1600" b="0" dirty="0">
                <a:highlight>
                  <a:srgbClr val="FFFF00"/>
                </a:highlight>
              </a:rPr>
              <a:t>ההתפטרות העובדת נעדרה מעבודתה במשך כשלושה שבועות בטענה שהיא חולה,</a:t>
            </a:r>
            <a:r>
              <a:rPr lang="he-IL" sz="1600" b="0" dirty="0"/>
              <a:t> בעוד שבית הדין מצא </a:t>
            </a:r>
            <a:r>
              <a:rPr lang="he-IL" sz="1600" b="0" dirty="0">
                <a:highlight>
                  <a:srgbClr val="FFFF00"/>
                </a:highlight>
              </a:rPr>
              <a:t>שלא הייתה חולה בפוע</a:t>
            </a:r>
            <a:r>
              <a:rPr lang="he-IL" sz="1600" b="0" dirty="0"/>
              <a:t>ל. בכך </a:t>
            </a:r>
            <a:r>
              <a:rPr lang="he-IL" sz="1600" b="0" dirty="0">
                <a:highlight>
                  <a:srgbClr val="FFFF00"/>
                </a:highlight>
              </a:rPr>
              <a:t>הפרה את חובת תום הלב כלפי </a:t>
            </a:r>
            <a:r>
              <a:rPr lang="he-IL" sz="1600" b="0" dirty="0"/>
              <a:t>המעסיק, והרי שקיבלה </a:t>
            </a:r>
            <a:r>
              <a:rPr lang="he-IL" sz="1600" b="0" dirty="0">
                <a:highlight>
                  <a:srgbClr val="FFFF00"/>
                </a:highlight>
              </a:rPr>
              <a:t>בחלטה להתפטר כבר במהלך המחלה.</a:t>
            </a:r>
          </a:p>
          <a:p>
            <a:pPr>
              <a:defRPr/>
            </a:pPr>
            <a:r>
              <a:rPr lang="he-IL" sz="1600" b="0" dirty="0">
                <a:highlight>
                  <a:srgbClr val="FFFF00"/>
                </a:highlight>
              </a:rPr>
              <a:t>וכן לאחר מכן, הודיעה על התפטרותה ללא מתן הודעה מוקמת. </a:t>
            </a:r>
            <a:endParaRPr lang="en-US" altLang="en-US" sz="1600" dirty="0">
              <a:highlight>
                <a:srgbClr val="FFFF00"/>
              </a:highlight>
              <a:cs typeface="Arial" panose="020B0604020202020204" pitchFamily="34" charset="0"/>
            </a:endParaRPr>
          </a:p>
        </p:txBody>
      </p:sp>
    </p:spTree>
    <p:extLst>
      <p:ext uri="{BB962C8B-B14F-4D97-AF65-F5344CB8AC3E}">
        <p14:creationId xmlns:p14="http://schemas.microsoft.com/office/powerpoint/2010/main" val="385118044"/>
      </p:ext>
    </p:extLst>
  </p:cSld>
  <p:clrMapOvr>
    <a:masterClrMapping/>
  </p:clrMapOvr>
  <p:transition spd="slow">
    <p:randomBar dir="vert"/>
  </p:transition>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22325" y="404664"/>
            <a:ext cx="6197947" cy="936650"/>
          </a:xfrm>
        </p:spPr>
        <p:txBody>
          <a:bodyPr/>
          <a:lstStyle/>
          <a:p>
            <a:pPr algn="r">
              <a:defRPr/>
            </a:pPr>
            <a:r>
              <a:rPr lang="he-IL" sz="2000" dirty="0"/>
              <a:t>עובדת שהתפטרה ללא מתן הודעה מוקדמת למעסיק – </a:t>
            </a:r>
            <a:r>
              <a:rPr lang="he-IL" sz="2000" dirty="0" err="1"/>
              <a:t>חוייבה</a:t>
            </a:r>
            <a:r>
              <a:rPr lang="he-IL" sz="2000" dirty="0"/>
              <a:t> בתשלום </a:t>
            </a:r>
            <a:endParaRPr lang="en-US" sz="2000" dirty="0"/>
          </a:p>
        </p:txBody>
      </p:sp>
      <p:sp>
        <p:nvSpPr>
          <p:cNvPr id="99331" name="מציין מיקום תוכן 2"/>
          <p:cNvSpPr>
            <a:spLocks noGrp="1"/>
          </p:cNvSpPr>
          <p:nvPr>
            <p:ph idx="1"/>
          </p:nvPr>
        </p:nvSpPr>
        <p:spPr>
          <a:xfrm>
            <a:off x="1043608" y="1471923"/>
            <a:ext cx="6053931" cy="2763118"/>
          </a:xfrm>
        </p:spPr>
        <p:txBody>
          <a:bodyPr/>
          <a:lstStyle/>
          <a:p>
            <a:pPr algn="just">
              <a:defRPr/>
            </a:pPr>
            <a:r>
              <a:rPr lang="he-IL" sz="1600" b="0" dirty="0"/>
              <a:t>בית הדין קובע </a:t>
            </a:r>
            <a:r>
              <a:rPr lang="he-IL" sz="1600" b="0" dirty="0">
                <a:highlight>
                  <a:srgbClr val="FFFF00"/>
                </a:highlight>
              </a:rPr>
              <a:t>שהעובדת תכננה מראש לסיים את עבודתה </a:t>
            </a:r>
            <a:r>
              <a:rPr lang="he-IL" sz="1600" b="0" dirty="0"/>
              <a:t>במועד </a:t>
            </a:r>
            <a:r>
              <a:rPr lang="he-IL" sz="1600" b="0" dirty="0">
                <a:highlight>
                  <a:srgbClr val="FFFF00"/>
                </a:highlight>
              </a:rPr>
              <a:t>שהחליטה לפתוח משרד עצמאי</a:t>
            </a:r>
            <a:r>
              <a:rPr lang="he-IL" sz="1600" b="0" dirty="0"/>
              <a:t>, יצרה </a:t>
            </a:r>
            <a:r>
              <a:rPr lang="he-IL" sz="1600" b="0" dirty="0">
                <a:highlight>
                  <a:srgbClr val="FFFF00"/>
                </a:highlight>
              </a:rPr>
              <a:t>מצג שווא בעניין הסיבות להיעדרותה</a:t>
            </a:r>
            <a:r>
              <a:rPr lang="he-IL" sz="1600" b="0" dirty="0"/>
              <a:t>, </a:t>
            </a:r>
            <a:r>
              <a:rPr lang="he-IL" sz="1600" b="0" dirty="0">
                <a:highlight>
                  <a:srgbClr val="FFFF00"/>
                </a:highlight>
              </a:rPr>
              <a:t>לא אפשרה למעסיק להיערך לסיום עבודתה, והייתה אדישה לנזקים</a:t>
            </a:r>
            <a:r>
              <a:rPr lang="he-IL" sz="1600" b="0" dirty="0"/>
              <a:t> שנגרמו למעסיק כתוצאה מהתנהלותה. </a:t>
            </a:r>
          </a:p>
          <a:p>
            <a:pPr algn="just">
              <a:defRPr/>
            </a:pPr>
            <a:r>
              <a:rPr lang="he-IL" sz="1600" b="0" dirty="0"/>
              <a:t>בית הדין פסק לעובדת תשלום פיצוי בגין </a:t>
            </a:r>
            <a:r>
              <a:rPr lang="he-IL" sz="1600" b="0" dirty="0">
                <a:highlight>
                  <a:srgbClr val="FFFF00"/>
                </a:highlight>
              </a:rPr>
              <a:t>אי מתן הודעה מוקדמת, בסך של 10,987 ₪, תשלום פיצוי על נזק לא ממוני בסך של 20,000 </a:t>
            </a:r>
            <a:r>
              <a:rPr lang="he-IL" sz="1600" b="0" dirty="0"/>
              <a:t>₪. </a:t>
            </a:r>
          </a:p>
          <a:p>
            <a:pPr algn="just">
              <a:defRPr/>
            </a:pPr>
            <a:endParaRPr lang="he-IL" b="0" dirty="0"/>
          </a:p>
          <a:p>
            <a:pPr algn="just">
              <a:defRPr/>
            </a:pPr>
            <a:endParaRPr lang="en-US" altLang="en-US" dirty="0">
              <a:cs typeface="Arial" panose="020B0604020202020204" pitchFamily="34" charset="0"/>
            </a:endParaRPr>
          </a:p>
        </p:txBody>
      </p:sp>
    </p:spTree>
    <p:extLst>
      <p:ext uri="{BB962C8B-B14F-4D97-AF65-F5344CB8AC3E}">
        <p14:creationId xmlns:p14="http://schemas.microsoft.com/office/powerpoint/2010/main" val="337659291"/>
      </p:ext>
    </p:extLst>
  </p:cSld>
  <p:clrMapOvr>
    <a:masterClrMapping/>
  </p:clrMapOvr>
  <p:transition spd="slow">
    <p:randomBar dir="vert"/>
  </p:transition>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22325" y="548680"/>
            <a:ext cx="5909915" cy="504056"/>
          </a:xfrm>
        </p:spPr>
        <p:txBody>
          <a:bodyPr/>
          <a:lstStyle/>
          <a:p>
            <a:pPr algn="r">
              <a:defRPr/>
            </a:pPr>
            <a:r>
              <a:rPr lang="he-IL" sz="2400" dirty="0"/>
              <a:t>אופן חישוב ערך השעה הנוספת לעובדים המקבלים עמלות</a:t>
            </a:r>
            <a:br>
              <a:rPr lang="he-IL" sz="2400" dirty="0"/>
            </a:br>
            <a:endParaRPr lang="en-US" sz="2400" dirty="0"/>
          </a:p>
        </p:txBody>
      </p:sp>
      <p:sp>
        <p:nvSpPr>
          <p:cNvPr id="115715" name="מציין מיקום תוכן 2"/>
          <p:cNvSpPr>
            <a:spLocks noGrp="1"/>
          </p:cNvSpPr>
          <p:nvPr>
            <p:ph idx="1"/>
          </p:nvPr>
        </p:nvSpPr>
        <p:spPr>
          <a:xfrm>
            <a:off x="611560" y="1488281"/>
            <a:ext cx="6447234" cy="3881437"/>
          </a:xfrm>
        </p:spPr>
        <p:txBody>
          <a:bodyPr/>
          <a:lstStyle/>
          <a:p>
            <a:pPr algn="just">
              <a:defRPr/>
            </a:pPr>
            <a:r>
              <a:rPr lang="he-IL" dirty="0"/>
              <a:t>ברע (ארצי) 7386-02-16‏ ‏ "</a:t>
            </a:r>
            <a:r>
              <a:rPr lang="he-IL" dirty="0">
                <a:highlight>
                  <a:srgbClr val="FFFF00"/>
                </a:highlight>
              </a:rPr>
              <a:t>קסטרו מודל"</a:t>
            </a:r>
            <a:r>
              <a:rPr lang="he-IL" dirty="0"/>
              <a:t> בע"מ נ' אור שחם</a:t>
            </a:r>
            <a:endParaRPr lang="he-IL" b="0" dirty="0"/>
          </a:p>
          <a:p>
            <a:pPr algn="just">
              <a:defRPr/>
            </a:pPr>
            <a:r>
              <a:rPr lang="he-IL" b="0" dirty="0"/>
              <a:t>עובד הועסק בחברת "</a:t>
            </a:r>
            <a:r>
              <a:rPr lang="he-IL" b="0" dirty="0">
                <a:highlight>
                  <a:srgbClr val="FFFF00"/>
                </a:highlight>
              </a:rPr>
              <a:t>קסטרו</a:t>
            </a:r>
            <a:r>
              <a:rPr lang="he-IL" b="0" dirty="0"/>
              <a:t>" כאיש </a:t>
            </a:r>
            <a:r>
              <a:rPr lang="he-IL" b="0" dirty="0">
                <a:highlight>
                  <a:srgbClr val="FFFF00"/>
                </a:highlight>
              </a:rPr>
              <a:t>מכירות</a:t>
            </a:r>
            <a:r>
              <a:rPr lang="he-IL" b="0" dirty="0"/>
              <a:t>, שכרו הורכב </a:t>
            </a:r>
            <a:r>
              <a:rPr lang="he-IL" b="0" dirty="0">
                <a:highlight>
                  <a:srgbClr val="FFFF00"/>
                </a:highlight>
              </a:rPr>
              <a:t>משכר בסיס שעתי בצירוף עמלות </a:t>
            </a:r>
            <a:r>
              <a:rPr lang="he-IL" b="0" dirty="0"/>
              <a:t>מכירה.</a:t>
            </a:r>
          </a:p>
          <a:p>
            <a:pPr algn="just">
              <a:defRPr/>
            </a:pPr>
            <a:r>
              <a:rPr lang="he-IL" b="0" dirty="0"/>
              <a:t>העובד טען </a:t>
            </a:r>
            <a:r>
              <a:rPr lang="he-IL" b="0" dirty="0">
                <a:highlight>
                  <a:srgbClr val="FFFF00"/>
                </a:highlight>
              </a:rPr>
              <a:t>שהיה על המעסיק </a:t>
            </a:r>
            <a:r>
              <a:rPr lang="he-IL" b="0" dirty="0"/>
              <a:t>לכלול את </a:t>
            </a:r>
            <a:r>
              <a:rPr lang="he-IL" b="0" dirty="0">
                <a:highlight>
                  <a:srgbClr val="FFFF00"/>
                </a:highlight>
              </a:rPr>
              <a:t>עמלות</a:t>
            </a:r>
            <a:r>
              <a:rPr lang="he-IL" b="0" dirty="0"/>
              <a:t> המכירה </a:t>
            </a:r>
            <a:r>
              <a:rPr lang="he-IL" b="0" dirty="0">
                <a:highlight>
                  <a:srgbClr val="FFFF00"/>
                </a:highlight>
              </a:rPr>
              <a:t>בתגמול השעות הנוספות ובדמי החגים.</a:t>
            </a:r>
          </a:p>
          <a:p>
            <a:pPr algn="just">
              <a:defRPr/>
            </a:pPr>
            <a:r>
              <a:rPr lang="he-IL" b="0" dirty="0"/>
              <a:t>בערכאה </a:t>
            </a:r>
            <a:r>
              <a:rPr lang="he-IL" b="0" dirty="0">
                <a:highlight>
                  <a:srgbClr val="FFFF00"/>
                </a:highlight>
              </a:rPr>
              <a:t>הראשונה</a:t>
            </a:r>
            <a:r>
              <a:rPr lang="he-IL" b="0" dirty="0"/>
              <a:t> - בית הדין האזורי </a:t>
            </a:r>
            <a:r>
              <a:rPr lang="he-IL" b="0" dirty="0">
                <a:highlight>
                  <a:srgbClr val="FFFF00"/>
                </a:highlight>
              </a:rPr>
              <a:t>קיבל את התביעה </a:t>
            </a:r>
            <a:r>
              <a:rPr lang="he-IL" b="0" dirty="0"/>
              <a:t>להכללת</a:t>
            </a:r>
            <a:r>
              <a:rPr lang="he-IL" b="0" dirty="0">
                <a:highlight>
                  <a:srgbClr val="FFFF00"/>
                </a:highlight>
              </a:rPr>
              <a:t> </a:t>
            </a:r>
            <a:r>
              <a:rPr lang="he-IL" b="0" dirty="0"/>
              <a:t>עמלות מכירה בחישוב גמול בעד </a:t>
            </a:r>
            <a:r>
              <a:rPr lang="he-IL" b="0" dirty="0">
                <a:highlight>
                  <a:srgbClr val="FFFF00"/>
                </a:highlight>
              </a:rPr>
              <a:t>עבודה בשעות נוספות ובמנוחה השבועית</a:t>
            </a:r>
            <a:r>
              <a:rPr lang="he-IL" b="0" dirty="0"/>
              <a:t> </a:t>
            </a:r>
            <a:r>
              <a:rPr lang="he-IL" b="0" dirty="0">
                <a:highlight>
                  <a:srgbClr val="FFFF00"/>
                </a:highlight>
              </a:rPr>
              <a:t>ודחה</a:t>
            </a:r>
            <a:r>
              <a:rPr lang="he-IL" b="0" dirty="0"/>
              <a:t> את התביעה להכללת עמלות מכירה בחישוב </a:t>
            </a:r>
            <a:r>
              <a:rPr lang="he-IL" b="0" dirty="0">
                <a:highlight>
                  <a:srgbClr val="FFFF00"/>
                </a:highlight>
              </a:rPr>
              <a:t>דמי החגים</a:t>
            </a:r>
            <a:r>
              <a:rPr lang="he-IL" b="0" dirty="0"/>
              <a:t>. </a:t>
            </a:r>
          </a:p>
          <a:p>
            <a:pPr algn="just">
              <a:defRPr/>
            </a:pPr>
            <a:r>
              <a:rPr lang="he-IL" altLang="en-US" b="0" dirty="0"/>
              <a:t>הצדדים </a:t>
            </a:r>
            <a:r>
              <a:rPr lang="he-IL" altLang="en-US" b="0" dirty="0">
                <a:highlight>
                  <a:srgbClr val="FFFF00"/>
                </a:highlight>
              </a:rPr>
              <a:t>ערערו</a:t>
            </a:r>
            <a:r>
              <a:rPr lang="he-IL" altLang="en-US" b="0" dirty="0"/>
              <a:t> על פסק הדין לבית הדין הארצי לעבודה.</a:t>
            </a:r>
            <a:endParaRPr lang="en-US" altLang="en-US" dirty="0">
              <a:cs typeface="Arial" panose="020B0604020202020204" pitchFamily="34" charset="0"/>
            </a:endParaRPr>
          </a:p>
        </p:txBody>
      </p:sp>
    </p:spTree>
    <p:extLst>
      <p:ext uri="{BB962C8B-B14F-4D97-AF65-F5344CB8AC3E}">
        <p14:creationId xmlns:p14="http://schemas.microsoft.com/office/powerpoint/2010/main" val="275519896"/>
      </p:ext>
    </p:extLst>
  </p:cSld>
  <p:clrMapOvr>
    <a:masterClrMapping/>
  </p:clrMapOvr>
  <p:transition spd="slow">
    <p:randomBar dir="vert"/>
  </p:transition>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755576" y="476672"/>
            <a:ext cx="6048672" cy="1392808"/>
          </a:xfrm>
        </p:spPr>
        <p:txBody>
          <a:bodyPr/>
          <a:lstStyle/>
          <a:p>
            <a:pPr algn="r">
              <a:defRPr/>
            </a:pPr>
            <a:r>
              <a:rPr lang="he-IL" dirty="0"/>
              <a:t>אופן חישוב ערך השעה הנוספת לעובדים המקבלים עמלות</a:t>
            </a:r>
            <a:endParaRPr lang="en-US" dirty="0"/>
          </a:p>
        </p:txBody>
      </p:sp>
      <p:sp>
        <p:nvSpPr>
          <p:cNvPr id="117763" name="מציין מיקום תוכן 2"/>
          <p:cNvSpPr>
            <a:spLocks noGrp="1"/>
          </p:cNvSpPr>
          <p:nvPr>
            <p:ph idx="1"/>
          </p:nvPr>
        </p:nvSpPr>
        <p:spPr>
          <a:xfrm>
            <a:off x="539552" y="1612682"/>
            <a:ext cx="6447234" cy="3881437"/>
          </a:xfrm>
        </p:spPr>
        <p:txBody>
          <a:bodyPr/>
          <a:lstStyle/>
          <a:p>
            <a:pPr algn="just">
              <a:defRPr/>
            </a:pPr>
            <a:r>
              <a:rPr lang="he-IL" dirty="0"/>
              <a:t>פסיקת בית הדין הארצי:</a:t>
            </a:r>
            <a:endParaRPr lang="he-IL" b="0" dirty="0"/>
          </a:p>
          <a:p>
            <a:pPr algn="just">
              <a:defRPr/>
            </a:pPr>
            <a:r>
              <a:rPr lang="he-IL" b="0" u="sng" dirty="0"/>
              <a:t>הכללת עמלות המכירה בתשלום דמי </a:t>
            </a:r>
            <a:r>
              <a:rPr lang="he-IL" b="0" u="sng" dirty="0">
                <a:highlight>
                  <a:srgbClr val="FFFF00"/>
                </a:highlight>
              </a:rPr>
              <a:t>חגים</a:t>
            </a:r>
            <a:r>
              <a:rPr lang="he-IL" b="0" dirty="0"/>
              <a:t> – "</a:t>
            </a:r>
            <a:r>
              <a:rPr lang="he-IL" b="0" dirty="0">
                <a:highlight>
                  <a:srgbClr val="FFFF00"/>
                </a:highlight>
              </a:rPr>
              <a:t>אין להכליל את עמלות המכירה בתשלום דמי החגים וזאת מאחר שתכליתו של צו ההרחבה לתשלום דמי חגים הינה להשוות את מצבם של העובדים היומיים למצבם של העובדים החודשיים".</a:t>
            </a:r>
          </a:p>
          <a:p>
            <a:pPr algn="just">
              <a:defRPr/>
            </a:pPr>
            <a:endParaRPr lang="he-IL" b="0" dirty="0"/>
          </a:p>
          <a:p>
            <a:pPr algn="just">
              <a:defRPr/>
            </a:pPr>
            <a:r>
              <a:rPr lang="he-IL" b="0" u="sng" dirty="0"/>
              <a:t>הכללת עמלות מכירה בחישוב גמול בעד עבודה </a:t>
            </a:r>
            <a:r>
              <a:rPr lang="he-IL" b="0" u="sng" dirty="0">
                <a:highlight>
                  <a:srgbClr val="FFFF00"/>
                </a:highlight>
              </a:rPr>
              <a:t>בשעות נוספות ובמנוחה שבועית</a:t>
            </a:r>
            <a:r>
              <a:rPr lang="he-IL" b="0" dirty="0">
                <a:highlight>
                  <a:srgbClr val="FFFF00"/>
                </a:highlight>
              </a:rPr>
              <a:t> </a:t>
            </a:r>
            <a:r>
              <a:rPr lang="he-IL" b="0" dirty="0"/>
              <a:t>– בית הדין קובע </a:t>
            </a:r>
            <a:r>
              <a:rPr lang="he-IL" b="0" dirty="0">
                <a:highlight>
                  <a:srgbClr val="FFFF00"/>
                </a:highlight>
              </a:rPr>
              <a:t>שמאחר שאין בחקיקה או בפסיקה הגדרה אחידה, אחת ומחייבת של המונח "שכר" </a:t>
            </a:r>
            <a:r>
              <a:rPr lang="he-IL" b="0" dirty="0"/>
              <a:t>הרי שלא ניתן לקבוע באופן גורף כי עמלת מכירה היא חלק מ"השכר הרגיל" </a:t>
            </a:r>
            <a:r>
              <a:rPr lang="he-IL" b="0" dirty="0">
                <a:highlight>
                  <a:srgbClr val="FFFF00"/>
                </a:highlight>
              </a:rPr>
              <a:t>ולכן </a:t>
            </a:r>
            <a:r>
              <a:rPr lang="he-IL" dirty="0">
                <a:highlight>
                  <a:srgbClr val="FFFF00"/>
                </a:highlight>
              </a:rPr>
              <a:t>יש לבחון כל מקרה לגופו בהתאם לנסיבותיו</a:t>
            </a:r>
            <a:r>
              <a:rPr lang="he-IL" b="0" dirty="0"/>
              <a:t>, וקובע מספר </a:t>
            </a:r>
            <a:r>
              <a:rPr lang="he-IL" b="0" dirty="0">
                <a:highlight>
                  <a:srgbClr val="FFFF00"/>
                </a:highlight>
              </a:rPr>
              <a:t>מבחנים מנחים</a:t>
            </a:r>
            <a:r>
              <a:rPr lang="he-IL" b="0" dirty="0"/>
              <a:t>.</a:t>
            </a:r>
          </a:p>
          <a:p>
            <a:pPr algn="just">
              <a:defRPr/>
            </a:pPr>
            <a:endParaRPr lang="en-US" altLang="en-US" dirty="0">
              <a:cs typeface="Arial" panose="020B0604020202020204" pitchFamily="34" charset="0"/>
            </a:endParaRPr>
          </a:p>
        </p:txBody>
      </p:sp>
    </p:spTree>
    <p:extLst>
      <p:ext uri="{BB962C8B-B14F-4D97-AF65-F5344CB8AC3E}">
        <p14:creationId xmlns:p14="http://schemas.microsoft.com/office/powerpoint/2010/main" val="689043607"/>
      </p:ext>
    </p:extLst>
  </p:cSld>
  <p:clrMapOvr>
    <a:masterClrMapping/>
  </p:clrMapOvr>
  <p:transition spd="slow">
    <p:randomBar dir="vert"/>
  </p:transition>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defRPr/>
            </a:pPr>
            <a:r>
              <a:rPr lang="he-IL" dirty="0"/>
              <a:t>אופן חישוב ערך השעה הנוספת לעובדים המקבלים עמלות</a:t>
            </a:r>
            <a:endParaRPr lang="en-US" dirty="0"/>
          </a:p>
        </p:txBody>
      </p:sp>
      <p:sp>
        <p:nvSpPr>
          <p:cNvPr id="3" name="מציין מיקום תוכן 2"/>
          <p:cNvSpPr>
            <a:spLocks noGrp="1"/>
          </p:cNvSpPr>
          <p:nvPr>
            <p:ph idx="1"/>
          </p:nvPr>
        </p:nvSpPr>
        <p:spPr>
          <a:xfrm>
            <a:off x="825723" y="1628800"/>
            <a:ext cx="6380485" cy="2810470"/>
          </a:xfrm>
        </p:spPr>
        <p:txBody>
          <a:bodyPr/>
          <a:lstStyle/>
          <a:p>
            <a:pPr algn="just">
              <a:defRPr/>
            </a:pPr>
            <a:r>
              <a:rPr lang="he-IL" sz="1400" b="0" u="sng" dirty="0">
                <a:highlight>
                  <a:srgbClr val="FFFF00"/>
                </a:highlight>
              </a:rPr>
              <a:t>המנגנון המוסכם לתשלום עמלה</a:t>
            </a:r>
            <a:r>
              <a:rPr lang="he-IL" sz="1400" b="0" dirty="0">
                <a:highlight>
                  <a:srgbClr val="FFFF00"/>
                </a:highlight>
              </a:rPr>
              <a:t> </a:t>
            </a:r>
            <a:r>
              <a:rPr lang="he-IL" sz="1400" b="0" dirty="0"/>
              <a:t>– "</a:t>
            </a:r>
            <a:r>
              <a:rPr lang="he-IL" sz="1400" b="0" dirty="0">
                <a:highlight>
                  <a:srgbClr val="FFFF00"/>
                </a:highlight>
              </a:rPr>
              <a:t>ככל שהעמלה משולמת בעד כל עסקה הרי שנטה לראות בה כחלק מ"שכר הרגיל", אולם כאשר העמלה משולמת בעד עסקאות שמעבר לרף מסוים, הרי שלא נטה לראות בה כחלק מ"שכר הרגיל"".</a:t>
            </a:r>
          </a:p>
          <a:p>
            <a:pPr algn="just">
              <a:defRPr/>
            </a:pPr>
            <a:r>
              <a:rPr lang="he-IL" sz="1400" b="0" u="sng" dirty="0">
                <a:highlight>
                  <a:srgbClr val="FFFF00"/>
                </a:highlight>
              </a:rPr>
              <a:t>סוג העסקה שבעדה משולמת העמלה</a:t>
            </a:r>
            <a:r>
              <a:rPr lang="he-IL" sz="1400" b="0" dirty="0">
                <a:highlight>
                  <a:srgbClr val="FFFF00"/>
                </a:highlight>
              </a:rPr>
              <a:t> – "ככל שניתן להצביע על כך שמדובר בעסקה שנערכה באופן ממוקד ולאתר את הזמן והמקום בו נערכה קרי, העסקה נערכה בשעת עבודה נוספת או במנוחה שבועית הרי שניתן יהיה לדעת האם העמלה נכללת ב"שכר הרגיל" או אם לאו".</a:t>
            </a:r>
          </a:p>
          <a:p>
            <a:pPr algn="just">
              <a:defRPr/>
            </a:pPr>
            <a:r>
              <a:rPr lang="he-IL" sz="1400" b="0" u="sng" dirty="0">
                <a:highlight>
                  <a:srgbClr val="FFFF00"/>
                </a:highlight>
              </a:rPr>
              <a:t>שיעור מרכיב העמלה בשכר</a:t>
            </a:r>
            <a:r>
              <a:rPr lang="he-IL" sz="1400" b="0" dirty="0">
                <a:highlight>
                  <a:srgbClr val="FFFF00"/>
                </a:highlight>
              </a:rPr>
              <a:t> – "אם </a:t>
            </a:r>
            <a:r>
              <a:rPr lang="he-IL" sz="1400" dirty="0">
                <a:highlight>
                  <a:srgbClr val="FFFF00"/>
                </a:highlight>
              </a:rPr>
              <a:t>כל</a:t>
            </a:r>
            <a:r>
              <a:rPr lang="he-IL" sz="1400" b="0" dirty="0">
                <a:highlight>
                  <a:srgbClr val="FFFF00"/>
                </a:highlight>
              </a:rPr>
              <a:t> שכרו של העובד מורכב מעמלות, הרי שאז העמלות הן בגדר "</a:t>
            </a:r>
            <a:r>
              <a:rPr lang="he-IL" sz="1400" dirty="0">
                <a:highlight>
                  <a:srgbClr val="FFFF00"/>
                </a:highlight>
              </a:rPr>
              <a:t>השכר הרגיל</a:t>
            </a:r>
            <a:r>
              <a:rPr lang="he-IL" sz="1400" b="0" dirty="0">
                <a:highlight>
                  <a:srgbClr val="FFFF00"/>
                </a:highlight>
              </a:rPr>
              <a:t>" של העובד ואינן בגדר "</a:t>
            </a:r>
            <a:r>
              <a:rPr lang="he-IL" sz="1400" dirty="0">
                <a:highlight>
                  <a:srgbClr val="FFFF00"/>
                </a:highlight>
              </a:rPr>
              <a:t>תוספת</a:t>
            </a:r>
            <a:r>
              <a:rPr lang="he-IL" sz="1400" b="0" dirty="0">
                <a:highlight>
                  <a:srgbClr val="FFFF00"/>
                </a:highlight>
              </a:rPr>
              <a:t>". אולם, אם שכר העובד הוא שכר בסיס ועליו מתווספת העמלה הרי שהעמלה לא תיכלל באופן אוטומטי ב"שכר הרגיל"".</a:t>
            </a:r>
          </a:p>
          <a:p>
            <a:pPr algn="just">
              <a:defRPr/>
            </a:pPr>
            <a:r>
              <a:rPr lang="he-IL" sz="1400" b="0" u="sng" dirty="0">
                <a:highlight>
                  <a:srgbClr val="FFFF00"/>
                </a:highlight>
              </a:rPr>
              <a:t>שיעור העמלה ביחס לשכרו של העובד</a:t>
            </a:r>
            <a:r>
              <a:rPr lang="he-IL" sz="1400" b="0" dirty="0">
                <a:highlight>
                  <a:srgbClr val="FFFF00"/>
                </a:highlight>
              </a:rPr>
              <a:t> –" ככל ששיעור העמלה גבוה יותר תגבר הנטייה לראות בה כחלק מ"השכר הרגיל"".</a:t>
            </a:r>
          </a:p>
          <a:p>
            <a:pPr algn="just">
              <a:defRPr/>
            </a:pPr>
            <a:r>
              <a:rPr lang="he-IL" sz="1400" u="sng" dirty="0">
                <a:highlight>
                  <a:srgbClr val="FFFF00"/>
                </a:highlight>
              </a:rPr>
              <a:t>סוף דבר</a:t>
            </a:r>
            <a:r>
              <a:rPr lang="he-IL" sz="1400" dirty="0">
                <a:highlight>
                  <a:srgbClr val="FFFF00"/>
                </a:highlight>
              </a:rPr>
              <a:t>: בית הדין הארצי קובע שעמלות מכירה לא יובאו בחשבון בחישוב שכר לעניין דמי חגים. לעומת, שעמלות מכירה כן יובאו בחשבון בחישוב שכר לעניין חישוב גמול בעבור שעות נוספות ובעבור מנוחה שבועית. עם זאת, בטרם החלת ההלכה, יש לבחון כל מקרה לגופו בהתאם למבחנים לעיל.</a:t>
            </a:r>
            <a:endParaRPr lang="he-IL" sz="1400" b="0" dirty="0">
              <a:highlight>
                <a:srgbClr val="FFFF00"/>
              </a:highlight>
            </a:endParaRPr>
          </a:p>
          <a:p>
            <a:pPr algn="just">
              <a:defRPr/>
            </a:pPr>
            <a:endParaRPr lang="en-US" dirty="0"/>
          </a:p>
        </p:txBody>
      </p:sp>
    </p:spTree>
    <p:extLst>
      <p:ext uri="{BB962C8B-B14F-4D97-AF65-F5344CB8AC3E}">
        <p14:creationId xmlns:p14="http://schemas.microsoft.com/office/powerpoint/2010/main" val="2169951778"/>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defRPr/>
            </a:pPr>
            <a:r>
              <a:rPr lang="he-IL" altLang="en-US" dirty="0"/>
              <a:t>גמול עבור שעות נוספות ללא אישור המעסיק</a:t>
            </a:r>
            <a:endParaRPr lang="he-IL" dirty="0"/>
          </a:p>
        </p:txBody>
      </p:sp>
      <p:sp>
        <p:nvSpPr>
          <p:cNvPr id="10243" name="מציין מיקום תוכן 2"/>
          <p:cNvSpPr>
            <a:spLocks noGrp="1"/>
          </p:cNvSpPr>
          <p:nvPr>
            <p:ph idx="1"/>
          </p:nvPr>
        </p:nvSpPr>
        <p:spPr>
          <a:xfrm>
            <a:off x="367000" y="1556792"/>
            <a:ext cx="6846017" cy="4000500"/>
          </a:xfrm>
        </p:spPr>
        <p:txBody>
          <a:bodyPr/>
          <a:lstStyle/>
          <a:p>
            <a:r>
              <a:rPr lang="he-IL" altLang="en-US" dirty="0"/>
              <a:t>המלצות הנלמדות מפסיקת בית הדין:</a:t>
            </a:r>
          </a:p>
          <a:p>
            <a:endParaRPr lang="he-IL" altLang="en-US" b="0" dirty="0"/>
          </a:p>
          <a:p>
            <a:r>
              <a:rPr lang="he-IL" altLang="en-US" b="0" dirty="0"/>
              <a:t>בית הדין מלמד כי בחברות גדולות, המונות אלפי עובדים, שמטבע הדברים קיים קושי ליישם את הפיקוח על שעות העבודה של העובדים, חשוב ליצור כללים ברורים בדבר מדיניות החברה לעניין תשלום עבור שעות נוספות – אימתי.</a:t>
            </a:r>
          </a:p>
          <a:p>
            <a:r>
              <a:rPr lang="he-IL" altLang="en-US" b="0" dirty="0"/>
              <a:t>רוח הפסיקה של בית הדין מלמדת כי חושב מאוד שמעסיק יוסיף בחוזה העבודה ו/או בתנאי העסקה את האיסור בדבר ביצוע שעות נוספות ללא אישור מראש.</a:t>
            </a:r>
          </a:p>
          <a:p>
            <a:r>
              <a:rPr lang="he-IL" altLang="en-US" b="0" dirty="0"/>
              <a:t>להגנה נוספת על המסיק – ניתן להחמיר ולציין את האיסור גם בפלט שעון הנוכחות וגם בתלוש השכר.</a:t>
            </a:r>
            <a:endParaRPr lang="he-IL" altLang="en-US" dirty="0"/>
          </a:p>
          <a:p>
            <a:endParaRPr lang="he-IL" altLang="en-US" dirty="0"/>
          </a:p>
        </p:txBody>
      </p:sp>
    </p:spTree>
    <p:extLst>
      <p:ext uri="{BB962C8B-B14F-4D97-AF65-F5344CB8AC3E}">
        <p14:creationId xmlns:p14="http://schemas.microsoft.com/office/powerpoint/2010/main" val="2429803320"/>
      </p:ext>
    </p:extLst>
  </p:cSld>
  <p:clrMapOvr>
    <a:masterClrMapping/>
  </p:clrMapOvr>
  <p:transition spd="slow">
    <p:randomBar dir="vert"/>
  </p:transition>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22325" y="365125"/>
            <a:ext cx="6053931" cy="976313"/>
          </a:xfrm>
        </p:spPr>
        <p:txBody>
          <a:bodyPr/>
          <a:lstStyle/>
          <a:p>
            <a:pPr algn="r">
              <a:defRPr/>
            </a:pPr>
            <a:r>
              <a:rPr lang="he-IL" sz="2400" dirty="0"/>
              <a:t>האם מעסיק נדרש לשלם לעובד שכר עבור זמן נסיעתו לעבודה וממנה? </a:t>
            </a:r>
            <a:endParaRPr lang="en-US" sz="2400" dirty="0"/>
          </a:p>
        </p:txBody>
      </p:sp>
      <p:sp>
        <p:nvSpPr>
          <p:cNvPr id="123907" name="מציין מיקום תוכן 2"/>
          <p:cNvSpPr>
            <a:spLocks noGrp="1"/>
          </p:cNvSpPr>
          <p:nvPr>
            <p:ph idx="1"/>
          </p:nvPr>
        </p:nvSpPr>
        <p:spPr>
          <a:xfrm>
            <a:off x="822325" y="1484784"/>
            <a:ext cx="6053931" cy="2547094"/>
          </a:xfrm>
        </p:spPr>
        <p:txBody>
          <a:bodyPr/>
          <a:lstStyle/>
          <a:p>
            <a:pPr algn="just">
              <a:defRPr/>
            </a:pPr>
            <a:r>
              <a:rPr lang="he-IL" altLang="en-US" sz="1600" b="0" dirty="0"/>
              <a:t>ההלכה הקיימת: </a:t>
            </a:r>
          </a:p>
          <a:p>
            <a:pPr algn="just">
              <a:defRPr/>
            </a:pPr>
            <a:r>
              <a:rPr lang="he-IL" altLang="en-US" sz="1600" b="0" dirty="0">
                <a:highlight>
                  <a:srgbClr val="FFFF00"/>
                </a:highlight>
              </a:rPr>
              <a:t>זמן נסיעה </a:t>
            </a:r>
            <a:r>
              <a:rPr lang="he-IL" altLang="en-US" sz="1600" b="0" dirty="0"/>
              <a:t>לעבודה וממנה, </a:t>
            </a:r>
            <a:r>
              <a:rPr lang="he-IL" altLang="en-US" sz="1600" b="0" dirty="0">
                <a:highlight>
                  <a:srgbClr val="FFFF00"/>
                </a:highlight>
              </a:rPr>
              <a:t>אינו מזכה </a:t>
            </a:r>
            <a:r>
              <a:rPr lang="he-IL" altLang="en-US" sz="1600" b="0" dirty="0"/>
              <a:t>את העובד בתשלום שכר, למעט </a:t>
            </a:r>
            <a:r>
              <a:rPr lang="he-IL" altLang="en-US" sz="1600" b="0" dirty="0">
                <a:highlight>
                  <a:srgbClr val="FFFF00"/>
                </a:highlight>
              </a:rPr>
              <a:t>חריגים</a:t>
            </a:r>
            <a:r>
              <a:rPr lang="he-IL" altLang="en-US" sz="1600" b="0" dirty="0"/>
              <a:t> שייבחנו בכל מקרה לגופו, בהתאם לנסיבותיו המיוחדות, ובתוך כך: </a:t>
            </a:r>
          </a:p>
          <a:p>
            <a:pPr algn="just">
              <a:defRPr/>
            </a:pPr>
            <a:r>
              <a:rPr lang="he-IL" altLang="en-US" sz="1600" b="0" dirty="0"/>
              <a:t>מהו </a:t>
            </a:r>
            <a:r>
              <a:rPr lang="he-IL" altLang="en-US" sz="1600" b="0" dirty="0">
                <a:highlight>
                  <a:srgbClr val="FFFF00"/>
                </a:highlight>
              </a:rPr>
              <a:t>מועד הנסיעה </a:t>
            </a:r>
            <a:r>
              <a:rPr lang="he-IL" altLang="en-US" sz="1600" b="0" dirty="0"/>
              <a:t>– האם </a:t>
            </a:r>
            <a:r>
              <a:rPr lang="he-IL" altLang="en-US" sz="1600" b="0" dirty="0">
                <a:highlight>
                  <a:srgbClr val="FFFF00"/>
                </a:highlight>
              </a:rPr>
              <a:t>בתחילת</a:t>
            </a:r>
            <a:r>
              <a:rPr lang="he-IL" altLang="en-US" sz="1600" b="0" dirty="0"/>
              <a:t> או </a:t>
            </a:r>
            <a:r>
              <a:rPr lang="he-IL" altLang="en-US" sz="1600" b="0" dirty="0">
                <a:highlight>
                  <a:srgbClr val="FFFF00"/>
                </a:highlight>
              </a:rPr>
              <a:t>בסיום</a:t>
            </a:r>
            <a:r>
              <a:rPr lang="he-IL" altLang="en-US" sz="1600" b="0" dirty="0"/>
              <a:t> יום העבודה, או </a:t>
            </a:r>
            <a:r>
              <a:rPr lang="he-IL" altLang="en-US" sz="1600" b="0" dirty="0">
                <a:highlight>
                  <a:srgbClr val="FFFF00"/>
                </a:highlight>
              </a:rPr>
              <a:t>בצהלך</a:t>
            </a:r>
            <a:r>
              <a:rPr lang="he-IL" altLang="en-US" sz="1600" b="0" dirty="0"/>
              <a:t> יום העבודה?  </a:t>
            </a:r>
          </a:p>
          <a:p>
            <a:pPr algn="just">
              <a:defRPr/>
            </a:pPr>
            <a:r>
              <a:rPr lang="he-IL" altLang="en-US" sz="1600" b="0" dirty="0">
                <a:highlight>
                  <a:srgbClr val="FFFF00"/>
                </a:highlight>
              </a:rPr>
              <a:t>כמות הנסיעות</a:t>
            </a:r>
            <a:r>
              <a:rPr lang="en-US" altLang="en-US" sz="1600" b="0" dirty="0">
                <a:cs typeface="Arial" panose="020B0604020202020204" pitchFamily="34" charset="0"/>
              </a:rPr>
              <a:t>;</a:t>
            </a:r>
            <a:r>
              <a:rPr lang="he-IL" altLang="en-US" sz="1600" b="0" dirty="0"/>
              <a:t> מהו </a:t>
            </a:r>
            <a:r>
              <a:rPr lang="he-IL" altLang="en-US" sz="1600" b="0" dirty="0">
                <a:highlight>
                  <a:srgbClr val="FFFF00"/>
                </a:highlight>
              </a:rPr>
              <a:t>משך הנסיעה</a:t>
            </a:r>
            <a:r>
              <a:rPr lang="he-IL" altLang="en-US" sz="1600" b="0" dirty="0"/>
              <a:t>?</a:t>
            </a:r>
          </a:p>
          <a:p>
            <a:pPr algn="just">
              <a:defRPr/>
            </a:pPr>
            <a:r>
              <a:rPr lang="he-IL" altLang="en-US" sz="1600" b="0" dirty="0"/>
              <a:t>האם מדובר </a:t>
            </a:r>
            <a:r>
              <a:rPr lang="he-IL" altLang="en-US" sz="1600" b="0" dirty="0">
                <a:highlight>
                  <a:srgbClr val="FFFF00"/>
                </a:highlight>
              </a:rPr>
              <a:t>בנסיעות קבועות או משתנות</a:t>
            </a:r>
            <a:r>
              <a:rPr lang="he-IL" altLang="en-US" sz="1600" b="0" dirty="0"/>
              <a:t>?</a:t>
            </a:r>
          </a:p>
          <a:p>
            <a:pPr algn="just">
              <a:defRPr/>
            </a:pPr>
            <a:r>
              <a:rPr lang="he-IL" altLang="en-US" sz="1600" b="0" dirty="0"/>
              <a:t>האם העובד </a:t>
            </a:r>
            <a:r>
              <a:rPr lang="he-IL" altLang="en-US" sz="1600" b="0" dirty="0">
                <a:highlight>
                  <a:srgbClr val="FFFF00"/>
                </a:highlight>
              </a:rPr>
              <a:t>הסיע עובדים אחרים</a:t>
            </a:r>
            <a:r>
              <a:rPr lang="he-IL" altLang="en-US" sz="1600" b="0" dirty="0"/>
              <a:t>, האם זה נעשה </a:t>
            </a:r>
            <a:r>
              <a:rPr lang="he-IL" altLang="en-US" sz="1600" b="0" dirty="0">
                <a:highlight>
                  <a:srgbClr val="FFFF00"/>
                </a:highlight>
              </a:rPr>
              <a:t>לבקשת המעסיק או על דעת העובד</a:t>
            </a:r>
            <a:r>
              <a:rPr lang="he-IL" altLang="en-US" sz="1600" b="0" dirty="0"/>
              <a:t>?</a:t>
            </a:r>
          </a:p>
          <a:p>
            <a:pPr algn="just">
              <a:defRPr/>
            </a:pPr>
            <a:r>
              <a:rPr lang="he-IL" altLang="en-US" sz="1600" b="0" dirty="0">
                <a:highlight>
                  <a:srgbClr val="FFFF00"/>
                </a:highlight>
              </a:rPr>
              <a:t>כיצד נהגו הצדדים לאורך השנים בשאלת תשלום שכר עבודה על זמן הנסיעה ובשאלת ההסכמה בסוגיה זו</a:t>
            </a:r>
            <a:r>
              <a:rPr lang="he-IL" altLang="en-US" sz="1600" b="0" dirty="0"/>
              <a:t>?</a:t>
            </a:r>
          </a:p>
          <a:p>
            <a:pPr algn="just">
              <a:defRPr/>
            </a:pPr>
            <a:endParaRPr lang="en-US" altLang="en-US" dirty="0">
              <a:cs typeface="Arial" panose="020B0604020202020204" pitchFamily="34" charset="0"/>
            </a:endParaRPr>
          </a:p>
        </p:txBody>
      </p:sp>
    </p:spTree>
    <p:extLst>
      <p:ext uri="{BB962C8B-B14F-4D97-AF65-F5344CB8AC3E}">
        <p14:creationId xmlns:p14="http://schemas.microsoft.com/office/powerpoint/2010/main" val="976519494"/>
      </p:ext>
    </p:extLst>
  </p:cSld>
  <p:clrMapOvr>
    <a:masterClrMapping/>
  </p:clrMapOvr>
  <p:transition spd="slow">
    <p:randomBar dir="vert"/>
  </p:transition>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4931" name="מציין מיקום תוכן 2"/>
          <p:cNvSpPr>
            <a:spLocks noGrp="1"/>
          </p:cNvSpPr>
          <p:nvPr>
            <p:ph idx="1"/>
          </p:nvPr>
        </p:nvSpPr>
        <p:spPr>
          <a:xfrm>
            <a:off x="841727" y="1360890"/>
            <a:ext cx="6053931" cy="2763118"/>
          </a:xfrm>
        </p:spPr>
        <p:txBody>
          <a:bodyPr/>
          <a:lstStyle/>
          <a:p>
            <a:pPr algn="just">
              <a:defRPr/>
            </a:pPr>
            <a:r>
              <a:rPr lang="he-IL" altLang="en-US" sz="1400" dirty="0" err="1">
                <a:highlight>
                  <a:srgbClr val="FFFF00"/>
                </a:highlight>
              </a:rPr>
              <a:t>ס"ע</a:t>
            </a:r>
            <a:r>
              <a:rPr lang="he-IL" altLang="en-US" sz="1400" dirty="0">
                <a:highlight>
                  <a:srgbClr val="FFFF00"/>
                </a:highlight>
              </a:rPr>
              <a:t> 6061-09-11 רפאל שגב נ' </a:t>
            </a:r>
            <a:r>
              <a:rPr lang="he-IL" altLang="en-US" sz="1400" dirty="0" err="1">
                <a:highlight>
                  <a:srgbClr val="FFFF00"/>
                </a:highlight>
              </a:rPr>
              <a:t>פרמייר</a:t>
            </a:r>
            <a:r>
              <a:rPr lang="he-IL" altLang="en-US" sz="1400" dirty="0">
                <a:highlight>
                  <a:srgbClr val="FFFF00"/>
                </a:highlight>
              </a:rPr>
              <a:t> ים המלח מעבדות קוסמטיקה בע"מ</a:t>
            </a:r>
          </a:p>
          <a:p>
            <a:pPr algn="just">
              <a:defRPr/>
            </a:pPr>
            <a:r>
              <a:rPr lang="he-IL" altLang="en-US" sz="1400" b="0" dirty="0"/>
              <a:t>דובר על עובד </a:t>
            </a:r>
            <a:r>
              <a:rPr lang="he-IL" altLang="en-US" sz="1400" b="0" dirty="0">
                <a:highlight>
                  <a:srgbClr val="FFFF00"/>
                </a:highlight>
              </a:rPr>
              <a:t>שהגורר במרכז הארץ.</a:t>
            </a:r>
          </a:p>
          <a:p>
            <a:pPr algn="just">
              <a:defRPr/>
            </a:pPr>
            <a:r>
              <a:rPr lang="he-IL" altLang="en-US" sz="1400" b="0" dirty="0"/>
              <a:t>במסגרת עבודתו הוא נדרש </a:t>
            </a:r>
            <a:r>
              <a:rPr lang="he-IL" altLang="en-US" sz="1400" b="0" dirty="0">
                <a:highlight>
                  <a:srgbClr val="FFFF00"/>
                </a:highlight>
              </a:rPr>
              <a:t>לנסוע</a:t>
            </a:r>
            <a:r>
              <a:rPr lang="he-IL" altLang="en-US" sz="1400" b="0" dirty="0"/>
              <a:t> אל </a:t>
            </a:r>
            <a:r>
              <a:rPr lang="he-IL" altLang="en-US" sz="1400" b="0" dirty="0">
                <a:highlight>
                  <a:srgbClr val="FFFF00"/>
                </a:highlight>
              </a:rPr>
              <a:t>סניפים מרוחקים </a:t>
            </a:r>
            <a:r>
              <a:rPr lang="he-IL" altLang="en-US" sz="1400" b="0" dirty="0"/>
              <a:t>ושונים ברחבי הארץ.</a:t>
            </a:r>
          </a:p>
          <a:p>
            <a:pPr algn="just">
              <a:defRPr/>
            </a:pPr>
            <a:r>
              <a:rPr lang="he-IL" altLang="en-US" sz="1400" b="0" dirty="0">
                <a:highlight>
                  <a:srgbClr val="FFFF00"/>
                </a:highlight>
              </a:rPr>
              <a:t>בחלק מהנסיעות</a:t>
            </a:r>
            <a:r>
              <a:rPr lang="he-IL" altLang="en-US" sz="1400" b="0" dirty="0"/>
              <a:t>, נדרש גם לבצע </a:t>
            </a:r>
            <a:r>
              <a:rPr lang="he-IL" altLang="en-US" sz="1400" b="0" dirty="0">
                <a:highlight>
                  <a:srgbClr val="FFFF00"/>
                </a:highlight>
              </a:rPr>
              <a:t>שיחות טלפון </a:t>
            </a:r>
            <a:r>
              <a:rPr lang="he-IL" altLang="en-US" sz="1400" b="0" dirty="0"/>
              <a:t>הקשורות בעבודה.</a:t>
            </a:r>
          </a:p>
          <a:p>
            <a:pPr algn="just">
              <a:defRPr/>
            </a:pPr>
            <a:r>
              <a:rPr lang="he-IL" altLang="en-US" sz="1400" b="0" dirty="0"/>
              <a:t>בית הדין קבע כי </a:t>
            </a:r>
            <a:r>
              <a:rPr lang="he-IL" altLang="en-US" sz="1400" b="0" dirty="0">
                <a:highlight>
                  <a:srgbClr val="FFFF00"/>
                </a:highlight>
              </a:rPr>
              <a:t>בכך שהעובד נדרש לקיים שיחות טלפון הקשורות לעבודה במהלך הנסיעה – כדי להפוך את זמן הנסיעה לזמן עבודה</a:t>
            </a:r>
            <a:r>
              <a:rPr lang="he-IL" altLang="en-US" sz="1400" b="0" dirty="0"/>
              <a:t>. ומבחין בין </a:t>
            </a:r>
            <a:r>
              <a:rPr lang="he-IL" altLang="en-US" sz="1400" b="0" dirty="0">
                <a:highlight>
                  <a:srgbClr val="FFFF00"/>
                </a:highlight>
              </a:rPr>
              <a:t>מצבים שונים</a:t>
            </a:r>
            <a:r>
              <a:rPr lang="he-IL" altLang="en-US" sz="1400" b="0" dirty="0"/>
              <a:t>:</a:t>
            </a:r>
          </a:p>
          <a:p>
            <a:pPr algn="just">
              <a:defRPr/>
            </a:pPr>
            <a:r>
              <a:rPr lang="he-IL" altLang="en-US" sz="1400" b="0" dirty="0"/>
              <a:t>כאשר מדובר בנסיעה </a:t>
            </a:r>
            <a:r>
              <a:rPr lang="he-IL" altLang="en-US" sz="1400" b="0" dirty="0">
                <a:highlight>
                  <a:srgbClr val="FFFF00"/>
                </a:highlight>
              </a:rPr>
              <a:t>במהלך יום העובדה </a:t>
            </a:r>
            <a:r>
              <a:rPr lang="he-IL" altLang="en-US" sz="1400" b="0" dirty="0"/>
              <a:t>– הנסיעה תחשב </a:t>
            </a:r>
            <a:r>
              <a:rPr lang="he-IL" altLang="en-US" sz="1400" b="0" dirty="0">
                <a:highlight>
                  <a:srgbClr val="FFFF00"/>
                </a:highlight>
              </a:rPr>
              <a:t>כחלק מזמן העבודה</a:t>
            </a:r>
            <a:r>
              <a:rPr lang="he-IL" altLang="en-US" sz="1400" b="0" dirty="0"/>
              <a:t>, </a:t>
            </a:r>
            <a:r>
              <a:rPr lang="he-IL" altLang="en-US" sz="1400" b="0" dirty="0">
                <a:highlight>
                  <a:srgbClr val="FFFF00"/>
                </a:highlight>
              </a:rPr>
              <a:t>שמזכה בשכר.</a:t>
            </a:r>
          </a:p>
          <a:p>
            <a:pPr algn="just">
              <a:defRPr/>
            </a:pPr>
            <a:r>
              <a:rPr lang="he-IL" altLang="en-US" sz="1400" b="0" dirty="0"/>
              <a:t>כאשר מדובר </a:t>
            </a:r>
            <a:r>
              <a:rPr lang="he-IL" altLang="en-US" sz="1400" b="0" dirty="0">
                <a:highlight>
                  <a:srgbClr val="FFFF00"/>
                </a:highlight>
              </a:rPr>
              <a:t>בנסיעה בתחילת יום העבודה</a:t>
            </a:r>
            <a:r>
              <a:rPr lang="he-IL" altLang="en-US" sz="1400" b="0" dirty="0"/>
              <a:t> אל סניפים מרוחקים </a:t>
            </a:r>
            <a:r>
              <a:rPr lang="he-IL" altLang="en-US" sz="1400" b="0" dirty="0">
                <a:highlight>
                  <a:srgbClr val="FFFF00"/>
                </a:highlight>
              </a:rPr>
              <a:t>מהמרכז כגון בראש פינה, נצרת, עפולה, חיפה, באר שבע וים המלח, ייחשב זמן עבודה המזכה בשכר. </a:t>
            </a:r>
          </a:p>
          <a:p>
            <a:pPr algn="just">
              <a:defRPr/>
            </a:pPr>
            <a:r>
              <a:rPr lang="he-IL" altLang="en-US" sz="1400" b="0" dirty="0"/>
              <a:t>כאשר מדובר </a:t>
            </a:r>
            <a:r>
              <a:rPr lang="he-IL" altLang="en-US" sz="1400" b="0" dirty="0">
                <a:highlight>
                  <a:srgbClr val="FFFF00"/>
                </a:highlight>
              </a:rPr>
              <a:t>בנסיעה בתחילת יום העבודה </a:t>
            </a:r>
            <a:r>
              <a:rPr lang="he-IL" altLang="en-US" sz="1400" b="0" dirty="0"/>
              <a:t>לסניף שנמצא </a:t>
            </a:r>
            <a:r>
              <a:rPr lang="he-IL" altLang="en-US" sz="1400" b="0" dirty="0">
                <a:highlight>
                  <a:srgbClr val="FFFF00"/>
                </a:highlight>
              </a:rPr>
              <a:t>במרכז</a:t>
            </a:r>
            <a:r>
              <a:rPr lang="he-IL" altLang="en-US" sz="1400" b="0" dirty="0"/>
              <a:t> הארץ  - אזי שהנסיעה לא תחשב כזמן עבודה, </a:t>
            </a:r>
            <a:r>
              <a:rPr lang="he-IL" altLang="en-US" sz="1400" b="0" dirty="0">
                <a:highlight>
                  <a:srgbClr val="FFFF00"/>
                </a:highlight>
              </a:rPr>
              <a:t>ולא תזכה את העובד בשכר</a:t>
            </a:r>
            <a:r>
              <a:rPr lang="he-IL" altLang="en-US" sz="1400" b="0" dirty="0"/>
              <a:t>. </a:t>
            </a:r>
            <a:endParaRPr lang="en-US" altLang="en-US" sz="1400" dirty="0">
              <a:cs typeface="Arial" panose="020B0604020202020204" pitchFamily="34" charset="0"/>
            </a:endParaRPr>
          </a:p>
        </p:txBody>
      </p:sp>
      <p:sp>
        <p:nvSpPr>
          <p:cNvPr id="6" name="כותרת 1">
            <a:extLst>
              <a:ext uri="{FF2B5EF4-FFF2-40B4-BE49-F238E27FC236}">
                <a16:creationId xmlns:a16="http://schemas.microsoft.com/office/drawing/2014/main" id="{D7809300-9AAC-462B-A9A8-87687DC30D6E}"/>
              </a:ext>
            </a:extLst>
          </p:cNvPr>
          <p:cNvSpPr txBox="1">
            <a:spLocks/>
          </p:cNvSpPr>
          <p:nvPr/>
        </p:nvSpPr>
        <p:spPr bwMode="auto">
          <a:xfrm>
            <a:off x="822325" y="365125"/>
            <a:ext cx="6053931" cy="97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457200" rtl="1" eaLnBrk="0" fontAlgn="base" hangingPunct="0">
              <a:spcBef>
                <a:spcPct val="0"/>
              </a:spcBef>
              <a:spcAft>
                <a:spcPct val="0"/>
              </a:spcAft>
              <a:defRPr sz="2800" kern="1200">
                <a:solidFill>
                  <a:srgbClr val="0070C0"/>
                </a:solidFill>
                <a:latin typeface="Open Sans Hebrew" panose="00000500000000000000" pitchFamily="2" charset="-79"/>
                <a:ea typeface="+mj-ea"/>
                <a:cs typeface="Open Sans Hebrew" panose="00000500000000000000" pitchFamily="2" charset="-79"/>
              </a:defRPr>
            </a:lvl1pPr>
            <a:lvl2pPr algn="l" defTabSz="457200" rtl="1" eaLnBrk="0" fontAlgn="base" hangingPunct="0">
              <a:spcBef>
                <a:spcPct val="0"/>
              </a:spcBef>
              <a:spcAft>
                <a:spcPct val="0"/>
              </a:spcAft>
              <a:defRPr sz="3600">
                <a:solidFill>
                  <a:schemeClr val="accent1"/>
                </a:solidFill>
                <a:latin typeface="Trebuchet MS" pitchFamily="34" charset="0"/>
                <a:cs typeface="Arial" pitchFamily="34" charset="0"/>
              </a:defRPr>
            </a:lvl2pPr>
            <a:lvl3pPr algn="l" defTabSz="457200" rtl="1" eaLnBrk="0" fontAlgn="base" hangingPunct="0">
              <a:spcBef>
                <a:spcPct val="0"/>
              </a:spcBef>
              <a:spcAft>
                <a:spcPct val="0"/>
              </a:spcAft>
              <a:defRPr sz="3600">
                <a:solidFill>
                  <a:schemeClr val="accent1"/>
                </a:solidFill>
                <a:latin typeface="Trebuchet MS" pitchFamily="34" charset="0"/>
                <a:cs typeface="Arial" pitchFamily="34" charset="0"/>
              </a:defRPr>
            </a:lvl3pPr>
            <a:lvl4pPr algn="l" defTabSz="457200" rtl="1" eaLnBrk="0" fontAlgn="base" hangingPunct="0">
              <a:spcBef>
                <a:spcPct val="0"/>
              </a:spcBef>
              <a:spcAft>
                <a:spcPct val="0"/>
              </a:spcAft>
              <a:defRPr sz="3600">
                <a:solidFill>
                  <a:schemeClr val="accent1"/>
                </a:solidFill>
                <a:latin typeface="Trebuchet MS" pitchFamily="34" charset="0"/>
                <a:cs typeface="Arial" pitchFamily="34" charset="0"/>
              </a:defRPr>
            </a:lvl4pPr>
            <a:lvl5pPr algn="l" defTabSz="457200" rtl="1" eaLnBrk="0" fontAlgn="base" hangingPunct="0">
              <a:spcBef>
                <a:spcPct val="0"/>
              </a:spcBef>
              <a:spcAft>
                <a:spcPct val="0"/>
              </a:spcAft>
              <a:defRPr sz="3600">
                <a:solidFill>
                  <a:schemeClr val="accent1"/>
                </a:solidFill>
                <a:latin typeface="Trebuchet MS" pitchFamily="34" charset="0"/>
                <a:cs typeface="Arial" pitchFamily="34" charset="0"/>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defRPr/>
            </a:pPr>
            <a:r>
              <a:rPr lang="he-IL" sz="2400"/>
              <a:t>האם מעסיק נדרש לשלם לעובד שכר עבור זמן נסיעתו לעבודה וממנה? </a:t>
            </a:r>
            <a:endParaRPr lang="en-US" sz="2400" dirty="0"/>
          </a:p>
        </p:txBody>
      </p:sp>
    </p:spTree>
    <p:extLst>
      <p:ext uri="{BB962C8B-B14F-4D97-AF65-F5344CB8AC3E}">
        <p14:creationId xmlns:p14="http://schemas.microsoft.com/office/powerpoint/2010/main" val="318191705"/>
      </p:ext>
    </p:extLst>
  </p:cSld>
  <p:clrMapOvr>
    <a:masterClrMapping/>
  </p:clrMapOvr>
  <p:transition spd="slow">
    <p:randomBar dir="vert"/>
  </p:transition>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5955" name="מציין מיקום תוכן 2"/>
          <p:cNvSpPr>
            <a:spLocks noGrp="1"/>
          </p:cNvSpPr>
          <p:nvPr>
            <p:ph idx="1"/>
          </p:nvPr>
        </p:nvSpPr>
        <p:spPr>
          <a:xfrm>
            <a:off x="1115616" y="1700808"/>
            <a:ext cx="5909915" cy="2259062"/>
          </a:xfrm>
        </p:spPr>
        <p:txBody>
          <a:bodyPr/>
          <a:lstStyle/>
          <a:p>
            <a:pPr>
              <a:defRPr/>
            </a:pPr>
            <a:endParaRPr lang="he-IL" altLang="en-US" b="0" dirty="0"/>
          </a:p>
          <a:p>
            <a:pPr>
              <a:defRPr/>
            </a:pPr>
            <a:r>
              <a:rPr lang="he-IL" altLang="en-US" b="0" dirty="0"/>
              <a:t>חובת ההפרשה לפנסיה קבועה בצו הרחבה [נוסח משולב] לפנסיה חובה לפי חוק הסכמים קיבוציים התשי"ז-1957</a:t>
            </a:r>
          </a:p>
          <a:p>
            <a:pPr>
              <a:defRPr/>
            </a:pPr>
            <a:r>
              <a:rPr lang="he-IL" altLang="en-US" b="0" dirty="0">
                <a:highlight>
                  <a:srgbClr val="FFFF00"/>
                </a:highlight>
              </a:rPr>
              <a:t>הוראת סעיף 6ב' </a:t>
            </a:r>
            <a:r>
              <a:rPr lang="he-IL" altLang="en-US" b="0" dirty="0"/>
              <a:t>לצו קובעת כדלקמן:</a:t>
            </a:r>
          </a:p>
          <a:p>
            <a:pPr>
              <a:defRPr/>
            </a:pPr>
            <a:r>
              <a:rPr lang="he-IL" altLang="en-US" b="0" dirty="0"/>
              <a:t>"</a:t>
            </a:r>
            <a:r>
              <a:rPr lang="he-IL" altLang="en-US" b="0" dirty="0">
                <a:highlight>
                  <a:srgbClr val="FFFF00"/>
                </a:highlight>
              </a:rPr>
              <a:t>השכר המבוטח </a:t>
            </a:r>
            <a:r>
              <a:rPr lang="he-IL" altLang="en-US" b="0" dirty="0"/>
              <a:t>של העובד לצורך ביצוע ההפרשות הוא, שכר העובד ורכיביו כמשמעם בחוק ובתקנות </a:t>
            </a:r>
            <a:r>
              <a:rPr lang="he-IL" altLang="en-US" b="0" dirty="0">
                <a:highlight>
                  <a:srgbClr val="FFFF00"/>
                </a:highlight>
              </a:rPr>
              <a:t>פיצויי פיטורים</a:t>
            </a:r>
            <a:r>
              <a:rPr lang="he-IL" altLang="en-US" b="0" dirty="0"/>
              <a:t>, עד התקרה המפורטות בסעיף קטן ג'".</a:t>
            </a:r>
          </a:p>
        </p:txBody>
      </p:sp>
      <p:sp>
        <p:nvSpPr>
          <p:cNvPr id="6" name="כותרת 1">
            <a:extLst>
              <a:ext uri="{FF2B5EF4-FFF2-40B4-BE49-F238E27FC236}">
                <a16:creationId xmlns:a16="http://schemas.microsoft.com/office/drawing/2014/main" id="{898AFC41-E86A-474C-97F6-E25E2059DA64}"/>
              </a:ext>
            </a:extLst>
          </p:cNvPr>
          <p:cNvSpPr>
            <a:spLocks noGrp="1"/>
          </p:cNvSpPr>
          <p:nvPr>
            <p:ph type="title"/>
          </p:nvPr>
        </p:nvSpPr>
        <p:spPr>
          <a:xfrm>
            <a:off x="822325" y="365125"/>
            <a:ext cx="6053931" cy="976313"/>
          </a:xfrm>
        </p:spPr>
        <p:txBody>
          <a:bodyPr/>
          <a:lstStyle/>
          <a:p>
            <a:pPr algn="r">
              <a:defRPr/>
            </a:pPr>
            <a:r>
              <a:rPr lang="he-IL" sz="2400" dirty="0"/>
              <a:t>האם מעסיק נדרש לשלם לעובד שכר עבור זמן נסיעתו לעבודה וממנה? </a:t>
            </a:r>
            <a:endParaRPr lang="en-US" sz="2400" dirty="0"/>
          </a:p>
        </p:txBody>
      </p:sp>
    </p:spTree>
    <p:extLst>
      <p:ext uri="{BB962C8B-B14F-4D97-AF65-F5344CB8AC3E}">
        <p14:creationId xmlns:p14="http://schemas.microsoft.com/office/powerpoint/2010/main" val="1187218616"/>
      </p:ext>
    </p:extLst>
  </p:cSld>
  <p:clrMapOvr>
    <a:masterClrMapping/>
  </p:clrMapOvr>
  <p:transition spd="slow">
    <p:randomBar dir="vert"/>
  </p:transition>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22325" y="365125"/>
            <a:ext cx="6197947" cy="831850"/>
          </a:xfrm>
        </p:spPr>
        <p:txBody>
          <a:bodyPr/>
          <a:lstStyle/>
          <a:p>
            <a:pPr algn="r">
              <a:defRPr/>
            </a:pPr>
            <a:r>
              <a:rPr lang="he-IL" sz="2400" dirty="0"/>
              <a:t>האם מעסיק נדרש להפריש לפנסיה עבור שעות עבודה ביום המנוחה השבועי?</a:t>
            </a:r>
            <a:endParaRPr lang="en-US" sz="2400" dirty="0"/>
          </a:p>
        </p:txBody>
      </p:sp>
      <p:sp>
        <p:nvSpPr>
          <p:cNvPr id="126979" name="מציין מיקום תוכן 2"/>
          <p:cNvSpPr>
            <a:spLocks noGrp="1"/>
          </p:cNvSpPr>
          <p:nvPr>
            <p:ph idx="1"/>
          </p:nvPr>
        </p:nvSpPr>
        <p:spPr>
          <a:xfrm>
            <a:off x="822325" y="1484784"/>
            <a:ext cx="6269955" cy="3095923"/>
          </a:xfrm>
        </p:spPr>
        <p:txBody>
          <a:bodyPr/>
          <a:lstStyle/>
          <a:p>
            <a:pPr algn="just">
              <a:defRPr/>
            </a:pPr>
            <a:r>
              <a:rPr lang="he-IL" altLang="en-US" sz="1600" b="0" dirty="0">
                <a:highlight>
                  <a:srgbClr val="FFFF00"/>
                </a:highlight>
              </a:rPr>
              <a:t>הרכיבים המוגדרים בתקנות </a:t>
            </a:r>
            <a:r>
              <a:rPr lang="he-IL" altLang="en-US" sz="1600" b="0" dirty="0" err="1">
                <a:highlight>
                  <a:srgbClr val="FFFF00"/>
                </a:highlight>
              </a:rPr>
              <a:t>הפיצויי</a:t>
            </a:r>
            <a:r>
              <a:rPr lang="he-IL" altLang="en-US" sz="1600" b="0" dirty="0">
                <a:highlight>
                  <a:srgbClr val="FFFF00"/>
                </a:highlight>
              </a:rPr>
              <a:t> הפיטורים כרכיבים </a:t>
            </a:r>
            <a:r>
              <a:rPr lang="he-IL" altLang="en-US" sz="1600" b="0" dirty="0"/>
              <a:t>שמחייבים הפרשה לפנסיה קבועים בסעיף 1 לתקנות פיצויי פיטורים (חישוב הפיצויים והתפטרות שרואים אותה כפיטורים), תשכ"ד-1964, כדלקמן:</a:t>
            </a:r>
          </a:p>
          <a:p>
            <a:pPr algn="just">
              <a:defRPr/>
            </a:pPr>
            <a:r>
              <a:rPr lang="he-IL" altLang="en-US" sz="1600" b="0" dirty="0"/>
              <a:t>"1.    (א)  הרכיבים שיובאו בחשבון שכר העבודה </a:t>
            </a:r>
            <a:r>
              <a:rPr lang="he-IL" altLang="en-US" sz="1600" b="0" dirty="0" err="1"/>
              <a:t>לענין</a:t>
            </a:r>
            <a:r>
              <a:rPr lang="he-IL" altLang="en-US" sz="1600" b="0" dirty="0"/>
              <a:t> תקנות אלה הם:</a:t>
            </a:r>
          </a:p>
          <a:p>
            <a:pPr algn="just">
              <a:defRPr/>
            </a:pPr>
            <a:r>
              <a:rPr lang="he-IL" altLang="en-US" sz="1600" b="0" dirty="0"/>
              <a:t>(1)   </a:t>
            </a:r>
            <a:r>
              <a:rPr lang="he-IL" altLang="en-US" sz="1600" b="0" dirty="0">
                <a:highlight>
                  <a:srgbClr val="FFFF00"/>
                </a:highlight>
              </a:rPr>
              <a:t>שכר יסוד;</a:t>
            </a:r>
          </a:p>
          <a:p>
            <a:pPr algn="just">
              <a:defRPr/>
            </a:pPr>
            <a:r>
              <a:rPr lang="he-IL" altLang="en-US" sz="1600" b="0" dirty="0">
                <a:highlight>
                  <a:srgbClr val="FFFF00"/>
                </a:highlight>
              </a:rPr>
              <a:t>(2)   תוספת ותק;</a:t>
            </a:r>
          </a:p>
          <a:p>
            <a:pPr algn="just">
              <a:defRPr/>
            </a:pPr>
            <a:r>
              <a:rPr lang="he-IL" altLang="en-US" sz="1600" b="0" dirty="0">
                <a:highlight>
                  <a:srgbClr val="FFFF00"/>
                </a:highlight>
              </a:rPr>
              <a:t>(3)   תוספת יוקר המחיה;</a:t>
            </a:r>
          </a:p>
          <a:p>
            <a:pPr algn="just">
              <a:defRPr/>
            </a:pPr>
            <a:r>
              <a:rPr lang="he-IL" altLang="en-US" sz="1600" b="0" dirty="0">
                <a:highlight>
                  <a:srgbClr val="FFFF00"/>
                </a:highlight>
              </a:rPr>
              <a:t>(4)   תוספת משפחה.</a:t>
            </a:r>
          </a:p>
          <a:p>
            <a:pPr algn="just">
              <a:defRPr/>
            </a:pPr>
            <a:r>
              <a:rPr lang="he-IL" altLang="en-US" sz="1600" b="0" dirty="0">
                <a:highlight>
                  <a:srgbClr val="FFFF00"/>
                </a:highlight>
              </a:rPr>
              <a:t>          (ב)  נכללת בשכ</a:t>
            </a:r>
            <a:r>
              <a:rPr lang="he-IL" altLang="en-US" sz="1600" b="0" dirty="0"/>
              <a:t>ר עבודה </a:t>
            </a:r>
            <a:r>
              <a:rPr lang="he-IL" altLang="en-US" sz="1600" b="0" dirty="0">
                <a:highlight>
                  <a:srgbClr val="FFFF00"/>
                </a:highlight>
              </a:rPr>
              <a:t>תוספת מחלקתית </a:t>
            </a:r>
            <a:r>
              <a:rPr lang="he-IL" altLang="en-US" sz="1600" b="0" dirty="0"/>
              <a:t>או </a:t>
            </a:r>
            <a:r>
              <a:rPr lang="he-IL" altLang="en-US" sz="1600" b="0" dirty="0">
                <a:highlight>
                  <a:srgbClr val="FFFF00"/>
                </a:highlight>
              </a:rPr>
              <a:t>תוספת מקצועית</a:t>
            </a:r>
            <a:r>
              <a:rPr lang="he-IL" altLang="en-US" sz="1600" b="0" dirty="0"/>
              <a:t>, יראו תוספות אלה כחלק משכר היסוד.</a:t>
            </a:r>
          </a:p>
          <a:p>
            <a:pPr algn="just">
              <a:defRPr/>
            </a:pPr>
            <a:r>
              <a:rPr lang="he-IL" altLang="en-US" sz="1600" b="0" dirty="0"/>
              <a:t>          (ג)   לא היה שכר העובד משתלם לפי הרכיבים המנויים בתקנת משנה (א) או לפי חלק מהם, יובא בחשבון שכרו שכר העבודה הרגיל ללא תוספות.</a:t>
            </a:r>
          </a:p>
          <a:p>
            <a:pPr algn="just">
              <a:defRPr/>
            </a:pPr>
            <a:endParaRPr lang="en-US" altLang="en-US" dirty="0">
              <a:cs typeface="Arial" panose="020B0604020202020204" pitchFamily="34" charset="0"/>
            </a:endParaRPr>
          </a:p>
        </p:txBody>
      </p:sp>
    </p:spTree>
    <p:extLst>
      <p:ext uri="{BB962C8B-B14F-4D97-AF65-F5344CB8AC3E}">
        <p14:creationId xmlns:p14="http://schemas.microsoft.com/office/powerpoint/2010/main" val="1101839785"/>
      </p:ext>
    </p:extLst>
  </p:cSld>
  <p:clrMapOvr>
    <a:masterClrMapping/>
  </p:clrMapOvr>
  <p:transition spd="slow">
    <p:randomBar dir="vert"/>
  </p:transition>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22325" y="365125"/>
            <a:ext cx="6125939" cy="831850"/>
          </a:xfrm>
        </p:spPr>
        <p:txBody>
          <a:bodyPr/>
          <a:lstStyle/>
          <a:p>
            <a:pPr algn="r">
              <a:defRPr/>
            </a:pPr>
            <a:r>
              <a:rPr lang="he-IL" sz="2400" dirty="0"/>
              <a:t>האם מעסיק נדרש להפריש לפנסיה עבור שעות עבודה ביום המנוחה השבועי?</a:t>
            </a:r>
            <a:endParaRPr lang="en-US" sz="2400" dirty="0"/>
          </a:p>
        </p:txBody>
      </p:sp>
      <p:sp>
        <p:nvSpPr>
          <p:cNvPr id="128003" name="מציין מיקום תוכן 2"/>
          <p:cNvSpPr>
            <a:spLocks noGrp="1"/>
          </p:cNvSpPr>
          <p:nvPr>
            <p:ph idx="1"/>
          </p:nvPr>
        </p:nvSpPr>
        <p:spPr>
          <a:xfrm>
            <a:off x="844009" y="1412776"/>
            <a:ext cx="6413971" cy="3095923"/>
          </a:xfrm>
        </p:spPr>
        <p:txBody>
          <a:bodyPr/>
          <a:lstStyle/>
          <a:p>
            <a:pPr algn="just">
              <a:defRPr/>
            </a:pPr>
            <a:r>
              <a:rPr lang="he-IL" altLang="en-US" sz="1600" dirty="0" err="1">
                <a:highlight>
                  <a:srgbClr val="FFFF00"/>
                </a:highlight>
              </a:rPr>
              <a:t>דב"ע</a:t>
            </a:r>
            <a:r>
              <a:rPr lang="he-IL" altLang="en-US" sz="1600" dirty="0">
                <a:highlight>
                  <a:srgbClr val="FFFF00"/>
                </a:highlight>
              </a:rPr>
              <a:t> </a:t>
            </a:r>
            <a:r>
              <a:rPr lang="he-IL" altLang="en-US" sz="1600" dirty="0" err="1">
                <a:highlight>
                  <a:srgbClr val="FFFF00"/>
                </a:highlight>
              </a:rPr>
              <a:t>נג</a:t>
            </a:r>
            <a:r>
              <a:rPr lang="he-IL" altLang="en-US" sz="1600" dirty="0">
                <a:highlight>
                  <a:srgbClr val="FFFF00"/>
                </a:highlight>
              </a:rPr>
              <a:t>/3-161 מגן דוד אדום לישראל נ' אורי שטרן</a:t>
            </a:r>
          </a:p>
          <a:p>
            <a:pPr algn="just">
              <a:defRPr/>
            </a:pPr>
            <a:r>
              <a:rPr lang="he-IL" altLang="en-US" sz="1600" b="0" dirty="0"/>
              <a:t>"</a:t>
            </a:r>
            <a:r>
              <a:rPr lang="he-IL" altLang="en-US" sz="1600" b="0" dirty="0">
                <a:highlight>
                  <a:srgbClr val="FFFF00"/>
                </a:highlight>
              </a:rPr>
              <a:t>תוספות המשולמות בגין עבודה בשעות נוספות, משמרות ובחגים ושבתות אינן מהוות חלק משכר היסוד של העובד, ואינן נלקחות בחשבון לצורך חישוב פיצויי הפיטורים</a:t>
            </a:r>
            <a:r>
              <a:rPr lang="he-IL" altLang="en-US" sz="1600" b="0" dirty="0"/>
              <a:t>".</a:t>
            </a:r>
          </a:p>
          <a:p>
            <a:pPr algn="just">
              <a:defRPr/>
            </a:pPr>
            <a:r>
              <a:rPr lang="he-IL" altLang="en-US" sz="1600" dirty="0" err="1">
                <a:highlight>
                  <a:srgbClr val="FFFF00"/>
                </a:highlight>
              </a:rPr>
              <a:t>דב"ע</a:t>
            </a:r>
            <a:r>
              <a:rPr lang="he-IL" altLang="en-US" sz="1600" dirty="0">
                <a:highlight>
                  <a:srgbClr val="FFFF00"/>
                </a:highlight>
              </a:rPr>
              <a:t> </a:t>
            </a:r>
            <a:r>
              <a:rPr lang="he-IL" altLang="en-US" sz="1600" dirty="0" err="1">
                <a:highlight>
                  <a:srgbClr val="FFFF00"/>
                </a:highlight>
              </a:rPr>
              <a:t>מז</a:t>
            </a:r>
            <a:r>
              <a:rPr lang="he-IL" altLang="en-US" sz="1600" dirty="0">
                <a:highlight>
                  <a:srgbClr val="FFFF00"/>
                </a:highlight>
              </a:rPr>
              <a:t>/60-3 גדעון ליפשיץ נ' בית מרגוע מעלה החמישה</a:t>
            </a:r>
          </a:p>
          <a:p>
            <a:pPr algn="just">
              <a:defRPr/>
            </a:pPr>
            <a:r>
              <a:rPr lang="he-IL" altLang="en-US" sz="1600" b="0" dirty="0"/>
              <a:t>בית הדין קובע "</a:t>
            </a:r>
            <a:r>
              <a:rPr lang="he-IL" altLang="en-US" sz="1600" b="0" dirty="0">
                <a:highlight>
                  <a:srgbClr val="FFFF00"/>
                </a:highlight>
              </a:rPr>
              <a:t>כל עוד לא עבד העובד למעלה מששה ימים בשבוע, יובאו במניין הימים, לצורך חישוב פיצויי פיטורים כל ימי עבודתו כולל שבתות וחגים. אולם את שכר השבתות והחגים יש להעמיד רק על גובה שכר העבודה ליום חול בן 8 שעות, ולנפות מתוכו את כל התוספות החורגות מן "המשכורת הכוללת", שרק היא משמשת בסיס לחישוב פיצויי הפיטורים כאמור בהסכם הקיבוצי</a:t>
            </a:r>
            <a:r>
              <a:rPr lang="he-IL" altLang="en-US" sz="1600" b="0" dirty="0"/>
              <a:t>".</a:t>
            </a:r>
          </a:p>
          <a:p>
            <a:pPr algn="just">
              <a:defRPr/>
            </a:pPr>
            <a:r>
              <a:rPr lang="he-IL" altLang="en-US" sz="1600" dirty="0"/>
              <a:t>בהתאם לכך ההלכה הינה שכאשר מדובר </a:t>
            </a:r>
            <a:r>
              <a:rPr lang="he-IL" altLang="en-US" sz="1600" dirty="0">
                <a:highlight>
                  <a:srgbClr val="FFFF00"/>
                </a:highlight>
              </a:rPr>
              <a:t>בעבודה בשבת </a:t>
            </a:r>
            <a:r>
              <a:rPr lang="he-IL" altLang="en-US" sz="1600" dirty="0"/>
              <a:t>בתוך מסגרת</a:t>
            </a:r>
            <a:r>
              <a:rPr lang="he-IL" altLang="en-US" sz="1600" dirty="0">
                <a:highlight>
                  <a:srgbClr val="FFFF00"/>
                </a:highlight>
              </a:rPr>
              <a:t> 42 שעות העבודה המותרות בשבוע </a:t>
            </a:r>
            <a:r>
              <a:rPr lang="he-IL" altLang="en-US" sz="1600" dirty="0"/>
              <a:t>– אזי שמדובר בשעות עבודה רגילות </a:t>
            </a:r>
            <a:r>
              <a:rPr lang="he-IL" altLang="en-US" sz="1600" dirty="0">
                <a:highlight>
                  <a:srgbClr val="FFFF00"/>
                </a:highlight>
              </a:rPr>
              <a:t>שמחייבות בפיצויים ומשכך</a:t>
            </a:r>
            <a:r>
              <a:rPr lang="he-IL" altLang="en-US" sz="1600" dirty="0"/>
              <a:t> גם </a:t>
            </a:r>
            <a:r>
              <a:rPr lang="he-IL" altLang="en-US" sz="1600" dirty="0">
                <a:highlight>
                  <a:srgbClr val="FFFF00"/>
                </a:highlight>
              </a:rPr>
              <a:t>בהפרשה לפנס</a:t>
            </a:r>
            <a:r>
              <a:rPr lang="he-IL" altLang="en-US" sz="1600" dirty="0"/>
              <a:t>יה</a:t>
            </a:r>
            <a:r>
              <a:rPr lang="en-US" altLang="en-US" sz="1600" dirty="0">
                <a:cs typeface="Arial" panose="020B0604020202020204" pitchFamily="34" charset="0"/>
              </a:rPr>
              <a:t>;</a:t>
            </a:r>
            <a:r>
              <a:rPr lang="he-IL" altLang="en-US" sz="1600" dirty="0"/>
              <a:t> אם מדובר בשעות </a:t>
            </a:r>
            <a:r>
              <a:rPr lang="he-IL" altLang="en-US" sz="1600" dirty="0">
                <a:highlight>
                  <a:srgbClr val="FFFF00"/>
                </a:highlight>
              </a:rPr>
              <a:t>נוספות</a:t>
            </a:r>
            <a:r>
              <a:rPr lang="he-IL" altLang="en-US" sz="1600" dirty="0"/>
              <a:t> שבוצעו במנוחה השבועית – קרי מעבר </a:t>
            </a:r>
            <a:r>
              <a:rPr lang="he-IL" altLang="en-US" sz="1600" dirty="0">
                <a:highlight>
                  <a:srgbClr val="FFFF00"/>
                </a:highlight>
              </a:rPr>
              <a:t>ל-42</a:t>
            </a:r>
            <a:r>
              <a:rPr lang="he-IL" altLang="en-US" sz="1600" dirty="0"/>
              <a:t> שעות שבועיות או </a:t>
            </a:r>
            <a:r>
              <a:rPr lang="he-IL" altLang="en-US" sz="1600" dirty="0">
                <a:highlight>
                  <a:srgbClr val="FFFF00"/>
                </a:highlight>
              </a:rPr>
              <a:t>8</a:t>
            </a:r>
            <a:r>
              <a:rPr lang="he-IL" altLang="en-US" sz="1600" dirty="0"/>
              <a:t> שעות ביום – אזי </a:t>
            </a:r>
            <a:r>
              <a:rPr lang="he-IL" altLang="en-US" sz="1600" dirty="0">
                <a:highlight>
                  <a:srgbClr val="FFFF00"/>
                </a:highlight>
              </a:rPr>
              <a:t>שלא נפריש עבורן </a:t>
            </a:r>
            <a:r>
              <a:rPr lang="he-IL" altLang="en-US" sz="1600" dirty="0"/>
              <a:t>לפנסיה. </a:t>
            </a:r>
            <a:endParaRPr lang="en-US" altLang="en-US" sz="1600" dirty="0">
              <a:cs typeface="Arial" panose="020B0604020202020204" pitchFamily="34" charset="0"/>
            </a:endParaRPr>
          </a:p>
          <a:p>
            <a:pPr algn="just">
              <a:defRPr/>
            </a:pPr>
            <a:endParaRPr lang="en-US" altLang="en-US" dirty="0">
              <a:cs typeface="Arial" panose="020B0604020202020204" pitchFamily="34" charset="0"/>
            </a:endParaRPr>
          </a:p>
        </p:txBody>
      </p:sp>
    </p:spTree>
    <p:extLst>
      <p:ext uri="{BB962C8B-B14F-4D97-AF65-F5344CB8AC3E}">
        <p14:creationId xmlns:p14="http://schemas.microsoft.com/office/powerpoint/2010/main" val="3727940089"/>
      </p:ext>
    </p:extLst>
  </p:cSld>
  <p:clrMapOvr>
    <a:masterClrMapping/>
  </p:clrMapOvr>
  <p:transition spd="slow">
    <p:randomBar dir="vert"/>
  </p:transition>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22325" y="365125"/>
            <a:ext cx="6197947" cy="1192213"/>
          </a:xfrm>
        </p:spPr>
        <p:txBody>
          <a:bodyPr/>
          <a:lstStyle/>
          <a:p>
            <a:pPr algn="r">
              <a:defRPr/>
            </a:pPr>
            <a:r>
              <a:rPr lang="he-IL" sz="2400" dirty="0"/>
              <a:t>משרת אמון? לא תמיד. </a:t>
            </a:r>
            <a:br>
              <a:rPr lang="he-IL" sz="2400" dirty="0"/>
            </a:br>
            <a:r>
              <a:rPr lang="he-IL" sz="2400" dirty="0"/>
              <a:t>בית הדין קובע כי לא בעל מניות בחברה יוגדר במשרת אמון</a:t>
            </a:r>
            <a:br>
              <a:rPr lang="he-IL" sz="2400" dirty="0"/>
            </a:br>
            <a:endParaRPr lang="en-US" sz="2400" dirty="0"/>
          </a:p>
        </p:txBody>
      </p:sp>
      <p:sp>
        <p:nvSpPr>
          <p:cNvPr id="129027" name="מציין מיקום תוכן 2"/>
          <p:cNvSpPr>
            <a:spLocks noGrp="1"/>
          </p:cNvSpPr>
          <p:nvPr>
            <p:ph idx="1"/>
          </p:nvPr>
        </p:nvSpPr>
        <p:spPr>
          <a:xfrm>
            <a:off x="847437" y="1772816"/>
            <a:ext cx="6413971" cy="2547094"/>
          </a:xfrm>
        </p:spPr>
        <p:txBody>
          <a:bodyPr/>
          <a:lstStyle/>
          <a:p>
            <a:pPr algn="just">
              <a:defRPr/>
            </a:pPr>
            <a:r>
              <a:rPr lang="he-IL" altLang="en-US" dirty="0" err="1">
                <a:highlight>
                  <a:srgbClr val="FFFF00"/>
                </a:highlight>
              </a:rPr>
              <a:t>סע"ש</a:t>
            </a:r>
            <a:r>
              <a:rPr lang="he-IL" altLang="en-US" dirty="0">
                <a:highlight>
                  <a:srgbClr val="FFFF00"/>
                </a:highlight>
              </a:rPr>
              <a:t> 57691-06-17 יואל אופיר נ' ברוך גאן ואח'</a:t>
            </a:r>
            <a:endParaRPr lang="he-IL" altLang="en-US" b="0" dirty="0">
              <a:highlight>
                <a:srgbClr val="FFFF00"/>
              </a:highlight>
            </a:endParaRPr>
          </a:p>
          <a:p>
            <a:pPr algn="just">
              <a:defRPr/>
            </a:pPr>
            <a:r>
              <a:rPr lang="he-IL" altLang="en-US" b="0" dirty="0"/>
              <a:t>התובע עבד אצל הנתבעת במשך </a:t>
            </a:r>
            <a:r>
              <a:rPr lang="he-IL" altLang="en-US" b="0" dirty="0">
                <a:highlight>
                  <a:srgbClr val="FFFF00"/>
                </a:highlight>
              </a:rPr>
              <a:t>כשמונה שנים</a:t>
            </a:r>
            <a:r>
              <a:rPr lang="he-IL" altLang="en-US" b="0" dirty="0"/>
              <a:t>, עד </a:t>
            </a:r>
            <a:r>
              <a:rPr lang="he-IL" altLang="en-US" b="0" dirty="0">
                <a:highlight>
                  <a:srgbClr val="FFFF00"/>
                </a:highlight>
              </a:rPr>
              <a:t>שפוטר</a:t>
            </a:r>
            <a:r>
              <a:rPr lang="he-IL" altLang="en-US" b="0" dirty="0"/>
              <a:t>. עיקר עיסוקה של הנתבעת הינו ניהול מוסכים ומתן שירותים שונים למשאיות ואוטובוסים.</a:t>
            </a:r>
          </a:p>
          <a:p>
            <a:pPr algn="just">
              <a:defRPr/>
            </a:pPr>
            <a:r>
              <a:rPr lang="he-IL" altLang="en-US" b="0" dirty="0"/>
              <a:t>לעובד היו </a:t>
            </a:r>
            <a:r>
              <a:rPr lang="he-IL" altLang="en-US" b="0" dirty="0">
                <a:highlight>
                  <a:srgbClr val="FFFF00"/>
                </a:highlight>
              </a:rPr>
              <a:t>25% ממניות החברה.</a:t>
            </a:r>
          </a:p>
          <a:p>
            <a:pPr algn="just">
              <a:defRPr/>
            </a:pPr>
            <a:r>
              <a:rPr lang="he-IL" altLang="en-US" b="0" dirty="0"/>
              <a:t>לאחר פיטוריו הוא </a:t>
            </a:r>
            <a:r>
              <a:rPr lang="he-IL" altLang="en-US" b="0" dirty="0">
                <a:highlight>
                  <a:srgbClr val="FFFF00"/>
                </a:highlight>
              </a:rPr>
              <a:t>תבע</a:t>
            </a:r>
            <a:r>
              <a:rPr lang="he-IL" altLang="en-US" b="0" dirty="0"/>
              <a:t> את המעסיקה בעילות שונות ובין היתר בעילה לפיה לא שולמו לו </a:t>
            </a:r>
            <a:r>
              <a:rPr lang="he-IL" altLang="en-US" b="0" dirty="0">
                <a:highlight>
                  <a:srgbClr val="FFFF00"/>
                </a:highlight>
              </a:rPr>
              <a:t>שעות נוספות </a:t>
            </a:r>
            <a:r>
              <a:rPr lang="he-IL" altLang="en-US" b="0" dirty="0"/>
              <a:t>שביצע, כ- </a:t>
            </a:r>
            <a:r>
              <a:rPr lang="he-IL" altLang="en-US" b="0" dirty="0">
                <a:highlight>
                  <a:srgbClr val="FFFF00"/>
                </a:highlight>
              </a:rPr>
              <a:t>21 שעות נוספות בכל שבוע</a:t>
            </a:r>
            <a:r>
              <a:rPr lang="he-IL" altLang="en-US" b="0" dirty="0"/>
              <a:t>.</a:t>
            </a:r>
          </a:p>
          <a:p>
            <a:pPr algn="just">
              <a:defRPr/>
            </a:pPr>
            <a:r>
              <a:rPr lang="he-IL" altLang="en-US" b="0" dirty="0"/>
              <a:t>טענת </a:t>
            </a:r>
            <a:r>
              <a:rPr lang="he-IL" altLang="en-US" b="0" dirty="0">
                <a:highlight>
                  <a:srgbClr val="FFFF00"/>
                </a:highlight>
              </a:rPr>
              <a:t>המעסיקה</a:t>
            </a:r>
            <a:r>
              <a:rPr lang="he-IL" altLang="en-US" b="0" dirty="0"/>
              <a:t>: המדובר במי שהיה </a:t>
            </a:r>
            <a:r>
              <a:rPr lang="he-IL" altLang="en-US" b="0" dirty="0">
                <a:highlight>
                  <a:srgbClr val="FFFF00"/>
                </a:highlight>
              </a:rPr>
              <a:t>בעל מניות בחברה</a:t>
            </a:r>
            <a:r>
              <a:rPr lang="he-IL" altLang="en-US" b="0" dirty="0"/>
              <a:t>, במשרת </a:t>
            </a:r>
            <a:r>
              <a:rPr lang="he-IL" altLang="en-US" b="0" dirty="0">
                <a:highlight>
                  <a:srgbClr val="FFFF00"/>
                </a:highlight>
              </a:rPr>
              <a:t>אמון</a:t>
            </a:r>
            <a:r>
              <a:rPr lang="he-IL" altLang="en-US" b="0" dirty="0"/>
              <a:t>, ומשכך </a:t>
            </a:r>
            <a:r>
              <a:rPr lang="he-IL" altLang="en-US" b="0" dirty="0">
                <a:highlight>
                  <a:srgbClr val="FFFF00"/>
                </a:highlight>
              </a:rPr>
              <a:t>לא חל בעניינו חוק שעות עבודה ומנוחה המחייב ניהול רישום נוכחות ותשלום עבור שעות נוספות.</a:t>
            </a:r>
            <a:endParaRPr lang="en-US" altLang="en-US" dirty="0">
              <a:highlight>
                <a:srgbClr val="FFFF00"/>
              </a:highlight>
              <a:cs typeface="Arial" panose="020B0604020202020204" pitchFamily="34" charset="0"/>
            </a:endParaRPr>
          </a:p>
        </p:txBody>
      </p:sp>
    </p:spTree>
    <p:extLst>
      <p:ext uri="{BB962C8B-B14F-4D97-AF65-F5344CB8AC3E}">
        <p14:creationId xmlns:p14="http://schemas.microsoft.com/office/powerpoint/2010/main" val="731782930"/>
      </p:ext>
    </p:extLst>
  </p:cSld>
  <p:clrMapOvr>
    <a:masterClrMapping/>
  </p:clrMapOvr>
  <p:transition spd="slow">
    <p:randomBar dir="vert"/>
  </p:transition>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22325" y="365125"/>
            <a:ext cx="6197947" cy="976313"/>
          </a:xfrm>
        </p:spPr>
        <p:txBody>
          <a:bodyPr/>
          <a:lstStyle/>
          <a:p>
            <a:pPr algn="r">
              <a:defRPr/>
            </a:pPr>
            <a:r>
              <a:rPr lang="he-IL" sz="2400" dirty="0"/>
              <a:t>משרת אמון? לא תמיד. </a:t>
            </a:r>
            <a:br>
              <a:rPr lang="he-IL" sz="2400" dirty="0"/>
            </a:br>
            <a:r>
              <a:rPr lang="he-IL" sz="2400" dirty="0"/>
              <a:t>בית הדין קובע כי לא בעל מניות בחברה יוגדר במשרת אמון</a:t>
            </a:r>
            <a:endParaRPr lang="en-US" sz="2400" dirty="0"/>
          </a:p>
        </p:txBody>
      </p:sp>
      <p:sp>
        <p:nvSpPr>
          <p:cNvPr id="130051" name="מציין מיקום תוכן 2"/>
          <p:cNvSpPr>
            <a:spLocks noGrp="1"/>
          </p:cNvSpPr>
          <p:nvPr>
            <p:ph idx="1"/>
          </p:nvPr>
        </p:nvSpPr>
        <p:spPr>
          <a:xfrm>
            <a:off x="822325" y="2204864"/>
            <a:ext cx="6341963" cy="2475086"/>
          </a:xfrm>
        </p:spPr>
        <p:txBody>
          <a:bodyPr/>
          <a:lstStyle/>
          <a:p>
            <a:pPr algn="just">
              <a:defRPr/>
            </a:pPr>
            <a:r>
              <a:rPr lang="he-IL" altLang="en-US" b="0" dirty="0"/>
              <a:t>קביעת </a:t>
            </a:r>
            <a:r>
              <a:rPr lang="he-IL" altLang="en-US" b="0" dirty="0">
                <a:highlight>
                  <a:srgbClr val="FFFF00"/>
                </a:highlight>
              </a:rPr>
              <a:t>בית הדין:</a:t>
            </a:r>
          </a:p>
          <a:p>
            <a:pPr algn="just">
              <a:defRPr/>
            </a:pPr>
            <a:r>
              <a:rPr lang="he-IL" altLang="en-US" b="0" dirty="0">
                <a:highlight>
                  <a:srgbClr val="FFFF00"/>
                </a:highlight>
              </a:rPr>
              <a:t>בתחילת העסקתו </a:t>
            </a:r>
            <a:r>
              <a:rPr lang="he-IL" altLang="en-US" b="0" dirty="0"/>
              <a:t>של העובד, המעסיק </a:t>
            </a:r>
            <a:r>
              <a:rPr lang="he-IL" altLang="en-US" b="0" dirty="0">
                <a:highlight>
                  <a:srgbClr val="FFFF00"/>
                </a:highlight>
              </a:rPr>
              <a:t>שילם</a:t>
            </a:r>
            <a:r>
              <a:rPr lang="he-IL" altLang="en-US" b="0" dirty="0"/>
              <a:t> לו </a:t>
            </a:r>
            <a:r>
              <a:rPr lang="he-IL" altLang="en-US" b="0" dirty="0">
                <a:highlight>
                  <a:srgbClr val="FFFF00"/>
                </a:highlight>
              </a:rPr>
              <a:t>שעות נוספות</a:t>
            </a:r>
            <a:r>
              <a:rPr lang="he-IL" altLang="en-US" b="0" dirty="0"/>
              <a:t>.</a:t>
            </a:r>
          </a:p>
          <a:p>
            <a:pPr algn="just">
              <a:defRPr/>
            </a:pPr>
            <a:r>
              <a:rPr lang="he-IL" altLang="en-US" b="0" dirty="0"/>
              <a:t>לימים, הפך התובע </a:t>
            </a:r>
            <a:r>
              <a:rPr lang="he-IL" altLang="en-US" b="0" dirty="0">
                <a:highlight>
                  <a:srgbClr val="FFFF00"/>
                </a:highlight>
              </a:rPr>
              <a:t>לבעל מניות </a:t>
            </a:r>
            <a:r>
              <a:rPr lang="he-IL" altLang="en-US" b="0" dirty="0"/>
              <a:t>בחברה. עם מינויו, </a:t>
            </a:r>
            <a:r>
              <a:rPr lang="he-IL" altLang="en-US" b="0" dirty="0">
                <a:highlight>
                  <a:srgbClr val="FFFF00"/>
                </a:highlight>
              </a:rPr>
              <a:t>הפסיק המעסיק לשלם </a:t>
            </a:r>
            <a:r>
              <a:rPr lang="he-IL" altLang="en-US" b="0" dirty="0"/>
              <a:t>לו תגמול עבור שעות נוספות.</a:t>
            </a:r>
          </a:p>
          <a:p>
            <a:pPr algn="just">
              <a:defRPr/>
            </a:pPr>
            <a:r>
              <a:rPr lang="he-IL" altLang="en-US" b="0" dirty="0"/>
              <a:t>בית הדין קובע כי </a:t>
            </a:r>
            <a:r>
              <a:rPr lang="he-IL" altLang="en-US" b="0" dirty="0">
                <a:highlight>
                  <a:srgbClr val="FFFF00"/>
                </a:highlight>
              </a:rPr>
              <a:t>לא היה כל שינוי בשעות העובדה</a:t>
            </a:r>
            <a:r>
              <a:rPr lang="he-IL" altLang="en-US" b="0" dirty="0"/>
              <a:t>, </a:t>
            </a:r>
            <a:r>
              <a:rPr lang="he-IL" altLang="en-US" b="0" dirty="0">
                <a:highlight>
                  <a:srgbClr val="FFFF00"/>
                </a:highlight>
              </a:rPr>
              <a:t>אופי</a:t>
            </a:r>
            <a:r>
              <a:rPr lang="he-IL" altLang="en-US" b="0" dirty="0"/>
              <a:t> העבודה </a:t>
            </a:r>
            <a:r>
              <a:rPr lang="he-IL" altLang="en-US" b="0" dirty="0">
                <a:highlight>
                  <a:srgbClr val="FFFF00"/>
                </a:highlight>
              </a:rPr>
              <a:t>ותפקידו</a:t>
            </a:r>
            <a:r>
              <a:rPr lang="he-IL" altLang="en-US" b="0" dirty="0"/>
              <a:t> של העובד </a:t>
            </a:r>
            <a:r>
              <a:rPr lang="he-IL" altLang="en-US" b="0" dirty="0">
                <a:highlight>
                  <a:srgbClr val="FFFF00"/>
                </a:highlight>
              </a:rPr>
              <a:t>בטרם לקבלת המניות ולאחריהן</a:t>
            </a:r>
            <a:r>
              <a:rPr lang="he-IL" altLang="en-US" b="0" dirty="0"/>
              <a:t>.</a:t>
            </a:r>
          </a:p>
          <a:p>
            <a:pPr algn="just">
              <a:defRPr/>
            </a:pPr>
            <a:r>
              <a:rPr lang="he-IL" altLang="en-US" b="0" dirty="0"/>
              <a:t>בהתאם לכך בית הדין </a:t>
            </a:r>
            <a:r>
              <a:rPr lang="he-IL" altLang="en-US" b="0" dirty="0">
                <a:highlight>
                  <a:srgbClr val="FFFF00"/>
                </a:highlight>
              </a:rPr>
              <a:t>לא מבין מדוע הוסר רכיב התשלום בדבר שעות נוספות ששולם לו תחילה. </a:t>
            </a:r>
          </a:p>
          <a:p>
            <a:pPr algn="just">
              <a:defRPr/>
            </a:pPr>
            <a:endParaRPr lang="en-US" altLang="en-US" dirty="0">
              <a:cs typeface="Arial" panose="020B0604020202020204" pitchFamily="34" charset="0"/>
            </a:endParaRPr>
          </a:p>
        </p:txBody>
      </p:sp>
    </p:spTree>
    <p:extLst>
      <p:ext uri="{BB962C8B-B14F-4D97-AF65-F5344CB8AC3E}">
        <p14:creationId xmlns:p14="http://schemas.microsoft.com/office/powerpoint/2010/main" val="2096063930"/>
      </p:ext>
    </p:extLst>
  </p:cSld>
  <p:clrMapOvr>
    <a:masterClrMapping/>
  </p:clrMapOvr>
  <p:transition spd="slow">
    <p:randomBar dir="vert"/>
  </p:transition>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22325" y="365125"/>
            <a:ext cx="6125939" cy="831850"/>
          </a:xfrm>
        </p:spPr>
        <p:txBody>
          <a:bodyPr/>
          <a:lstStyle/>
          <a:p>
            <a:pPr algn="r">
              <a:defRPr/>
            </a:pPr>
            <a:r>
              <a:rPr lang="he-IL" sz="2400" dirty="0"/>
              <a:t>משרת אמון? לא תמיד. </a:t>
            </a:r>
            <a:br>
              <a:rPr lang="he-IL" sz="2400" dirty="0"/>
            </a:br>
            <a:r>
              <a:rPr lang="he-IL" sz="2400" dirty="0"/>
              <a:t>בית הדין קובע כי לא בעל מניות בחברה יוגדר במשרת אמון</a:t>
            </a:r>
            <a:endParaRPr lang="en-US" sz="2400" dirty="0"/>
          </a:p>
        </p:txBody>
      </p:sp>
      <p:sp>
        <p:nvSpPr>
          <p:cNvPr id="131075" name="מציין מיקום תוכן 2"/>
          <p:cNvSpPr>
            <a:spLocks noGrp="1"/>
          </p:cNvSpPr>
          <p:nvPr>
            <p:ph idx="1"/>
          </p:nvPr>
        </p:nvSpPr>
        <p:spPr>
          <a:xfrm>
            <a:off x="822325" y="2060848"/>
            <a:ext cx="6197947" cy="2619102"/>
          </a:xfrm>
        </p:spPr>
        <p:txBody>
          <a:bodyPr/>
          <a:lstStyle/>
          <a:p>
            <a:pPr algn="just">
              <a:defRPr/>
            </a:pPr>
            <a:r>
              <a:rPr lang="he-IL" altLang="en-US" sz="1600" b="0" dirty="0"/>
              <a:t>בית הדין בוחן את </a:t>
            </a:r>
            <a:r>
              <a:rPr lang="he-IL" altLang="en-US" sz="1600" b="0" dirty="0">
                <a:highlight>
                  <a:srgbClr val="FFFF00"/>
                </a:highlight>
              </a:rPr>
              <a:t>הקריטריונים</a:t>
            </a:r>
            <a:r>
              <a:rPr lang="he-IL" altLang="en-US" sz="1600" b="0" dirty="0"/>
              <a:t> השונים על נסיבות המקרה:</a:t>
            </a:r>
          </a:p>
          <a:p>
            <a:pPr algn="just">
              <a:defRPr/>
            </a:pPr>
            <a:r>
              <a:rPr lang="he-IL" altLang="en-US" sz="1600" b="0" dirty="0">
                <a:highlight>
                  <a:srgbClr val="FFFF00"/>
                </a:highlight>
              </a:rPr>
              <a:t>שכר</a:t>
            </a:r>
            <a:r>
              <a:rPr lang="he-IL" altLang="en-US" sz="1600" b="0" dirty="0"/>
              <a:t>: שכרו של העובד </a:t>
            </a:r>
            <a:r>
              <a:rPr lang="he-IL" altLang="en-US" sz="1600" b="0" dirty="0">
                <a:highlight>
                  <a:srgbClr val="FFFF00"/>
                </a:highlight>
              </a:rPr>
              <a:t>הועלה ב- 2,000 ₪ בלבד</a:t>
            </a:r>
            <a:r>
              <a:rPr lang="he-IL" altLang="en-US" sz="1600" b="0" dirty="0"/>
              <a:t>. המדובר בהעלאה </a:t>
            </a:r>
            <a:r>
              <a:rPr lang="he-IL" altLang="en-US" sz="1600" b="0" dirty="0">
                <a:highlight>
                  <a:srgbClr val="FFFF00"/>
                </a:highlight>
              </a:rPr>
              <a:t>שאינה עולה בקנה אחד עם העלאת שכר של מי שבמשרת אמון </a:t>
            </a:r>
            <a:r>
              <a:rPr lang="he-IL" altLang="en-US" sz="1600" b="0" dirty="0"/>
              <a:t>– כאשר בעניינו של זה, העלאת השכר הינה גבוהה יותר בדרך כלל.</a:t>
            </a:r>
          </a:p>
          <a:p>
            <a:pPr algn="just">
              <a:defRPr/>
            </a:pPr>
            <a:r>
              <a:rPr lang="he-IL" altLang="en-US" sz="1600" b="0" dirty="0">
                <a:highlight>
                  <a:srgbClr val="FFFF00"/>
                </a:highlight>
              </a:rPr>
              <a:t>תפקיד</a:t>
            </a:r>
            <a:r>
              <a:rPr lang="he-IL" altLang="en-US" sz="1600" b="0" dirty="0"/>
              <a:t>: העובד שימש </a:t>
            </a:r>
            <a:r>
              <a:rPr lang="he-IL" altLang="en-US" sz="1600" b="0" dirty="0" err="1">
                <a:highlight>
                  <a:srgbClr val="FFFF00"/>
                </a:highlight>
              </a:rPr>
              <a:t>בתפקיש</a:t>
            </a:r>
            <a:r>
              <a:rPr lang="he-IL" altLang="en-US" sz="1600" b="0" dirty="0"/>
              <a:t> </a:t>
            </a:r>
            <a:r>
              <a:rPr lang="he-IL" altLang="en-US" sz="1600" b="0" dirty="0">
                <a:highlight>
                  <a:srgbClr val="FFFF00"/>
                </a:highlight>
              </a:rPr>
              <a:t>מחסנאי</a:t>
            </a:r>
            <a:r>
              <a:rPr lang="he-IL" altLang="en-US" sz="1600" b="0" dirty="0"/>
              <a:t>. </a:t>
            </a:r>
            <a:r>
              <a:rPr lang="he-IL" altLang="en-US" sz="1600" b="0" dirty="0">
                <a:highlight>
                  <a:srgbClr val="FFFF00"/>
                </a:highlight>
              </a:rPr>
              <a:t>אין</a:t>
            </a:r>
            <a:r>
              <a:rPr lang="he-IL" altLang="en-US" sz="1600" b="0" dirty="0"/>
              <a:t> המדובר בתפקיד העונה על הגדרה של </a:t>
            </a:r>
            <a:r>
              <a:rPr lang="he-IL" altLang="en-US" sz="1600" b="0" dirty="0">
                <a:highlight>
                  <a:srgbClr val="FFFF00"/>
                </a:highlight>
              </a:rPr>
              <a:t>משרת אמון. </a:t>
            </a:r>
          </a:p>
          <a:p>
            <a:pPr algn="just">
              <a:defRPr/>
            </a:pPr>
            <a:r>
              <a:rPr lang="he-IL" altLang="en-US" sz="1600" b="0" dirty="0">
                <a:highlight>
                  <a:srgbClr val="FFFF00"/>
                </a:highlight>
              </a:rPr>
              <a:t>סמכויות</a:t>
            </a:r>
            <a:r>
              <a:rPr lang="he-IL" altLang="en-US" sz="1600" b="0" dirty="0"/>
              <a:t>: בית הדין </a:t>
            </a:r>
            <a:r>
              <a:rPr lang="he-IL" altLang="en-US" sz="1600" b="0" dirty="0">
                <a:highlight>
                  <a:srgbClr val="FFFF00"/>
                </a:highlight>
              </a:rPr>
              <a:t>לא מוצא כי לעובד היו סמכויות הקיימות לעובד המצוי במשרת אמון</a:t>
            </a:r>
            <a:r>
              <a:rPr lang="he-IL" altLang="en-US" sz="1600" b="0" dirty="0"/>
              <a:t>. הוא </a:t>
            </a:r>
            <a:r>
              <a:rPr lang="he-IL" altLang="en-US" sz="1600" b="0" dirty="0">
                <a:highlight>
                  <a:srgbClr val="FFFF00"/>
                </a:highlight>
              </a:rPr>
              <a:t>לא נטל חלק כלשהו בהחלטות הניהוליות</a:t>
            </a:r>
            <a:r>
              <a:rPr lang="he-IL" altLang="en-US" sz="1600" b="0" dirty="0"/>
              <a:t>.</a:t>
            </a:r>
          </a:p>
          <a:p>
            <a:pPr algn="just">
              <a:defRPr/>
            </a:pPr>
            <a:r>
              <a:rPr lang="he-IL" altLang="en-US" sz="1600" b="0" dirty="0">
                <a:highlight>
                  <a:srgbClr val="FFFF00"/>
                </a:highlight>
              </a:rPr>
              <a:t>פיקוח</a:t>
            </a:r>
            <a:r>
              <a:rPr lang="he-IL" altLang="en-US" sz="1600" b="0" dirty="0"/>
              <a:t> על העבודה: העובד ביצע עבודתו </a:t>
            </a:r>
            <a:r>
              <a:rPr lang="he-IL" altLang="en-US" sz="1600" b="0" dirty="0">
                <a:highlight>
                  <a:srgbClr val="FFFF00"/>
                </a:highlight>
              </a:rPr>
              <a:t>במקום אחד ובשעות קבועות</a:t>
            </a:r>
            <a:r>
              <a:rPr lang="he-IL" altLang="en-US" sz="1600" b="0" dirty="0"/>
              <a:t>. נקבע </a:t>
            </a:r>
            <a:r>
              <a:rPr lang="he-IL" altLang="en-US" sz="1600" b="0" dirty="0">
                <a:highlight>
                  <a:srgbClr val="FFFF00"/>
                </a:highlight>
              </a:rPr>
              <a:t>שהמעסיק יכול היה לפקח על שעות עבודתו של התובע, גם אם בחרה שלא לעשות כן בפועל. </a:t>
            </a:r>
            <a:endParaRPr lang="en-US" altLang="en-US" sz="1600" dirty="0">
              <a:highlight>
                <a:srgbClr val="FFFF00"/>
              </a:highlight>
              <a:cs typeface="Arial" panose="020B0604020202020204" pitchFamily="34" charset="0"/>
            </a:endParaRPr>
          </a:p>
        </p:txBody>
      </p:sp>
    </p:spTree>
    <p:extLst>
      <p:ext uri="{BB962C8B-B14F-4D97-AF65-F5344CB8AC3E}">
        <p14:creationId xmlns:p14="http://schemas.microsoft.com/office/powerpoint/2010/main" val="1226795179"/>
      </p:ext>
    </p:extLst>
  </p:cSld>
  <p:clrMapOvr>
    <a:masterClrMapping/>
  </p:clrMapOvr>
  <p:transition spd="slow">
    <p:randomBar dir="vert"/>
  </p:transition>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39552" y="188640"/>
            <a:ext cx="6447234" cy="1320800"/>
          </a:xfrm>
        </p:spPr>
        <p:txBody>
          <a:bodyPr/>
          <a:lstStyle/>
          <a:p>
            <a:pPr algn="r">
              <a:defRPr/>
            </a:pPr>
            <a:r>
              <a:rPr lang="he-IL" sz="2400" dirty="0"/>
              <a:t>משרת אמון? לא תמיד. </a:t>
            </a:r>
            <a:br>
              <a:rPr lang="he-IL" sz="2400" dirty="0"/>
            </a:br>
            <a:r>
              <a:rPr lang="he-IL" sz="2400" dirty="0"/>
              <a:t>בית הדין קובע כי לא בעל מניות בחברה יוגדר במשרת אמון</a:t>
            </a:r>
            <a:endParaRPr lang="en-US" sz="2400" dirty="0"/>
          </a:p>
        </p:txBody>
      </p:sp>
      <p:sp>
        <p:nvSpPr>
          <p:cNvPr id="132099" name="מציין מיקום תוכן 2"/>
          <p:cNvSpPr>
            <a:spLocks noGrp="1"/>
          </p:cNvSpPr>
          <p:nvPr>
            <p:ph idx="1"/>
          </p:nvPr>
        </p:nvSpPr>
        <p:spPr>
          <a:xfrm>
            <a:off x="755576" y="1628800"/>
            <a:ext cx="6447234" cy="2619102"/>
          </a:xfrm>
        </p:spPr>
        <p:txBody>
          <a:bodyPr/>
          <a:lstStyle/>
          <a:p>
            <a:pPr algn="just">
              <a:defRPr/>
            </a:pPr>
            <a:r>
              <a:rPr lang="he-IL" altLang="en-US" b="0" dirty="0"/>
              <a:t>בית הדין מוצא </a:t>
            </a:r>
            <a:r>
              <a:rPr lang="he-IL" altLang="en-US" b="0" dirty="0">
                <a:highlight>
                  <a:srgbClr val="FFFF00"/>
                </a:highlight>
              </a:rPr>
              <a:t>שהנסיבות והראיות </a:t>
            </a:r>
            <a:r>
              <a:rPr lang="he-IL" altLang="en-US" b="0" dirty="0"/>
              <a:t>שהובאו עדיין </a:t>
            </a:r>
            <a:r>
              <a:rPr lang="he-IL" altLang="en-US" b="0" dirty="0">
                <a:highlight>
                  <a:srgbClr val="FFFF00"/>
                </a:highlight>
              </a:rPr>
              <a:t>מותירות ספק </a:t>
            </a:r>
            <a:r>
              <a:rPr lang="he-IL" altLang="en-US" b="0" dirty="0"/>
              <a:t>בדבר השאלה </a:t>
            </a:r>
            <a:r>
              <a:rPr lang="he-IL" altLang="en-US" b="0" dirty="0">
                <a:highlight>
                  <a:srgbClr val="FFFF00"/>
                </a:highlight>
              </a:rPr>
              <a:t>האם העובד ביצע שעות נוספות או לא.</a:t>
            </a:r>
          </a:p>
          <a:p>
            <a:pPr algn="just">
              <a:defRPr/>
            </a:pPr>
            <a:r>
              <a:rPr lang="he-IL" altLang="en-US" b="0" dirty="0"/>
              <a:t>כאשר </a:t>
            </a:r>
            <a:r>
              <a:rPr lang="he-IL" altLang="en-US" b="0" dirty="0">
                <a:highlight>
                  <a:srgbClr val="FFFF00"/>
                </a:highlight>
              </a:rPr>
              <a:t>קיים ספק </a:t>
            </a:r>
            <a:r>
              <a:rPr lang="he-IL" altLang="en-US" b="0" dirty="0"/>
              <a:t>בשאלה כאמור – </a:t>
            </a:r>
            <a:r>
              <a:rPr lang="he-IL" altLang="en-US" b="0" dirty="0">
                <a:highlight>
                  <a:srgbClr val="FFFF00"/>
                </a:highlight>
              </a:rPr>
              <a:t>נטל ההוכחה הקיים על הנתבע </a:t>
            </a:r>
            <a:r>
              <a:rPr lang="he-IL" altLang="en-US" b="0" dirty="0" err="1">
                <a:highlight>
                  <a:srgbClr val="FFFF00"/>
                </a:highlight>
              </a:rPr>
              <a:t>ייגבר</a:t>
            </a:r>
            <a:r>
              <a:rPr lang="he-IL" altLang="en-US" b="0" dirty="0">
                <a:highlight>
                  <a:srgbClr val="FFFF00"/>
                </a:highlight>
              </a:rPr>
              <a:t> על הנטל המוטל על התובע להבאת הראיה -</a:t>
            </a:r>
            <a:r>
              <a:rPr lang="he-IL" altLang="en-US" b="0" dirty="0"/>
              <a:t> והרי </a:t>
            </a:r>
            <a:r>
              <a:rPr lang="he-IL" altLang="en-US" b="0" dirty="0">
                <a:highlight>
                  <a:srgbClr val="FFFF00"/>
                </a:highlight>
              </a:rPr>
              <a:t>שהספק יעבוד לטובתו של התובע.</a:t>
            </a:r>
          </a:p>
          <a:p>
            <a:pPr algn="just">
              <a:defRPr/>
            </a:pPr>
            <a:r>
              <a:rPr lang="he-IL" altLang="en-US" b="0" dirty="0"/>
              <a:t>בית הדין קובע </a:t>
            </a:r>
            <a:r>
              <a:rPr lang="he-IL" altLang="en-US" b="0" dirty="0">
                <a:highlight>
                  <a:srgbClr val="FFFF00"/>
                </a:highlight>
              </a:rPr>
              <a:t>שמחד גיסא לא הוכח שהתובע ביצע את כמות השעות שאותן הוא תובע ומאידך גיסא, הנתבעת שילמה לתובע גמול שעות נוספות. כלומר, הודתה בכך שהתובע ביצע שעות נוספות – מה שמחזק את הספק האמור.</a:t>
            </a:r>
          </a:p>
          <a:p>
            <a:pPr algn="just">
              <a:defRPr/>
            </a:pPr>
            <a:r>
              <a:rPr lang="he-IL" altLang="en-US" b="0" dirty="0">
                <a:highlight>
                  <a:srgbClr val="FFFF00"/>
                </a:highlight>
              </a:rPr>
              <a:t>בהתאם לספק כאמור בית הדין פוסק כי </a:t>
            </a:r>
            <a:r>
              <a:rPr lang="he-IL" altLang="en-US" dirty="0">
                <a:highlight>
                  <a:srgbClr val="FFFF00"/>
                </a:highlight>
              </a:rPr>
              <a:t>העובד זכאי לגמול שעות נוספות</a:t>
            </a:r>
            <a:r>
              <a:rPr lang="he-IL" altLang="en-US" b="0" dirty="0">
                <a:highlight>
                  <a:srgbClr val="FFFF00"/>
                </a:highlight>
              </a:rPr>
              <a:t> בגובה של 23 שעות נוספות בחודש, בהתבסס על הנתונים שהובאו בפניו.</a:t>
            </a:r>
            <a:endParaRPr lang="en-US" altLang="en-US" dirty="0">
              <a:highlight>
                <a:srgbClr val="FFFF00"/>
              </a:highlight>
              <a:cs typeface="Arial" panose="020B0604020202020204" pitchFamily="34" charset="0"/>
            </a:endParaRPr>
          </a:p>
        </p:txBody>
      </p:sp>
    </p:spTree>
    <p:extLst>
      <p:ext uri="{BB962C8B-B14F-4D97-AF65-F5344CB8AC3E}">
        <p14:creationId xmlns:p14="http://schemas.microsoft.com/office/powerpoint/2010/main" val="1535359417"/>
      </p:ext>
    </p:extLst>
  </p:cSld>
  <p:clrMapOvr>
    <a:masterClrMapping/>
  </p:clrMapOvr>
  <p:transition spd="slow">
    <p:randomBar dir="vert"/>
  </p:transition>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defRPr/>
            </a:pPr>
            <a:r>
              <a:rPr lang="he-IL" dirty="0"/>
              <a:t>האם חובת מתן הודעה מוקדמת חלה גם עבור עובד בחל"ת? </a:t>
            </a:r>
            <a:endParaRPr lang="en-US" dirty="0"/>
          </a:p>
        </p:txBody>
      </p:sp>
      <p:sp>
        <p:nvSpPr>
          <p:cNvPr id="71683" name="מציין מיקום תוכן 2"/>
          <p:cNvSpPr>
            <a:spLocks noGrp="1"/>
          </p:cNvSpPr>
          <p:nvPr>
            <p:ph idx="1"/>
          </p:nvPr>
        </p:nvSpPr>
        <p:spPr>
          <a:xfrm>
            <a:off x="755576" y="1488281"/>
            <a:ext cx="6447234" cy="3881437"/>
          </a:xfrm>
        </p:spPr>
        <p:txBody>
          <a:bodyPr/>
          <a:lstStyle/>
          <a:p>
            <a:pPr algn="just"/>
            <a:r>
              <a:rPr lang="he-IL" altLang="en-US" sz="1600" b="0" dirty="0"/>
              <a:t>חופשה ללא תשלום הוגרה בפסיקה כ"הקפאה" של יחסי העבודה בין הצדדים.</a:t>
            </a:r>
          </a:p>
          <a:p>
            <a:pPr algn="just"/>
            <a:endParaRPr lang="he-IL" altLang="en-US" sz="1600" b="0" dirty="0"/>
          </a:p>
          <a:p>
            <a:pPr algn="just"/>
            <a:r>
              <a:rPr lang="he-IL" altLang="en-US" sz="1600" b="0" dirty="0"/>
              <a:t>בסיום תקופת חופשה ללא תשלום, הצדדים שבים ליחסי העובדה הקודמים שהיו ביניהם.</a:t>
            </a:r>
          </a:p>
          <a:p>
            <a:pPr algn="just"/>
            <a:endParaRPr lang="he-IL" altLang="en-US" sz="1600" b="0" dirty="0"/>
          </a:p>
          <a:p>
            <a:pPr algn="just"/>
            <a:r>
              <a:rPr lang="he-IL" altLang="en-US" sz="1600" b="0" dirty="0"/>
              <a:t>ככל שהמעסיק מעוניין ליזום שינוי ביחסי העבודה, ובוודאי לפטר את העובד המצוי בחל"ת, עליו לעמוד בכל כללי השימוע המוכרים על פי הפסיקה.</a:t>
            </a:r>
          </a:p>
          <a:p>
            <a:pPr algn="just"/>
            <a:endParaRPr lang="he-IL" altLang="en-US" sz="1600" b="0" dirty="0"/>
          </a:p>
          <a:p>
            <a:pPr algn="just"/>
            <a:r>
              <a:rPr lang="he-IL" altLang="en-US" sz="1600" b="0" dirty="0"/>
              <a:t>כמו כן, יחסי העבודה בין הצדדים ממשיכים להתקיים, וכן יש ליתן לעובד הודעה מוקדמת בדבר סיום העסקתו ו/או פיצוי חלף הודעה מוקדמת במידה והמעסיק מוותר על המשך עבודתו בפועל. </a:t>
            </a:r>
            <a:endParaRPr lang="en-US" altLang="en-US" sz="1600" dirty="0">
              <a:cs typeface="Arial" panose="020B0604020202020204" pitchFamily="34" charset="0"/>
            </a:endParaRPr>
          </a:p>
        </p:txBody>
      </p:sp>
    </p:spTree>
    <p:extLst>
      <p:ext uri="{BB962C8B-B14F-4D97-AF65-F5344CB8AC3E}">
        <p14:creationId xmlns:p14="http://schemas.microsoft.com/office/powerpoint/2010/main" val="2407261643"/>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50439" y="548680"/>
            <a:ext cx="6347713" cy="1320800"/>
          </a:xfrm>
        </p:spPr>
        <p:txBody>
          <a:bodyPr/>
          <a:lstStyle/>
          <a:p>
            <a:pPr algn="r">
              <a:defRPr/>
            </a:pPr>
            <a:r>
              <a:rPr lang="he-IL" dirty="0"/>
              <a:t>היתר לביצוע קיזוז פנימי של שעות נוספות</a:t>
            </a:r>
          </a:p>
        </p:txBody>
      </p:sp>
      <p:sp>
        <p:nvSpPr>
          <p:cNvPr id="11267" name="מציין מיקום תוכן 2"/>
          <p:cNvSpPr>
            <a:spLocks noGrp="1"/>
          </p:cNvSpPr>
          <p:nvPr>
            <p:ph idx="1"/>
          </p:nvPr>
        </p:nvSpPr>
        <p:spPr>
          <a:xfrm>
            <a:off x="650439" y="1772816"/>
            <a:ext cx="6702001" cy="4000500"/>
          </a:xfrm>
        </p:spPr>
        <p:txBody>
          <a:bodyPr>
            <a:normAutofit fontScale="85000" lnSpcReduction="10000"/>
          </a:bodyPr>
          <a:lstStyle/>
          <a:p>
            <a:r>
              <a:rPr lang="he-IL" altLang="en-US" b="0" dirty="0"/>
              <a:t>ע"ע 52804-12-15, </a:t>
            </a:r>
            <a:r>
              <a:rPr lang="he-IL" altLang="en-US" dirty="0"/>
              <a:t>ינאי ריין נ' </a:t>
            </a:r>
            <a:r>
              <a:rPr lang="he-IL" altLang="en-US" dirty="0" err="1"/>
              <a:t>הומטקס</a:t>
            </a:r>
            <a:r>
              <a:rPr lang="he-IL" altLang="en-US" dirty="0"/>
              <a:t> </a:t>
            </a:r>
            <a:r>
              <a:rPr lang="he-IL" altLang="en-US" dirty="0" err="1"/>
              <a:t>ר.ע.ש.נ</a:t>
            </a:r>
            <a:r>
              <a:rPr lang="he-IL" altLang="en-US" dirty="0"/>
              <a:t> בע"מ (בית הדין הארצי לעבודה)</a:t>
            </a:r>
            <a:endParaRPr lang="he-IL" altLang="en-US" b="0" dirty="0"/>
          </a:p>
          <a:p>
            <a:endParaRPr lang="he-IL" altLang="en-US" sz="2000" dirty="0"/>
          </a:p>
          <a:p>
            <a:r>
              <a:rPr lang="he-IL" altLang="en-US" sz="2000" dirty="0"/>
              <a:t>בית הדין פוסק כי מעסיק רשאי לבצע קיזוז פנימי בחודש עבודה נתון, במקרה בו השעות שהחסיר העובד עולות על השעות הנוספות שביצע</a:t>
            </a:r>
          </a:p>
          <a:p>
            <a:r>
              <a:rPr lang="he-IL" altLang="en-US" b="0" dirty="0"/>
              <a:t>כיצד יש לחשב במקרה כזה את זכאות העובד לתגמול עבור שעות נוספות שביצע?</a:t>
            </a:r>
          </a:p>
          <a:p>
            <a:r>
              <a:rPr lang="he-IL" altLang="en-US" b="0" dirty="0"/>
              <a:t>מדובר במקרה שלתשלום שכר גלובאלי לעובד.</a:t>
            </a:r>
          </a:p>
          <a:p>
            <a:r>
              <a:rPr lang="he-IL" altLang="en-US" b="0" dirty="0"/>
              <a:t>כשמדובר בשכר גלובאלי – נטיית המעסיק לא לשלם לעובד בשכר גלובלי תגמול עבור שעות נוספות, וכמו כן –אלא לנכות משכר העובד שעות עבודה שהחסיר. </a:t>
            </a:r>
          </a:p>
          <a:p>
            <a:r>
              <a:rPr lang="he-IL" altLang="en-US" b="0" dirty="0"/>
              <a:t>שני הצדדים טעו לחשוב שמדובר בשכר גלובלי, ולכן לא ערכו תחשיב אריתמטי של השעות. כלומר, היעדר ניכוי שעות העבודה שהחסיר העובד נבע אך ורק מהנחה שגויה זו, ולא בשל הטבה שניתנה לעובד.</a:t>
            </a:r>
            <a:endParaRPr lang="he-IL" altLang="en-US" dirty="0"/>
          </a:p>
        </p:txBody>
      </p:sp>
    </p:spTree>
    <p:extLst>
      <p:ext uri="{BB962C8B-B14F-4D97-AF65-F5344CB8AC3E}">
        <p14:creationId xmlns:p14="http://schemas.microsoft.com/office/powerpoint/2010/main" val="2243654801"/>
      </p:ext>
    </p:extLst>
  </p:cSld>
  <p:clrMapOvr>
    <a:masterClrMapping/>
  </p:clrMapOvr>
  <p:transition spd="slow">
    <p:randomBar dir="vert"/>
  </p:transition>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22325" y="476672"/>
            <a:ext cx="6269955" cy="1080120"/>
          </a:xfrm>
        </p:spPr>
        <p:txBody>
          <a:bodyPr/>
          <a:lstStyle/>
          <a:p>
            <a:pPr algn="r">
              <a:defRPr/>
            </a:pPr>
            <a:r>
              <a:rPr lang="he-IL" sz="2400" dirty="0"/>
              <a:t>עובד שדיווח מחלה, ובזמן המחלה בילה והתנהל כשורה – ישיב את דמי המחלה ששולמו עבורו</a:t>
            </a:r>
            <a:br>
              <a:rPr lang="he-IL" sz="2400" dirty="0"/>
            </a:br>
            <a:endParaRPr lang="en-US" sz="2400" dirty="0"/>
          </a:p>
        </p:txBody>
      </p:sp>
      <p:sp>
        <p:nvSpPr>
          <p:cNvPr id="82947" name="מציין מיקום תוכן 2"/>
          <p:cNvSpPr>
            <a:spLocks noGrp="1"/>
          </p:cNvSpPr>
          <p:nvPr>
            <p:ph idx="1"/>
          </p:nvPr>
        </p:nvSpPr>
        <p:spPr>
          <a:xfrm>
            <a:off x="894333" y="1844824"/>
            <a:ext cx="6197947" cy="2475086"/>
          </a:xfrm>
        </p:spPr>
        <p:txBody>
          <a:bodyPr/>
          <a:lstStyle/>
          <a:p>
            <a:pPr>
              <a:defRPr/>
            </a:pPr>
            <a:r>
              <a:rPr lang="he-IL" dirty="0" err="1"/>
              <a:t>סע"ש</a:t>
            </a:r>
            <a:r>
              <a:rPr lang="he-IL" dirty="0"/>
              <a:t> 3710-03-17 נעמה </a:t>
            </a:r>
            <a:r>
              <a:rPr lang="he-IL" dirty="0" err="1"/>
              <a:t>רבהייב</a:t>
            </a:r>
            <a:r>
              <a:rPr lang="he-IL" dirty="0"/>
              <a:t> נ' החברה הכלכלית לפיתוח כפר יונה בע"מ</a:t>
            </a:r>
            <a:endParaRPr lang="he-IL" b="0" dirty="0"/>
          </a:p>
          <a:p>
            <a:pPr algn="just">
              <a:defRPr/>
            </a:pPr>
            <a:r>
              <a:rPr lang="he-IL" b="0" dirty="0"/>
              <a:t>בתובעת </a:t>
            </a:r>
            <a:r>
              <a:rPr lang="he-IL" b="0" dirty="0">
                <a:highlight>
                  <a:srgbClr val="FFFF00"/>
                </a:highlight>
              </a:rPr>
              <a:t>עבדה</a:t>
            </a:r>
            <a:r>
              <a:rPr lang="he-IL" b="0" dirty="0"/>
              <a:t> אצל הנתבעת במשך </a:t>
            </a:r>
            <a:r>
              <a:rPr lang="he-IL" b="0" dirty="0">
                <a:highlight>
                  <a:srgbClr val="FFFF00"/>
                </a:highlight>
              </a:rPr>
              <a:t>כ- 9 שנים</a:t>
            </a:r>
            <a:r>
              <a:rPr lang="he-IL" b="0" dirty="0"/>
              <a:t>.</a:t>
            </a:r>
          </a:p>
          <a:p>
            <a:pPr algn="just">
              <a:defRPr/>
            </a:pPr>
            <a:r>
              <a:rPr lang="he-IL" b="0" dirty="0"/>
              <a:t>לעובדת </a:t>
            </a:r>
            <a:r>
              <a:rPr lang="he-IL" b="0" dirty="0">
                <a:highlight>
                  <a:srgbClr val="FFFF00"/>
                </a:highlight>
              </a:rPr>
              <a:t>נערך שימוע</a:t>
            </a:r>
            <a:r>
              <a:rPr lang="he-IL" b="0" dirty="0"/>
              <a:t>. יום למחרת השימוע היא </a:t>
            </a:r>
            <a:r>
              <a:rPr lang="he-IL" b="0" dirty="0">
                <a:highlight>
                  <a:srgbClr val="FFFF00"/>
                </a:highlight>
              </a:rPr>
              <a:t>הגישה אישור מחלה</a:t>
            </a:r>
            <a:r>
              <a:rPr lang="he-IL" b="0" dirty="0"/>
              <a:t>, שהסתכמה לכדי </a:t>
            </a:r>
            <a:r>
              <a:rPr lang="he-IL" b="0" dirty="0">
                <a:highlight>
                  <a:srgbClr val="FFFF00"/>
                </a:highlight>
              </a:rPr>
              <a:t>כחודש וחצי</a:t>
            </a:r>
            <a:r>
              <a:rPr lang="he-IL" b="0" dirty="0"/>
              <a:t>. בהתאם לכך העובדת </a:t>
            </a:r>
            <a:r>
              <a:rPr lang="he-IL" b="0" dirty="0">
                <a:highlight>
                  <a:srgbClr val="FFFF00"/>
                </a:highlight>
              </a:rPr>
              <a:t>לא הגיעה </a:t>
            </a:r>
            <a:r>
              <a:rPr lang="he-IL" b="0" dirty="0"/>
              <a:t>לעבודתה </a:t>
            </a:r>
            <a:r>
              <a:rPr lang="he-IL" b="0" dirty="0">
                <a:highlight>
                  <a:srgbClr val="FFFF00"/>
                </a:highlight>
              </a:rPr>
              <a:t>וקיבלה תשלום עבור ימי המחלה</a:t>
            </a:r>
            <a:r>
              <a:rPr lang="he-IL" b="0" dirty="0"/>
              <a:t>.</a:t>
            </a:r>
          </a:p>
          <a:p>
            <a:pPr algn="just">
              <a:defRPr/>
            </a:pPr>
            <a:endParaRPr lang="he-IL" b="0" dirty="0"/>
          </a:p>
          <a:p>
            <a:pPr>
              <a:defRPr/>
            </a:pPr>
            <a:endParaRPr lang="en-US" altLang="en-US" dirty="0">
              <a:cs typeface="Arial" panose="020B0604020202020204" pitchFamily="34" charset="0"/>
            </a:endParaRPr>
          </a:p>
        </p:txBody>
      </p:sp>
    </p:spTree>
    <p:extLst>
      <p:ext uri="{BB962C8B-B14F-4D97-AF65-F5344CB8AC3E}">
        <p14:creationId xmlns:p14="http://schemas.microsoft.com/office/powerpoint/2010/main" val="3739280882"/>
      </p:ext>
    </p:extLst>
  </p:cSld>
  <p:clrMapOvr>
    <a:masterClrMapping/>
  </p:clrMapOvr>
  <p:transition spd="slow">
    <p:randomBar dir="vert"/>
  </p:transition>
</p:sld>
</file>

<file path=ppt/slides/slide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22325" y="365125"/>
            <a:ext cx="6197947" cy="976313"/>
          </a:xfrm>
        </p:spPr>
        <p:txBody>
          <a:bodyPr/>
          <a:lstStyle/>
          <a:p>
            <a:pPr algn="r">
              <a:defRPr/>
            </a:pPr>
            <a:r>
              <a:rPr lang="he-IL" dirty="0"/>
              <a:t>עובד שדיווח מחלה, ובזמן המחלה בילה והתנהל כשורה – ישיב את דמי המחלה ששולמו עבורו</a:t>
            </a:r>
            <a:endParaRPr lang="en-US" dirty="0"/>
          </a:p>
        </p:txBody>
      </p:sp>
      <p:sp>
        <p:nvSpPr>
          <p:cNvPr id="83971" name="מציין מיקום תוכן 2"/>
          <p:cNvSpPr>
            <a:spLocks noGrp="1"/>
          </p:cNvSpPr>
          <p:nvPr>
            <p:ph idx="1"/>
          </p:nvPr>
        </p:nvSpPr>
        <p:spPr>
          <a:xfrm>
            <a:off x="822325" y="2276872"/>
            <a:ext cx="6341963" cy="2403078"/>
          </a:xfrm>
        </p:spPr>
        <p:txBody>
          <a:bodyPr/>
          <a:lstStyle/>
          <a:p>
            <a:pPr algn="just">
              <a:defRPr/>
            </a:pPr>
            <a:r>
              <a:rPr lang="he-IL" b="0" dirty="0">
                <a:highlight>
                  <a:srgbClr val="FFFF00"/>
                </a:highlight>
              </a:rPr>
              <a:t>המעסיק</a:t>
            </a:r>
            <a:r>
              <a:rPr lang="he-IL" b="0" dirty="0"/>
              <a:t> </a:t>
            </a:r>
            <a:r>
              <a:rPr lang="he-IL" b="0" dirty="0">
                <a:highlight>
                  <a:srgbClr val="FFFF00"/>
                </a:highlight>
              </a:rPr>
              <a:t>טען</a:t>
            </a:r>
            <a:r>
              <a:rPr lang="he-IL" b="0" dirty="0"/>
              <a:t> והוכיח כי </a:t>
            </a:r>
            <a:r>
              <a:rPr lang="he-IL" b="0" dirty="0">
                <a:highlight>
                  <a:srgbClr val="FFFF00"/>
                </a:highlight>
              </a:rPr>
              <a:t>בזמן המחלה העובדת בילתה עם משפחתה בחופשות, בתי מלון, בתי קפה, סרטים, חוף הים, פעילות אקסטרים בדמות </a:t>
            </a:r>
            <a:r>
              <a:rPr lang="he-IL" b="0" dirty="0" err="1">
                <a:highlight>
                  <a:srgbClr val="FFFF00"/>
                </a:highlight>
              </a:rPr>
              <a:t>באנג'י</a:t>
            </a:r>
            <a:r>
              <a:rPr lang="he-IL" b="0" dirty="0">
                <a:highlight>
                  <a:srgbClr val="FFFF00"/>
                </a:highlight>
              </a:rPr>
              <a:t> ועוד (תועד </a:t>
            </a:r>
            <a:r>
              <a:rPr lang="he-IL" b="0" dirty="0" err="1">
                <a:highlight>
                  <a:srgbClr val="FFFF00"/>
                </a:highlight>
              </a:rPr>
              <a:t>בפסייבוק</a:t>
            </a:r>
            <a:r>
              <a:rPr lang="he-IL" b="0" dirty="0">
                <a:highlight>
                  <a:srgbClr val="FFFF00"/>
                </a:highlight>
              </a:rPr>
              <a:t>).</a:t>
            </a:r>
          </a:p>
          <a:p>
            <a:pPr algn="just">
              <a:defRPr/>
            </a:pPr>
            <a:r>
              <a:rPr lang="he-IL" b="0" dirty="0"/>
              <a:t>בין הדין קבע </a:t>
            </a:r>
            <a:r>
              <a:rPr lang="he-IL" b="0" dirty="0">
                <a:highlight>
                  <a:srgbClr val="FFFF00"/>
                </a:highlight>
              </a:rPr>
              <a:t>שלא ניתן להבין אם נבדקה או לא ע"י רופא בעת שקיבלה את אישורי המחלה, מאחר ובאישורי המחלה צוין "אפס ביקורים</a:t>
            </a:r>
            <a:r>
              <a:rPr lang="he-IL" b="0" dirty="0"/>
              <a:t>". חלק מאישור המחלה ניתנו באופן </a:t>
            </a:r>
            <a:r>
              <a:rPr lang="he-IL" b="0" dirty="0" err="1">
                <a:highlight>
                  <a:srgbClr val="FFFF00"/>
                </a:highlight>
              </a:rPr>
              <a:t>רטרו</a:t>
            </a:r>
            <a:r>
              <a:rPr lang="he-IL" b="0" dirty="0"/>
              <a:t> אקטיבי </a:t>
            </a:r>
            <a:r>
              <a:rPr lang="he-IL" b="0" dirty="0">
                <a:highlight>
                  <a:srgbClr val="FFFF00"/>
                </a:highlight>
              </a:rPr>
              <a:t>וללא בדיקה</a:t>
            </a:r>
            <a:r>
              <a:rPr lang="he-IL" b="0" dirty="0"/>
              <a:t>, וחלקם אף </a:t>
            </a:r>
            <a:r>
              <a:rPr lang="he-IL" b="0" dirty="0">
                <a:highlight>
                  <a:srgbClr val="FFFF00"/>
                </a:highlight>
              </a:rPr>
              <a:t>ניתנו בזמן ששהתה בחופשה </a:t>
            </a:r>
            <a:r>
              <a:rPr lang="he-IL" b="0" dirty="0"/>
              <a:t>בפועל לצד בני משפחתה.</a:t>
            </a:r>
            <a:endParaRPr lang="en-US" altLang="en-US" dirty="0">
              <a:cs typeface="Arial" panose="020B0604020202020204" pitchFamily="34" charset="0"/>
            </a:endParaRPr>
          </a:p>
        </p:txBody>
      </p:sp>
    </p:spTree>
    <p:extLst>
      <p:ext uri="{BB962C8B-B14F-4D97-AF65-F5344CB8AC3E}">
        <p14:creationId xmlns:p14="http://schemas.microsoft.com/office/powerpoint/2010/main" val="2095517344"/>
      </p:ext>
    </p:extLst>
  </p:cSld>
  <p:clrMapOvr>
    <a:masterClrMapping/>
  </p:clrMapOvr>
  <p:transition spd="slow">
    <p:randomBar dir="vert"/>
  </p:transition>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22325" y="365125"/>
            <a:ext cx="6125939" cy="1047750"/>
          </a:xfrm>
        </p:spPr>
        <p:txBody>
          <a:bodyPr/>
          <a:lstStyle/>
          <a:p>
            <a:pPr algn="r">
              <a:defRPr/>
            </a:pPr>
            <a:r>
              <a:rPr lang="he-IL" sz="2400" dirty="0"/>
              <a:t>עובד שדיווח מחלה, ובזמן המחלה בילה והתנהל כשורה – ישיב את דמי המחלה ששולמו עבורו</a:t>
            </a:r>
            <a:endParaRPr lang="en-US" sz="2400" dirty="0"/>
          </a:p>
        </p:txBody>
      </p:sp>
      <p:sp>
        <p:nvSpPr>
          <p:cNvPr id="84995" name="מציין מיקום תוכן 2"/>
          <p:cNvSpPr>
            <a:spLocks noGrp="1"/>
          </p:cNvSpPr>
          <p:nvPr>
            <p:ph idx="1"/>
          </p:nvPr>
        </p:nvSpPr>
        <p:spPr>
          <a:xfrm>
            <a:off x="822325" y="1799047"/>
            <a:ext cx="6485979" cy="2619102"/>
          </a:xfrm>
        </p:spPr>
        <p:txBody>
          <a:bodyPr/>
          <a:lstStyle/>
          <a:p>
            <a:pPr>
              <a:defRPr/>
            </a:pPr>
            <a:r>
              <a:rPr lang="he-IL" b="0" dirty="0">
                <a:highlight>
                  <a:srgbClr val="FFFF00"/>
                </a:highlight>
              </a:rPr>
              <a:t>בית הדין קבע </a:t>
            </a:r>
            <a:r>
              <a:rPr lang="he-IL" b="0" dirty="0"/>
              <a:t>שפעילויותיה של התובעת בזמן שטענה למחלה – </a:t>
            </a:r>
            <a:r>
              <a:rPr lang="he-IL" b="0" dirty="0">
                <a:highlight>
                  <a:srgbClr val="FFFF00"/>
                </a:highlight>
              </a:rPr>
              <a:t>אינן עולות בקנה אחד עם היותה חולה. </a:t>
            </a:r>
          </a:p>
          <a:p>
            <a:pPr>
              <a:defRPr/>
            </a:pPr>
            <a:r>
              <a:rPr lang="he-IL" b="0" dirty="0"/>
              <a:t>מי שנמצא </a:t>
            </a:r>
            <a:r>
              <a:rPr lang="he-IL" b="0" dirty="0">
                <a:highlight>
                  <a:srgbClr val="FFFF00"/>
                </a:highlight>
              </a:rPr>
              <a:t>במחלה, ובייחוד במחלת וורטיגו (סחרחורות) לא יכול לבצע את הפעולות שביצעה</a:t>
            </a:r>
            <a:r>
              <a:rPr lang="he-IL" b="0" dirty="0"/>
              <a:t>. ובמצב כזה </a:t>
            </a:r>
            <a:r>
              <a:rPr lang="he-IL" b="0" dirty="0">
                <a:highlight>
                  <a:srgbClr val="FFFF00"/>
                </a:highlight>
              </a:rPr>
              <a:t>היה עליה להגיע לעבודה ולא לצאת לנפוש</a:t>
            </a:r>
            <a:r>
              <a:rPr lang="he-IL" b="0" dirty="0"/>
              <a:t>.</a:t>
            </a:r>
          </a:p>
          <a:p>
            <a:pPr>
              <a:defRPr/>
            </a:pPr>
            <a:r>
              <a:rPr lang="he-IL" b="0" dirty="0"/>
              <a:t>בית הדין מתרעם וקובע כי </a:t>
            </a:r>
            <a:r>
              <a:rPr lang="he-IL" b="0" dirty="0">
                <a:highlight>
                  <a:srgbClr val="FFFF00"/>
                </a:highlight>
              </a:rPr>
              <a:t>מעשיה הינם גזל כספי</a:t>
            </a:r>
            <a:r>
              <a:rPr lang="he-IL" b="0" dirty="0"/>
              <a:t>. </a:t>
            </a:r>
          </a:p>
          <a:p>
            <a:pPr algn="just">
              <a:defRPr/>
            </a:pPr>
            <a:r>
              <a:rPr lang="he-IL" b="0" dirty="0"/>
              <a:t>בנסיבות כאמור, בית הדין קובע כי </a:t>
            </a:r>
            <a:r>
              <a:rPr lang="he-IL" b="0" dirty="0">
                <a:highlight>
                  <a:srgbClr val="FFFF00"/>
                </a:highlight>
              </a:rPr>
              <a:t>על העובדת להשיב את ימי המחלה שקיבלה</a:t>
            </a:r>
            <a:r>
              <a:rPr lang="he-IL" b="0" dirty="0"/>
              <a:t>.</a:t>
            </a:r>
          </a:p>
          <a:p>
            <a:pPr algn="just">
              <a:defRPr/>
            </a:pPr>
            <a:r>
              <a:rPr lang="he-IL" b="0" dirty="0"/>
              <a:t>בית הדין קובע </a:t>
            </a:r>
            <a:r>
              <a:rPr lang="he-IL" b="0" dirty="0">
                <a:highlight>
                  <a:srgbClr val="FFFF00"/>
                </a:highlight>
              </a:rPr>
              <a:t>שגם היה מקום לשלול את זכותה של העובדת לפיצויי פיטורים והודעה מוקדמת, אך לא עושה כך מאחר והמעסיק לא תבע את </a:t>
            </a:r>
            <a:r>
              <a:rPr lang="he-IL" b="0" dirty="0" err="1">
                <a:highlight>
                  <a:srgbClr val="FFFF00"/>
                </a:highlight>
              </a:rPr>
              <a:t>הסעדים</a:t>
            </a:r>
            <a:r>
              <a:rPr lang="he-IL" b="0" dirty="0">
                <a:highlight>
                  <a:srgbClr val="FFFF00"/>
                </a:highlight>
              </a:rPr>
              <a:t> הללו.</a:t>
            </a:r>
          </a:p>
          <a:p>
            <a:pPr>
              <a:defRPr/>
            </a:pPr>
            <a:endParaRPr lang="en-US" altLang="en-US" dirty="0">
              <a:cs typeface="Arial" panose="020B0604020202020204" pitchFamily="34" charset="0"/>
            </a:endParaRPr>
          </a:p>
        </p:txBody>
      </p:sp>
    </p:spTree>
    <p:extLst>
      <p:ext uri="{BB962C8B-B14F-4D97-AF65-F5344CB8AC3E}">
        <p14:creationId xmlns:p14="http://schemas.microsoft.com/office/powerpoint/2010/main" val="4167905400"/>
      </p:ext>
    </p:extLst>
  </p:cSld>
  <p:clrMapOvr>
    <a:masterClrMapping/>
  </p:clrMapOvr>
  <p:transition spd="slow">
    <p:randomBar dir="vert"/>
  </p:transition>
</p:sld>
</file>

<file path=ppt/slides/slide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22325" y="404664"/>
            <a:ext cx="6053931" cy="975643"/>
          </a:xfrm>
        </p:spPr>
        <p:txBody>
          <a:bodyPr/>
          <a:lstStyle/>
          <a:p>
            <a:pPr algn="r">
              <a:defRPr/>
            </a:pPr>
            <a:r>
              <a:rPr lang="he-IL" dirty="0"/>
              <a:t>האם זמן המתנה לתחילת עבודה מזכה את העובדים בתשלום?</a:t>
            </a:r>
            <a:endParaRPr lang="en-US" dirty="0"/>
          </a:p>
        </p:txBody>
      </p:sp>
      <p:sp>
        <p:nvSpPr>
          <p:cNvPr id="107523" name="מציין מיקום תוכן 2"/>
          <p:cNvSpPr>
            <a:spLocks noGrp="1"/>
          </p:cNvSpPr>
          <p:nvPr>
            <p:ph idx="1"/>
          </p:nvPr>
        </p:nvSpPr>
        <p:spPr>
          <a:xfrm>
            <a:off x="822325" y="1988840"/>
            <a:ext cx="6125939" cy="2691110"/>
          </a:xfrm>
        </p:spPr>
        <p:txBody>
          <a:bodyPr/>
          <a:lstStyle/>
          <a:p>
            <a:pPr>
              <a:defRPr/>
            </a:pPr>
            <a:r>
              <a:rPr lang="he-IL" dirty="0"/>
              <a:t>סע 17556-06-16‏ ‏ </a:t>
            </a:r>
            <a:r>
              <a:rPr lang="he-IL" dirty="0">
                <a:highlight>
                  <a:srgbClr val="FFFF00"/>
                </a:highlight>
              </a:rPr>
              <a:t>עומר </a:t>
            </a:r>
            <a:r>
              <a:rPr lang="he-IL" dirty="0" err="1">
                <a:highlight>
                  <a:srgbClr val="FFFF00"/>
                </a:highlight>
              </a:rPr>
              <a:t>תיים</a:t>
            </a:r>
            <a:r>
              <a:rPr lang="he-IL" dirty="0">
                <a:highlight>
                  <a:srgbClr val="FFFF00"/>
                </a:highlight>
              </a:rPr>
              <a:t> ואחרים – מ.ב. גלאט עוף למהדרין בע"מ</a:t>
            </a:r>
          </a:p>
          <a:p>
            <a:pPr>
              <a:defRPr/>
            </a:pPr>
            <a:r>
              <a:rPr lang="he-IL" b="0" dirty="0"/>
              <a:t>עובדי המפעל היו </a:t>
            </a:r>
            <a:r>
              <a:rPr lang="he-IL" b="0" dirty="0">
                <a:highlight>
                  <a:srgbClr val="FFFF00"/>
                </a:highlight>
              </a:rPr>
              <a:t>מגיעים אליו בהסעות</a:t>
            </a:r>
            <a:r>
              <a:rPr lang="he-IL" b="0" dirty="0"/>
              <a:t>. ההסעה הייתה </a:t>
            </a:r>
            <a:r>
              <a:rPr lang="he-IL" b="0" dirty="0">
                <a:highlight>
                  <a:srgbClr val="FFFF00"/>
                </a:highlight>
              </a:rPr>
              <a:t>מורידה אותם במפעל ב- 05:30 בבוקר כאשר עבודתם</a:t>
            </a:r>
            <a:r>
              <a:rPr lang="he-IL" b="0" dirty="0"/>
              <a:t>, והתשלום בגינה, היה </a:t>
            </a:r>
            <a:r>
              <a:rPr lang="he-IL" b="0" dirty="0">
                <a:highlight>
                  <a:srgbClr val="FFFF00"/>
                </a:highlight>
              </a:rPr>
              <a:t>החל משעה 07:00 בב</a:t>
            </a:r>
            <a:r>
              <a:rPr lang="he-IL" b="0" dirty="0"/>
              <a:t>וקר. דהיינו – </a:t>
            </a:r>
            <a:r>
              <a:rPr lang="he-IL" b="0" dirty="0">
                <a:highlight>
                  <a:srgbClr val="FFFF00"/>
                </a:highlight>
              </a:rPr>
              <a:t>זמן המתנה של שעה וחצי, שלא שולם עבורו שכר לעובדים.</a:t>
            </a:r>
          </a:p>
          <a:p>
            <a:pPr>
              <a:defRPr/>
            </a:pPr>
            <a:r>
              <a:rPr lang="he-IL" dirty="0"/>
              <a:t>השאלה המשפטית: </a:t>
            </a:r>
            <a:r>
              <a:rPr lang="he-IL" b="0" dirty="0">
                <a:highlight>
                  <a:srgbClr val="FFFF00"/>
                </a:highlight>
              </a:rPr>
              <a:t>האם המתנה כה ארוכה של שעה וחצי, נוכח שעה מוקדמת של ההסעה, צריכה לזכות את העובדים בשכר עבודה? </a:t>
            </a:r>
          </a:p>
        </p:txBody>
      </p:sp>
    </p:spTree>
    <p:extLst>
      <p:ext uri="{BB962C8B-B14F-4D97-AF65-F5344CB8AC3E}">
        <p14:creationId xmlns:p14="http://schemas.microsoft.com/office/powerpoint/2010/main" val="3383615546"/>
      </p:ext>
    </p:extLst>
  </p:cSld>
  <p:clrMapOvr>
    <a:masterClrMapping/>
  </p:clrMapOvr>
  <p:transition spd="slow">
    <p:randomBar dir="vert"/>
  </p:transition>
</p:sld>
</file>

<file path=ppt/slides/slide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22325" y="365125"/>
            <a:ext cx="6053931" cy="831850"/>
          </a:xfrm>
        </p:spPr>
        <p:txBody>
          <a:bodyPr/>
          <a:lstStyle/>
          <a:p>
            <a:pPr algn="r">
              <a:defRPr/>
            </a:pPr>
            <a:r>
              <a:rPr lang="he-IL" dirty="0"/>
              <a:t>האם זמן המתנה לתחילת עבודה מזכה את העובדים בתשלום?</a:t>
            </a:r>
            <a:endParaRPr lang="en-US" dirty="0"/>
          </a:p>
        </p:txBody>
      </p:sp>
      <p:sp>
        <p:nvSpPr>
          <p:cNvPr id="108547" name="מציין מיקום תוכן 2"/>
          <p:cNvSpPr>
            <a:spLocks noGrp="1"/>
          </p:cNvSpPr>
          <p:nvPr>
            <p:ph idx="1"/>
          </p:nvPr>
        </p:nvSpPr>
        <p:spPr>
          <a:xfrm>
            <a:off x="683568" y="1556792"/>
            <a:ext cx="6413971" cy="2907134"/>
          </a:xfrm>
        </p:spPr>
        <p:txBody>
          <a:bodyPr/>
          <a:lstStyle/>
          <a:p>
            <a:pPr algn="just">
              <a:defRPr/>
            </a:pPr>
            <a:r>
              <a:rPr lang="he-IL" b="0" dirty="0"/>
              <a:t>הוראות </a:t>
            </a:r>
            <a:r>
              <a:rPr lang="he-IL" b="0" dirty="0">
                <a:highlight>
                  <a:srgbClr val="FFFF00"/>
                </a:highlight>
              </a:rPr>
              <a:t>חוק שעות עבודה ומנוחה, תשי"א – 1951 והפסיקה בעניינו קובעים כי עובד זכאי לשכר אם העמיד עצמו לרשות העבודה גם אם לא סופקה לו עבודה בפועל. </a:t>
            </a:r>
          </a:p>
          <a:p>
            <a:pPr algn="just">
              <a:defRPr/>
            </a:pPr>
            <a:r>
              <a:rPr lang="he-IL" b="0" dirty="0"/>
              <a:t>בפסיקה </a:t>
            </a:r>
            <a:r>
              <a:rPr lang="he-IL" b="0" dirty="0">
                <a:highlight>
                  <a:srgbClr val="FFFF00"/>
                </a:highlight>
              </a:rPr>
              <a:t>נקבע המבחן של היות העובד "מוכן ומזומן" לביצוע העבודה. מבחן זה נקבע הוגדר על דרך השלילה כזמן בו העובד אינו חופשי לעשות כרצונו</a:t>
            </a:r>
            <a:r>
              <a:rPr lang="he-IL" b="0" dirty="0"/>
              <a:t>. </a:t>
            </a:r>
          </a:p>
          <a:p>
            <a:pPr algn="just">
              <a:defRPr/>
            </a:pPr>
            <a:r>
              <a:rPr lang="he-IL" b="0" dirty="0"/>
              <a:t>הפסיקה קבעה </a:t>
            </a:r>
            <a:r>
              <a:rPr lang="he-IL" b="0" dirty="0">
                <a:highlight>
                  <a:srgbClr val="FFFF00"/>
                </a:highlight>
              </a:rPr>
              <a:t>לא אחת כי הכלל המנחה הוא ששעות נסיעה לעבודה, גם אם הן ממושכות, ושעות המתנה להסעה – אינן מזכות את העובד בשכ</a:t>
            </a:r>
            <a:r>
              <a:rPr lang="he-IL" b="0" dirty="0"/>
              <a:t>ר. בית הדין ציין כי יהיו לכך </a:t>
            </a:r>
            <a:r>
              <a:rPr lang="he-IL" b="0" dirty="0">
                <a:highlight>
                  <a:srgbClr val="FFFF00"/>
                </a:highlight>
              </a:rPr>
              <a:t>חריגים</a:t>
            </a:r>
            <a:r>
              <a:rPr lang="he-IL" b="0" dirty="0"/>
              <a:t> בהתאם לנסיבות ועל כן יש </a:t>
            </a:r>
            <a:r>
              <a:rPr lang="he-IL" b="0" dirty="0">
                <a:highlight>
                  <a:srgbClr val="FFFF00"/>
                </a:highlight>
              </a:rPr>
              <a:t>לבחון כל מקרה לגופו</a:t>
            </a:r>
            <a:r>
              <a:rPr lang="he-IL" b="0" dirty="0"/>
              <a:t>.</a:t>
            </a:r>
          </a:p>
          <a:p>
            <a:pPr algn="just">
              <a:defRPr/>
            </a:pPr>
            <a:r>
              <a:rPr lang="he-IL" b="0" dirty="0"/>
              <a:t>מאידך גיסא – </a:t>
            </a:r>
            <a:r>
              <a:rPr lang="he-IL" b="0" dirty="0">
                <a:highlight>
                  <a:srgbClr val="FFFF00"/>
                </a:highlight>
              </a:rPr>
              <a:t>בנסיבות בהן המעסיק דורש מהעובד להתייצב לעבודתו קודם לשעות עבודתו , יהא זכאי העובד לתשלום עבור ""זמן התארגנות", וזאת גם במצב שלא התבקש לבצע שום עבודה בזמן זה.</a:t>
            </a:r>
          </a:p>
          <a:p>
            <a:pPr algn="just">
              <a:defRPr/>
            </a:pPr>
            <a:endParaRPr lang="he-IL" b="0" dirty="0"/>
          </a:p>
          <a:p>
            <a:pPr algn="just">
              <a:defRPr/>
            </a:pPr>
            <a:endParaRPr lang="en-US" altLang="en-US" dirty="0">
              <a:cs typeface="Arial" panose="020B0604020202020204" pitchFamily="34" charset="0"/>
            </a:endParaRPr>
          </a:p>
        </p:txBody>
      </p:sp>
    </p:spTree>
    <p:extLst>
      <p:ext uri="{BB962C8B-B14F-4D97-AF65-F5344CB8AC3E}">
        <p14:creationId xmlns:p14="http://schemas.microsoft.com/office/powerpoint/2010/main" val="919892148"/>
      </p:ext>
    </p:extLst>
  </p:cSld>
  <p:clrMapOvr>
    <a:masterClrMapping/>
  </p:clrMapOvr>
  <p:transition spd="slow">
    <p:randomBar dir="vert"/>
  </p:transition>
</p:sld>
</file>

<file path=ppt/slides/slide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22325" y="365125"/>
            <a:ext cx="6125939" cy="1047750"/>
          </a:xfrm>
        </p:spPr>
        <p:txBody>
          <a:bodyPr/>
          <a:lstStyle/>
          <a:p>
            <a:pPr algn="r">
              <a:defRPr/>
            </a:pPr>
            <a:r>
              <a:rPr lang="he-IL" dirty="0"/>
              <a:t>האם זמן המתנה לתחילת עבודה מזכה את העובדים בתשלום?</a:t>
            </a:r>
            <a:endParaRPr lang="en-US" dirty="0"/>
          </a:p>
        </p:txBody>
      </p:sp>
      <p:sp>
        <p:nvSpPr>
          <p:cNvPr id="112643" name="מציין מיקום תוכן 2"/>
          <p:cNvSpPr>
            <a:spLocks noGrp="1"/>
          </p:cNvSpPr>
          <p:nvPr>
            <p:ph idx="1"/>
          </p:nvPr>
        </p:nvSpPr>
        <p:spPr>
          <a:xfrm>
            <a:off x="822325" y="1916832"/>
            <a:ext cx="6269955" cy="2763118"/>
          </a:xfrm>
        </p:spPr>
        <p:txBody>
          <a:bodyPr/>
          <a:lstStyle/>
          <a:p>
            <a:pPr algn="just">
              <a:defRPr/>
            </a:pPr>
            <a:r>
              <a:rPr lang="he-IL" dirty="0"/>
              <a:t>בית הדין קובע </a:t>
            </a:r>
            <a:r>
              <a:rPr lang="he-IL" dirty="0">
                <a:highlight>
                  <a:srgbClr val="FFFF00"/>
                </a:highlight>
              </a:rPr>
              <a:t>שבמקרה דנן העובדים לא זכאים </a:t>
            </a:r>
            <a:r>
              <a:rPr lang="he-IL" dirty="0"/>
              <a:t>לתשלום בגין זמן ההמתנה, כדלקמן:</a:t>
            </a:r>
          </a:p>
          <a:p>
            <a:pPr algn="just">
              <a:defRPr/>
            </a:pPr>
            <a:r>
              <a:rPr lang="he-IL" b="0" dirty="0"/>
              <a:t>"</a:t>
            </a:r>
            <a:r>
              <a:rPr lang="he-IL" b="0" dirty="0">
                <a:highlight>
                  <a:srgbClr val="FFFF00"/>
                </a:highlight>
              </a:rPr>
              <a:t>העובדים לא עבדו בשעות ההמתנה וידעו שלא יקבלו שכר על שעות אלו</a:t>
            </a:r>
            <a:r>
              <a:rPr lang="he-IL" b="0" dirty="0"/>
              <a:t>.</a:t>
            </a:r>
          </a:p>
          <a:p>
            <a:pPr algn="just">
              <a:defRPr/>
            </a:pPr>
            <a:r>
              <a:rPr lang="he-IL" b="0" dirty="0"/>
              <a:t>עובדים היו </a:t>
            </a:r>
            <a:r>
              <a:rPr lang="he-IL" b="0" dirty="0">
                <a:highlight>
                  <a:srgbClr val="FFFF00"/>
                </a:highlight>
              </a:rPr>
              <a:t>חופשיים לעשות בזמן ההמתנה כרצונם</a:t>
            </a:r>
            <a:r>
              <a:rPr lang="he-IL" b="0" dirty="0"/>
              <a:t>.</a:t>
            </a:r>
          </a:p>
          <a:p>
            <a:pPr algn="just">
              <a:defRPr/>
            </a:pPr>
            <a:r>
              <a:rPr lang="he-IL" b="0" dirty="0"/>
              <a:t>העובדים </a:t>
            </a:r>
            <a:r>
              <a:rPr lang="he-IL" b="0" dirty="0">
                <a:highlight>
                  <a:srgbClr val="FFFF00"/>
                </a:highlight>
              </a:rPr>
              <a:t>לא הוכיחו חוסר סבירות או חוסר תום לב מצד המעסיק  </a:t>
            </a:r>
            <a:r>
              <a:rPr lang="he-IL" b="0" dirty="0"/>
              <a:t>– בית הדין מצא כי </a:t>
            </a:r>
            <a:r>
              <a:rPr lang="he-IL" b="0" dirty="0">
                <a:highlight>
                  <a:srgbClr val="FFFF00"/>
                </a:highlight>
              </a:rPr>
              <a:t>העובדים ככל הנראה היו מעוניינים לחסוך טרחה ומעדיפים להמתין בחצר המפעל מאשר במחסום.</a:t>
            </a:r>
          </a:p>
          <a:p>
            <a:pPr algn="just">
              <a:defRPr/>
            </a:pPr>
            <a:r>
              <a:rPr lang="he-IL" b="0" dirty="0"/>
              <a:t>איש </a:t>
            </a:r>
            <a:r>
              <a:rPr lang="he-IL" b="0" dirty="0">
                <a:highlight>
                  <a:srgbClr val="FFFF00"/>
                </a:highlight>
              </a:rPr>
              <a:t>לא הכריח את העובדים להגיע בהסעות אלא מדובר היה בשיקולי כדאיות.</a:t>
            </a:r>
          </a:p>
          <a:p>
            <a:pPr algn="just">
              <a:defRPr/>
            </a:pPr>
            <a:r>
              <a:rPr lang="he-IL" b="0" dirty="0">
                <a:highlight>
                  <a:srgbClr val="FFFF00"/>
                </a:highlight>
              </a:rPr>
              <a:t>בהתאם לכך התביעה נדחתה. </a:t>
            </a:r>
          </a:p>
          <a:p>
            <a:pPr algn="just">
              <a:defRPr/>
            </a:pPr>
            <a:endParaRPr lang="en-US" altLang="en-US" dirty="0">
              <a:cs typeface="Arial" panose="020B0604020202020204" pitchFamily="34" charset="0"/>
            </a:endParaRPr>
          </a:p>
        </p:txBody>
      </p:sp>
    </p:spTree>
    <p:extLst>
      <p:ext uri="{BB962C8B-B14F-4D97-AF65-F5344CB8AC3E}">
        <p14:creationId xmlns:p14="http://schemas.microsoft.com/office/powerpoint/2010/main" val="3749169239"/>
      </p:ext>
    </p:extLst>
  </p:cSld>
  <p:clrMapOvr>
    <a:masterClrMapping/>
  </p:clrMapOvr>
  <p:transition spd="slow">
    <p:randomBar dir="vert"/>
  </p:transition>
</p:sld>
</file>

<file path=ppt/theme/theme1.xml><?xml version="1.0" encoding="utf-8"?>
<a:theme xmlns:a="http://schemas.openxmlformats.org/drawingml/2006/main" name="1_פיאה">
  <a:themeElements>
    <a:clrScheme name="פיאה">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פיאה">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פיאה">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2_פיאה">
  <a:themeElements>
    <a:clrScheme name="פיאה">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פיאה">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פיאה">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3.xml><?xml version="1.0" encoding="utf-8"?>
<a:theme xmlns:a="http://schemas.openxmlformats.org/drawingml/2006/main" name="3_פיאה">
  <a:themeElements>
    <a:clrScheme name="פיאה">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פיאה">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פיאה">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4.xml><?xml version="1.0" encoding="utf-8"?>
<a:theme xmlns:a="http://schemas.openxmlformats.org/drawingml/2006/main" name="4_פיאה">
  <a:themeElements>
    <a:clrScheme name="פיאה">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פיאה">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פיאה">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5.xml><?xml version="1.0" encoding="utf-8"?>
<a:theme xmlns:a="http://schemas.openxmlformats.org/drawingml/2006/main" name="פיאה">
  <a:themeElements>
    <a:clrScheme name="פיאה">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התאמה אישית 1">
      <a:majorFont>
        <a:latin typeface="Trebuchet MS"/>
        <a:ea typeface=""/>
        <a:cs typeface="Open Sans Hebrew"/>
      </a:majorFont>
      <a:minorFont>
        <a:latin typeface="Trebuchet MS"/>
        <a:ea typeface=""/>
        <a:cs typeface="Open Sans Hebrew"/>
      </a:minorFont>
    </a:fontScheme>
    <a:fmtScheme name="פיאה">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6.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11892</Words>
  <Application>Microsoft Office PowerPoint</Application>
  <PresentationFormat>‫הצגה על המסך (4:3)</PresentationFormat>
  <Paragraphs>580</Paragraphs>
  <Slides>95</Slides>
  <Notes>1</Notes>
  <HiddenSlides>0</HiddenSlides>
  <MMClips>0</MMClips>
  <ScaleCrop>false</ScaleCrop>
  <HeadingPairs>
    <vt:vector size="6" baseType="variant">
      <vt:variant>
        <vt:lpstr>גופנים בשימוש</vt:lpstr>
      </vt:variant>
      <vt:variant>
        <vt:i4>6</vt:i4>
      </vt:variant>
      <vt:variant>
        <vt:lpstr>ערכת נושא</vt:lpstr>
      </vt:variant>
      <vt:variant>
        <vt:i4>5</vt:i4>
      </vt:variant>
      <vt:variant>
        <vt:lpstr>כותרות שקופיות</vt:lpstr>
      </vt:variant>
      <vt:variant>
        <vt:i4>95</vt:i4>
      </vt:variant>
    </vt:vector>
  </HeadingPairs>
  <TitlesOfParts>
    <vt:vector size="106" baseType="lpstr">
      <vt:lpstr>Arial</vt:lpstr>
      <vt:lpstr>Calibri</vt:lpstr>
      <vt:lpstr>David</vt:lpstr>
      <vt:lpstr>Open Sans Hebrew</vt:lpstr>
      <vt:lpstr>Trebuchet MS</vt:lpstr>
      <vt:lpstr>Wingdings 3</vt:lpstr>
      <vt:lpstr>1_פיאה</vt:lpstr>
      <vt:lpstr>2_פיאה</vt:lpstr>
      <vt:lpstr>3_פיאה</vt:lpstr>
      <vt:lpstr>4_פיאה</vt:lpstr>
      <vt:lpstr>פיאה</vt:lpstr>
      <vt:lpstr>מצגת של PowerPoint‏</vt:lpstr>
      <vt:lpstr>סעיף 14 לחוק פיצויי פיטורים</vt:lpstr>
      <vt:lpstr>פסיקה חדשה: סעיף בחוזה עבודה האוסר על עבודה בשעות נוספות הינו חסר משמעות כאשר אין כוונה לאכוף זאת</vt:lpstr>
      <vt:lpstr>פסיקה חדשה: סעיף בחוזה עבודה האוסר על עבודה בשעות נוספות הינו חסר משמעות כאשר אין כוונה לאכוף זאת</vt:lpstr>
      <vt:lpstr>גמול עבור שעות נוספות ללא אישור המעסיק</vt:lpstr>
      <vt:lpstr>גמול עבור שעות נוספות ללא אישור המעסיק </vt:lpstr>
      <vt:lpstr>גמול עבור שעות נוספות ללא אישור המעסיק</vt:lpstr>
      <vt:lpstr>גמול עבור שעות נוספות ללא אישור המעסיק</vt:lpstr>
      <vt:lpstr>היתר לביצוע קיזוז פנימי של שעות נוספות</vt:lpstr>
      <vt:lpstr>היתר לביצוע קיזוז פנימי של שעות נוספות</vt:lpstr>
      <vt:lpstr>היתר לביצוע קיזוז פנימי של שעות נוספות</vt:lpstr>
      <vt:lpstr>היתר לביצוע קיזוז פנימי של שעות נוספות</vt:lpstr>
      <vt:lpstr>הלכה חדשה: פדיון ימי חופשה במהלך יחסי עבודה </vt:lpstr>
      <vt:lpstr>הלכה חדשה: פדיון ימי חופשה במהלך יחסי עבודה </vt:lpstr>
      <vt:lpstr>הלכה חדשה: פדיון ימי חופשה במהלך יחסי עבודה </vt:lpstr>
      <vt:lpstr>צבירת ימי חופשה שנתית</vt:lpstr>
      <vt:lpstr>צבירת ימי חופשה שנתית</vt:lpstr>
      <vt:lpstr>צבירת ימי חופשה שנתית</vt:lpstr>
      <vt:lpstr>צבירת ימי חופשה שנתית</vt:lpstr>
      <vt:lpstr>צבירת ימי חופשה שנתית</vt:lpstr>
      <vt:lpstr>צבירת ימי חופשה שנתית</vt:lpstr>
      <vt:lpstr>קיצור שבוע העבודה במשק ל- 42 שעות </vt:lpstr>
      <vt:lpstr>שכר המינימום השעתי בהתאם לתיקון </vt:lpstr>
      <vt:lpstr>חובת ניהול רישומי נוכחות </vt:lpstr>
      <vt:lpstr>המצאת תלוש שכר באמצעים אלקטרוניים </vt:lpstr>
      <vt:lpstr>גמול עבור שעות נוספות ללא אישור המעסיק</vt:lpstr>
      <vt:lpstr>גמול עבור שעות נוספות ללא אישור המעסיק </vt:lpstr>
      <vt:lpstr>גמול עבור שעות נוספות ללא אישור המעסיק</vt:lpstr>
      <vt:lpstr>גמול עבור שעות נוספות ללא אישור המעסיק</vt:lpstr>
      <vt:lpstr>היתר לביצוע קיזוז פנימי של שעות נוספות</vt:lpstr>
      <vt:lpstr>היתר לביצוע קיזוז פנימי של שעות נוספות</vt:lpstr>
      <vt:lpstr>היתר לביצוע קיזוז פנימי של שעות נוספות</vt:lpstr>
      <vt:lpstr>היתר לביצוע קיזוז פנימי של שעות נוספות</vt:lpstr>
      <vt:lpstr>הלכה חדשה: פדיון ימי חופשה במהלך יחסי עבודה </vt:lpstr>
      <vt:lpstr>הלכה חדשה: פדיון ימי חופשה במהלך יחסי עבודה </vt:lpstr>
      <vt:lpstr>הלכה חדשה: פדיון ימי חופשה במהלך יחסי עבודה </vt:lpstr>
      <vt:lpstr>צבירת ימי חופשה שנתית</vt:lpstr>
      <vt:lpstr>צבירת ימי חופשה שנתית</vt:lpstr>
      <vt:lpstr>צבירת ימי חופשה שנתית</vt:lpstr>
      <vt:lpstr>צבירת ימי חופשה שנתית</vt:lpstr>
      <vt:lpstr>צבירת ימי חופשה שנתית</vt:lpstr>
      <vt:lpstr>צבירת ימי חופשה שנתית</vt:lpstr>
      <vt:lpstr>מעסיק רשאי לאסור הכנסה נוספת של עובד </vt:lpstr>
      <vt:lpstr>מעסיק רשאי לאסור הכנסה נוספת של עובד </vt:lpstr>
      <vt:lpstr>מעסיק רשאי לאסור הכנסה נוספת של עובד </vt:lpstr>
      <vt:lpstr>פיטורים מכוח צמצום- אילו חובות חלות על המעסיק? </vt:lpstr>
      <vt:lpstr>פיטורים מכוח צמצום- אילו חובות חלות על המעסיק? </vt:lpstr>
      <vt:lpstr>פיטורים מכוח צמצום- אילו חובות חלות על המעסיק? </vt:lpstr>
      <vt:lpstr>סיום העסקה בשל סגירת עסק- קיימת חובת השימוע!!</vt:lpstr>
      <vt:lpstr>סיום העסקה בשל סגירת עסק- קיימת חובת השימוע!!</vt:lpstr>
      <vt:lpstr>האם יש לערוך שימוע לעובד שחשוד בגניבה? </vt:lpstr>
      <vt:lpstr>עריכת שימוע למועמד שהתקבל לעבודה ולא התחיל לעבוד – האמנם? </vt:lpstr>
      <vt:lpstr>עריכת שימוע למועמד שהתקבל לעבודה ולא התחיל לעבוד – האמנם?</vt:lpstr>
      <vt:lpstr>עריכת שימוע למועמד שהתקבל לעבודה ולא התחיל לעבוד – האמנם?</vt:lpstr>
      <vt:lpstr>אי הפרשות לפנסיה – מהו המועד הקובע לספירת ההתיישנות? </vt:lpstr>
      <vt:lpstr>הלכה חדשה: לא בכל מקרה מעסיק יחוייב להפריש לעובד לפנסיה, כאשר העובד נעדר מעבודתו עקב תאונת עבודה</vt:lpstr>
      <vt:lpstr>הלכה חדשה: לא בכל מקרה מעסיק יחוייב להפריש לעובד לפנסיה, כאשר העובד נעדר מעבודתו עקב תאונת עבודה</vt:lpstr>
      <vt:lpstr>ביטול פיטורים שנעשו מספר חודשים לאחר עריכת שימוע </vt:lpstr>
      <vt:lpstr>ביטול פיטורים שנעשו מספר חודשים לאחר עריכת שימוע</vt:lpstr>
      <vt:lpstr>התפטרות של עובדת לצורך טיפול בילד – מתי תוחרג מדין פיטורים? </vt:lpstr>
      <vt:lpstr>התפטרות של עובדת לצורך טיפול בילד – מתי תוחרג מדין פיטורים?</vt:lpstr>
      <vt:lpstr>התפטרות של עובדת לצורך טיפול בילד – מתי תוחרג מדין פיטורים?</vt:lpstr>
      <vt:lpstr>התפטרות של עובדת לצורך טיפול בילד – מתי תוחרג מדין פיטורים?</vt:lpstr>
      <vt:lpstr>התפטרות של עובדת לצורך טיפול בילד – מתי תוחרג מדין פיטורים?</vt:lpstr>
      <vt:lpstr>האם ניתן לזמן עובדת לשימוע במהלך התקופה המוגנת </vt:lpstr>
      <vt:lpstr>האם ניתן לזמן עובדת לשימוע במהלך התקופה המוגנת</vt:lpstr>
      <vt:lpstr>כיצד מעסיק נדרש לפעול בעניין עובד שהגיע לגיל פרישה וממשיך לעבודה בעסק, בכל הקשור לפיצויים והפרשות לקופת הגמל? </vt:lpstr>
      <vt:lpstr>כיצד מעסיק נדרש לפעול בעניין עובד שהגיע לגיל פרישה וממשיך לעבודה בעסק, בכל הקשור לפיצויים והפרשות לקופת הגמל? </vt:lpstr>
      <vt:lpstr>כיצד מעסיק נדרש לפעול בעניין עובד שהגיע לגיל פרישה וממשיך לעבודה בעסק, בכל הקשור לפיצויים והפרשות לקופת הגמל? </vt:lpstr>
      <vt:lpstr>האם נטישה של מקום עבודה מהווה עבירת משמעת או התפטרות?</vt:lpstr>
      <vt:lpstr>האם נטישה של מקום עבודה מהווה עבירת משמעת או התפטרות?</vt:lpstr>
      <vt:lpstr>האם נטישה של מקום עבודה מהווה עבירת משמעת או התפטרות?</vt:lpstr>
      <vt:lpstr>האם נטישה של מקום עבודה מהווה עבירת משמעת או התפטרות?</vt:lpstr>
      <vt:lpstr>עובדת שהתפטרה ללא מתן הודעה מוקדמת למעסיק – חוייבה בתשלום </vt:lpstr>
      <vt:lpstr>עובדת שהתפטרה ללא מתן הודעה מוקדמת למעסיק – חוייבה בתשלום </vt:lpstr>
      <vt:lpstr>עובדת שהתפטרה ללא מתן הודעה מוקדמת למעסיק – חוייבה בתשלום </vt:lpstr>
      <vt:lpstr>אופן חישוב ערך השעה הנוספת לעובדים המקבלים עמלות </vt:lpstr>
      <vt:lpstr>אופן חישוב ערך השעה הנוספת לעובדים המקבלים עמלות</vt:lpstr>
      <vt:lpstr>אופן חישוב ערך השעה הנוספת לעובדים המקבלים עמלות</vt:lpstr>
      <vt:lpstr>האם מעסיק נדרש לשלם לעובד שכר עבור זמן נסיעתו לעבודה וממנה? </vt:lpstr>
      <vt:lpstr>מצגת של PowerPoint‏</vt:lpstr>
      <vt:lpstr>האם מעסיק נדרש לשלם לעובד שכר עבור זמן נסיעתו לעבודה וממנה? </vt:lpstr>
      <vt:lpstr>האם מעסיק נדרש להפריש לפנסיה עבור שעות עבודה ביום המנוחה השבועי?</vt:lpstr>
      <vt:lpstr>האם מעסיק נדרש להפריש לפנסיה עבור שעות עבודה ביום המנוחה השבועי?</vt:lpstr>
      <vt:lpstr>משרת אמון? לא תמיד.  בית הדין קובע כי לא בעל מניות בחברה יוגדר במשרת אמון </vt:lpstr>
      <vt:lpstr>משרת אמון? לא תמיד.  בית הדין קובע כי לא בעל מניות בחברה יוגדר במשרת אמון</vt:lpstr>
      <vt:lpstr>משרת אמון? לא תמיד.  בית הדין קובע כי לא בעל מניות בחברה יוגדר במשרת אמון</vt:lpstr>
      <vt:lpstr>משרת אמון? לא תמיד.  בית הדין קובע כי לא בעל מניות בחברה יוגדר במשרת אמון</vt:lpstr>
      <vt:lpstr>האם חובת מתן הודעה מוקדמת חלה גם עבור עובד בחל"ת? </vt:lpstr>
      <vt:lpstr>עובד שדיווח מחלה, ובזמן המחלה בילה והתנהל כשורה – ישיב את דמי המחלה ששולמו עבורו </vt:lpstr>
      <vt:lpstr>עובד שדיווח מחלה, ובזמן המחלה בילה והתנהל כשורה – ישיב את דמי המחלה ששולמו עבורו</vt:lpstr>
      <vt:lpstr>עובד שדיווח מחלה, ובזמן המחלה בילה והתנהל כשורה – ישיב את דמי המחלה ששולמו עבורו</vt:lpstr>
      <vt:lpstr>האם זמן המתנה לתחילת עבודה מזכה את העובדים בתשלום?</vt:lpstr>
      <vt:lpstr>האם זמן המתנה לתחילת עבודה מזכה את העובדים בתשלום?</vt:lpstr>
      <vt:lpstr>האם זמן המתנה לתחילת עבודה מזכה את העובדים בתשלום?</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User</dc:creator>
  <cp:lastModifiedBy>בני פרץ</cp:lastModifiedBy>
  <cp:revision>24</cp:revision>
  <dcterms:created xsi:type="dcterms:W3CDTF">2020-08-10T06:19:48Z</dcterms:created>
  <dcterms:modified xsi:type="dcterms:W3CDTF">2020-08-28T19:43:59Z</dcterms:modified>
</cp:coreProperties>
</file>