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4115" r:id="rId2"/>
    <p:sldId id="4113" r:id="rId3"/>
    <p:sldId id="4120" r:id="rId4"/>
    <p:sldId id="4114" r:id="rId5"/>
    <p:sldId id="4118" r:id="rId6"/>
    <p:sldId id="3989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02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תק מענק</c:v>
                </c:pt>
                <c:pt idx="1">
                  <c:v>שנתי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07-B340-9DDC-E606B56DCF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תק מענק</c:v>
                </c:pt>
                <c:pt idx="1">
                  <c:v>שנתי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1.5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07-B340-9DDC-E606B56DC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2983823"/>
        <c:axId val="2102986975"/>
      </c:barChart>
      <c:catAx>
        <c:axId val="210298382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02986975"/>
        <c:crosses val="autoZero"/>
        <c:auto val="1"/>
        <c:lblAlgn val="ctr"/>
        <c:lblOffset val="100"/>
        <c:noMultiLvlLbl val="0"/>
      </c:catAx>
      <c:valAx>
        <c:axId val="210298697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02983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0" i="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pPr>
      <a:endParaRPr lang="he-I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0.3238</cdr:x>
      <cdr:y>0.14585</cdr:y>
    </cdr:from>
    <cdr:to>
      <cdr:x>0.39468</cdr:x>
      <cdr:y>0.22511</cdr:y>
    </cdr:to>
    <cdr:sp macro="" textlink="">
      <cdr:nvSpPr>
        <cdr:cNvPr id="2" name="תיבת טקסט 1">
          <a:extLst xmlns:a="http://schemas.openxmlformats.org/drawingml/2006/main">
            <a:ext uri="{FF2B5EF4-FFF2-40B4-BE49-F238E27FC236}">
              <a16:creationId xmlns:a16="http://schemas.microsoft.com/office/drawing/2014/main" id="{ACF5D97D-7820-4F23-ADB6-89841C830BCB}"/>
            </a:ext>
          </a:extLst>
        </cdr:cNvPr>
        <cdr:cNvSpPr txBox="1"/>
      </cdr:nvSpPr>
      <cdr:spPr>
        <a:xfrm xmlns:a="http://schemas.openxmlformats.org/drawingml/2006/main">
          <a:off x="1443087" y="492031"/>
          <a:ext cx="315883" cy="2673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1"/>
        <a:lstStyle xmlns:a="http://schemas.openxmlformats.org/drawingml/2006/main"/>
        <a:p xmlns:a="http://schemas.openxmlformats.org/drawingml/2006/main">
          <a:r>
            <a:rPr lang="he-IL" sz="1100" b="1" dirty="0"/>
            <a:t>12</a:t>
          </a:r>
        </a:p>
      </cdr:txBody>
    </cdr:sp>
  </cdr:relSizeAnchor>
  <cdr:relSizeAnchor xmlns:cdr="http://schemas.openxmlformats.org/drawingml/2006/chartDrawing">
    <cdr:from>
      <cdr:x>0.08181</cdr:x>
      <cdr:y>0.77735</cdr:y>
    </cdr:from>
    <cdr:to>
      <cdr:x>0.14149</cdr:x>
      <cdr:y>0.84491</cdr:y>
    </cdr:to>
    <cdr:sp macro="" textlink="">
      <cdr:nvSpPr>
        <cdr:cNvPr id="3" name="תיבת טקסט 2">
          <a:extLst xmlns:a="http://schemas.openxmlformats.org/drawingml/2006/main">
            <a:ext uri="{FF2B5EF4-FFF2-40B4-BE49-F238E27FC236}">
              <a16:creationId xmlns:a16="http://schemas.microsoft.com/office/drawing/2014/main" id="{BF6508DE-1B38-4C02-B73C-0348BE4D54A1}"/>
            </a:ext>
          </a:extLst>
        </cdr:cNvPr>
        <cdr:cNvSpPr txBox="1"/>
      </cdr:nvSpPr>
      <cdr:spPr>
        <a:xfrm xmlns:a="http://schemas.openxmlformats.org/drawingml/2006/main">
          <a:off x="364587" y="2622471"/>
          <a:ext cx="266007" cy="2279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1"/>
        <a:lstStyle xmlns:a="http://schemas.openxmlformats.org/drawingml/2006/main"/>
        <a:p xmlns:a="http://schemas.openxmlformats.org/drawingml/2006/main">
          <a:r>
            <a:rPr lang="he-IL" sz="1100" b="1" dirty="0"/>
            <a:t>2</a:t>
          </a:r>
        </a:p>
      </cdr:txBody>
    </cdr:sp>
  </cdr:relSizeAnchor>
  <cdr:relSizeAnchor xmlns:cdr="http://schemas.openxmlformats.org/drawingml/2006/chartDrawing">
    <cdr:from>
      <cdr:x>0.14073</cdr:x>
      <cdr:y>0.77636</cdr:y>
    </cdr:from>
    <cdr:to>
      <cdr:x>0.2164</cdr:x>
      <cdr:y>0.85562</cdr:y>
    </cdr:to>
    <cdr:sp macro="" textlink="">
      <cdr:nvSpPr>
        <cdr:cNvPr id="4" name="תיבת טקסט 3">
          <a:extLst xmlns:a="http://schemas.openxmlformats.org/drawingml/2006/main">
            <a:ext uri="{FF2B5EF4-FFF2-40B4-BE49-F238E27FC236}">
              <a16:creationId xmlns:a16="http://schemas.microsoft.com/office/drawing/2014/main" id="{AB5C169D-EC51-4B1F-BD03-EEAF9CB98F37}"/>
            </a:ext>
          </a:extLst>
        </cdr:cNvPr>
        <cdr:cNvSpPr txBox="1"/>
      </cdr:nvSpPr>
      <cdr:spPr>
        <a:xfrm xmlns:a="http://schemas.openxmlformats.org/drawingml/2006/main">
          <a:off x="627189" y="2619131"/>
          <a:ext cx="337242" cy="2673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1"/>
        <a:lstStyle xmlns:a="http://schemas.openxmlformats.org/drawingml/2006/main"/>
        <a:p xmlns:a="http://schemas.openxmlformats.org/drawingml/2006/main">
          <a:r>
            <a:rPr lang="he-IL" sz="1100" b="1" dirty="0"/>
            <a:t>1.5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3839" y="182879"/>
            <a:ext cx="1170432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1" y="3869636"/>
            <a:ext cx="8767860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DA0F0A-B912-4622-B719-A0B31AC7603B}" type="datetimeFigureOut">
              <a:rPr lang="he-IL" smtClean="0"/>
              <a:t>כ'/אייר/תש"ף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4BE6C4-5ACE-4D94-9E24-3DDCF832B05E}" type="slidenum">
              <a:rPr lang="he-IL" smtClean="0"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1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75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0F0A-B912-4622-B719-A0B31AC7603B}" type="datetimeFigureOut">
              <a:rPr lang="he-IL" smtClean="0"/>
              <a:t>כ'/אייר/תש"ף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E6C4-5ACE-4D94-9E24-3DDCF832B05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614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324100" cy="54102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1" y="762000"/>
            <a:ext cx="7429500" cy="541020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0F0A-B912-4622-B719-A0B31AC7603B}" type="datetimeFigureOut">
              <a:rPr lang="he-IL" smtClean="0"/>
              <a:t>כ'/אייר/תש"ף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E6C4-5ACE-4D94-9E24-3DDCF832B05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4327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683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0F0A-B912-4622-B719-A0B31AC7603B}" type="datetimeFigureOut">
              <a:rPr lang="he-IL" smtClean="0"/>
              <a:t>כ'/אייר/תש"ף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E6C4-5ACE-4D94-9E24-3DDCF832B05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383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0F0A-B912-4622-B719-A0B31AC7603B}" type="datetimeFigureOut">
              <a:rPr lang="he-IL" smtClean="0"/>
              <a:t>כ'/אייר/תש"ף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E6C4-5ACE-4D94-9E24-3DDCF832B05E}" type="slidenum">
              <a:rPr lang="he-IL" smtClean="0"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1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47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0F0A-B912-4622-B719-A0B31AC7603B}" type="datetimeFigureOut">
              <a:rPr lang="he-IL" smtClean="0"/>
              <a:t>כ'/אייר/תש"ף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E6C4-5ACE-4D94-9E24-3DDCF832B05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335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0F0A-B912-4622-B719-A0B31AC7603B}" type="datetimeFigureOut">
              <a:rPr lang="he-IL" smtClean="0"/>
              <a:t>כ'/אייר/תש"ף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E6C4-5ACE-4D94-9E24-3DDCF832B05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218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0F0A-B912-4622-B719-A0B31AC7603B}" type="datetimeFigureOut">
              <a:rPr lang="he-IL" smtClean="0"/>
              <a:t>כ'/אייר/תש"ף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E6C4-5ACE-4D94-9E24-3DDCF832B05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407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0F0A-B912-4622-B719-A0B31AC7603B}" type="datetimeFigureOut">
              <a:rPr lang="he-IL" smtClean="0"/>
              <a:t>כ'/אייר/תש"ף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E6C4-5ACE-4D94-9E24-3DDCF832B05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313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7795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5752" y="1097280"/>
            <a:ext cx="5532851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77952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0F0A-B912-4622-B719-A0B31AC7603B}" type="datetimeFigureOut">
              <a:rPr lang="he-IL" smtClean="0"/>
              <a:t>כ'/אייר/תש"ף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E6C4-5ACE-4D94-9E24-3DDCF832B05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245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7795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8810" y="1069848"/>
            <a:ext cx="5676937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7795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0F0A-B912-4622-B719-A0B31AC7603B}" type="datetimeFigureOut">
              <a:rPr lang="he-IL" smtClean="0"/>
              <a:t>כ'/אייר/תש"ף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E6C4-5ACE-4D94-9E24-3DDCF832B05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057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3840" y="182880"/>
            <a:ext cx="1170432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2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30"/>
            <a:ext cx="2329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17DA0F0A-B912-4622-B719-A0B31AC7603B}" type="datetimeFigureOut">
              <a:rPr lang="he-IL" smtClean="0"/>
              <a:t>כ'/אייר/תש"ף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9" y="6223830"/>
            <a:ext cx="4717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2" y="6223830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324BE6C4-5ACE-4D94-9E24-3DDCF832B05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567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r" defTabSz="685800" rtl="1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r" defTabSz="685800" rtl="1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r" defTabSz="685800" rtl="1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r" defTabSz="685800" rtl="1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r" defTabSz="685800" rtl="1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r" defTabSz="685800" rtl="1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r" defTabSz="685800" rtl="1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r" defTabSz="685800" rtl="1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r" defTabSz="685800" rtl="1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6D343F2D-7A3A-4A62-A372-55D6EA096B49}"/>
              </a:ext>
            </a:extLst>
          </p:cNvPr>
          <p:cNvSpPr/>
          <p:nvPr/>
        </p:nvSpPr>
        <p:spPr>
          <a:xfrm>
            <a:off x="1651462" y="448030"/>
            <a:ext cx="81492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he-IL" sz="4000" b="1" u="sng" dirty="0">
                <a:solidFill>
                  <a:srgbClr val="297F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סוגיות בחישובי שכר קורונה – חל"ת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38D4DBE6-A464-4D64-A5EB-E481BC4F9EAA}"/>
              </a:ext>
            </a:extLst>
          </p:cNvPr>
          <p:cNvSpPr txBox="1"/>
          <p:nvPr/>
        </p:nvSpPr>
        <p:spPr>
          <a:xfrm>
            <a:off x="1651462" y="1404851"/>
            <a:ext cx="8819803" cy="67403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e-IL" b="1" dirty="0"/>
              <a:t>זקיפת שווי רכב </a:t>
            </a:r>
            <a:r>
              <a:rPr lang="he-IL" dirty="0"/>
              <a:t>בזמן שהות עובד חל"ת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e-IL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he-IL" b="1" dirty="0">
                <a:solidFill>
                  <a:prstClr val="black"/>
                </a:solidFill>
              </a:rPr>
              <a:t>הגרת סוג משרה חל"ת בתכנת השכר </a:t>
            </a:r>
            <a:r>
              <a:rPr lang="he-IL" dirty="0">
                <a:solidFill>
                  <a:prstClr val="black"/>
                </a:solidFill>
              </a:rPr>
              <a:t>– מרכת תטפל לבד בהפרשות סוציאליות ורכיבי שכר </a:t>
            </a:r>
          </a:p>
          <a:p>
            <a:pPr lvl="0"/>
            <a:r>
              <a:rPr lang="he-IL" dirty="0">
                <a:solidFill>
                  <a:prstClr val="black"/>
                </a:solidFill>
              </a:rPr>
              <a:t>     </a:t>
            </a:r>
            <a:r>
              <a:rPr lang="he-IL" dirty="0" err="1">
                <a:solidFill>
                  <a:prstClr val="black"/>
                </a:solidFill>
              </a:rPr>
              <a:t>שלר</a:t>
            </a:r>
            <a:r>
              <a:rPr lang="he-IL" dirty="0">
                <a:solidFill>
                  <a:prstClr val="black"/>
                </a:solidFill>
              </a:rPr>
              <a:t> </a:t>
            </a:r>
            <a:r>
              <a:rPr lang="he-IL" dirty="0" err="1">
                <a:solidFill>
                  <a:prstClr val="black"/>
                </a:solidFill>
              </a:rPr>
              <a:t>רלוונטים</a:t>
            </a:r>
            <a:r>
              <a:rPr lang="he-IL" dirty="0">
                <a:solidFill>
                  <a:prstClr val="black"/>
                </a:solidFill>
              </a:rPr>
              <a:t> לתקופת חל"ת . </a:t>
            </a:r>
          </a:p>
          <a:p>
            <a:endParaRPr lang="he-I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e-IL" b="1" dirty="0"/>
              <a:t>הארכת תקופת </a:t>
            </a:r>
            <a:r>
              <a:rPr lang="he-IL" b="1" dirty="0" err="1"/>
              <a:t>החל"ת</a:t>
            </a:r>
            <a:r>
              <a:rPr lang="he-IL" b="1" dirty="0"/>
              <a:t> </a:t>
            </a:r>
            <a:r>
              <a:rPr lang="he-IL" dirty="0"/>
              <a:t>- אם האריכו לכם את החופשה ללא תשלום (חל"ת), </a:t>
            </a:r>
          </a:p>
          <a:p>
            <a:r>
              <a:rPr lang="he-IL" dirty="0"/>
              <a:t>    אין צורך שהמעסיק ידווח על כך – הארכה היא  באופן אוטומטי. – יש צורך דיווח בחזרה. </a:t>
            </a:r>
          </a:p>
          <a:p>
            <a:endParaRPr lang="he-I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e-IL" b="1" dirty="0"/>
              <a:t>תשלום דמי ביטוח מעסיק </a:t>
            </a:r>
            <a:r>
              <a:rPr lang="he-IL" dirty="0"/>
              <a:t>- מעסיק צריך לשלם דמי הביטוח עבור כל עובד בחודשיים המלאים הראשונים של </a:t>
            </a:r>
            <a:r>
              <a:rPr lang="he-IL" dirty="0" err="1"/>
              <a:t>החל״ת</a:t>
            </a:r>
            <a:r>
              <a:rPr lang="he-IL" dirty="0"/>
              <a:t> ועל פי החוק יכול לנכות את התשלום משכר העובד (348.21 ש"ח לחודש).</a:t>
            </a:r>
          </a:p>
          <a:p>
            <a:endParaRPr lang="he-IL" dirty="0"/>
          </a:p>
          <a:p>
            <a:r>
              <a:rPr lang="he-IL" dirty="0"/>
              <a:t>     התשלום של 15/5 נדחה ל 15/7 – לא לשלם !!! </a:t>
            </a:r>
          </a:p>
          <a:p>
            <a:endParaRPr lang="he-I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e-IL" dirty="0"/>
              <a:t>עובד שיצא לחל"ת קבל דמי אבטלה והוחזר לפני 30 יום – מה עושים ?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e-I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e-IL" b="1" dirty="0"/>
              <a:t>חישוב שכר לעובד שחזר מחל"ת </a:t>
            </a:r>
            <a:r>
              <a:rPr lang="he-IL" dirty="0"/>
              <a:t>(יש להתחשב בדמי אבטלה שקבל  ) , טיפול אם לא </a:t>
            </a:r>
            <a:r>
              <a:rPr lang="he-IL"/>
              <a:t>המציא  </a:t>
            </a:r>
            <a:r>
              <a:rPr lang="he-IL" dirty="0"/>
              <a:t>אישור , הצהרה על אי קבלת דמי אבטלה 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e-IL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24359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39603FA-04A6-4A8D-90A5-81E1AF517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84723" y="1296785"/>
            <a:ext cx="2710543" cy="4027691"/>
          </a:xfrm>
        </p:spPr>
        <p:txBody>
          <a:bodyPr>
            <a:normAutofit fontScale="90000"/>
          </a:bodyPr>
          <a:lstStyle/>
          <a:p>
            <a:r>
              <a:rPr lang="he-IL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פיצוי בעלי שליטה- עדכון סטטוס </a:t>
            </a:r>
            <a:br>
              <a:rPr lang="he-IL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e-IL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בביטוח לאומי</a:t>
            </a:r>
          </a:p>
        </p:txBody>
      </p:sp>
      <p:pic>
        <p:nvPicPr>
          <p:cNvPr id="2050" name="Picture 2" descr="הטבות המס לשכיר בעל שליטה בהפקדה לקרן פנסיה ולקרן השתלמות">
            <a:extLst>
              <a:ext uri="{FF2B5EF4-FFF2-40B4-BE49-F238E27FC236}">
                <a16:creationId xmlns:a16="http://schemas.microsoft.com/office/drawing/2014/main" id="{A5A460ED-7277-42A0-BD78-0FF5D710A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371" y="1157968"/>
            <a:ext cx="6056086" cy="454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0" descr="××× ×ª××××¨ ×××× ××ª××× ×.">
            <a:extLst>
              <a:ext uri="{FF2B5EF4-FFF2-40B4-BE49-F238E27FC236}">
                <a16:creationId xmlns:a16="http://schemas.microsoft.com/office/drawing/2014/main" id="{06EA7F80-F4D9-401B-95BC-AC19D44C60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5"/>
          <a:stretch/>
        </p:blipFill>
        <p:spPr bwMode="auto">
          <a:xfrm>
            <a:off x="10005742" y="4996608"/>
            <a:ext cx="2023801" cy="1593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851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24E43DEC-95C6-49EB-B81F-0EB79E1B9635}"/>
              </a:ext>
            </a:extLst>
          </p:cNvPr>
          <p:cNvSpPr txBox="1"/>
          <p:nvPr/>
        </p:nvSpPr>
        <p:spPr>
          <a:xfrm>
            <a:off x="2410833" y="296905"/>
            <a:ext cx="7752443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sng" strike="noStrike" kern="1200" cap="none" spc="0" normalizeH="0" baseline="0" noProof="0" dirty="0">
                <a:ln>
                  <a:noFill/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עדכון סטטוס ב שליטה בביטוח לאומי</a:t>
            </a:r>
          </a:p>
        </p:txBody>
      </p:sp>
      <p:pic>
        <p:nvPicPr>
          <p:cNvPr id="5" name="Picture 10" descr="××× ×ª××××¨ ×××× ××ª××× ×.">
            <a:extLst>
              <a:ext uri="{FF2B5EF4-FFF2-40B4-BE49-F238E27FC236}">
                <a16:creationId xmlns:a16="http://schemas.microsoft.com/office/drawing/2014/main" id="{26B4C0C1-7182-4E35-A41D-6FD6A16520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5"/>
          <a:stretch/>
        </p:blipFill>
        <p:spPr bwMode="auto">
          <a:xfrm>
            <a:off x="1670297" y="5685272"/>
            <a:ext cx="1220693" cy="96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1A79228C-DA42-4CB0-8208-07F86B8934F0}"/>
              </a:ext>
            </a:extLst>
          </p:cNvPr>
          <p:cNvSpPr txBox="1"/>
          <p:nvPr/>
        </p:nvSpPr>
        <p:spPr>
          <a:xfrm>
            <a:off x="2219403" y="1471353"/>
            <a:ext cx="8036238" cy="535531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e-IL" dirty="0"/>
              <a:t>פתיחת תוכנות השכר לתיקון דוחות מעבר ל 3 חודשים ל 84 חודשים אחורה</a:t>
            </a:r>
          </a:p>
          <a:p>
            <a:endParaRPr lang="he-I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e-IL" dirty="0"/>
              <a:t>אופציית קליטת דוחות מתקנים אחורה כאמור , תהיה פתוחה עד 30/6/20</a:t>
            </a:r>
          </a:p>
          <a:p>
            <a:endParaRPr lang="he-I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e-IL" dirty="0"/>
              <a:t>יתקבלו רק דוחות שיתקנו הגדרת בעלי שליטה ולא שום רכיב אחר בדוח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e-I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e-IL" dirty="0"/>
              <a:t>יש לשים לב לרכיבים המוגדרים בנטו 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e-I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e-IL" dirty="0"/>
              <a:t>התיקון ייצר יתרת זכות – לשים לב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e-I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e-IL" dirty="0"/>
              <a:t>השידור יתבצע : או ישירות ממערכת השכר (חלק מהתוכנות ), או דרך מערכת הייצוג </a:t>
            </a:r>
          </a:p>
          <a:p>
            <a:r>
              <a:rPr lang="he-IL" dirty="0"/>
              <a:t>     או דרך מערכת התשלומים 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e-IL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e-IL" dirty="0"/>
          </a:p>
          <a:p>
            <a:endParaRPr lang="he-IL" dirty="0"/>
          </a:p>
          <a:p>
            <a:r>
              <a:rPr lang="he-IL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e-IL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e-IL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58909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39603FA-04A6-4A8D-90A5-81E1AF517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3601" y="606455"/>
            <a:ext cx="3280229" cy="3032097"/>
          </a:xfrm>
        </p:spPr>
        <p:txBody>
          <a:bodyPr>
            <a:normAutofit fontScale="90000"/>
          </a:bodyPr>
          <a:lstStyle/>
          <a:p>
            <a:r>
              <a:rPr lang="he-I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פיצוי הפעימה השלישית לעסקים</a:t>
            </a:r>
          </a:p>
        </p:txBody>
      </p:sp>
      <p:pic>
        <p:nvPicPr>
          <p:cNvPr id="3078" name="Picture 6" descr="כסף (אמצעי תשלום) – ויקיפדיה">
            <a:extLst>
              <a:ext uri="{FF2B5EF4-FFF2-40B4-BE49-F238E27FC236}">
                <a16:creationId xmlns:a16="http://schemas.microsoft.com/office/drawing/2014/main" id="{2680A07A-511C-44B6-86C5-80A44BD7F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042" y="606455"/>
            <a:ext cx="5325558" cy="5645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0" descr="××× ×ª××××¨ ×××× ××ª××× ×.">
            <a:extLst>
              <a:ext uri="{FF2B5EF4-FFF2-40B4-BE49-F238E27FC236}">
                <a16:creationId xmlns:a16="http://schemas.microsoft.com/office/drawing/2014/main" id="{3F59DF90-3C77-4821-BE8E-FA97C658E9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5"/>
          <a:stretch/>
        </p:blipFill>
        <p:spPr bwMode="auto">
          <a:xfrm>
            <a:off x="8102128" y="4478585"/>
            <a:ext cx="2023801" cy="1593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079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24E43DEC-95C6-49EB-B81F-0EB79E1B9635}"/>
              </a:ext>
            </a:extLst>
          </p:cNvPr>
          <p:cNvSpPr txBox="1"/>
          <p:nvPr/>
        </p:nvSpPr>
        <p:spPr>
          <a:xfrm>
            <a:off x="2899749" y="296905"/>
            <a:ext cx="7263527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defTabSz="457200"/>
            <a:r>
              <a:rPr lang="he-IL" sz="4000" b="1" u="sng" dirty="0">
                <a:solidFill>
                  <a:srgbClr val="297F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חישוב הוצאות שכר נחסכות חל"ת 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FD981D2F-11AD-4707-927B-7CD56BCDF72C}"/>
              </a:ext>
            </a:extLst>
          </p:cNvPr>
          <p:cNvSpPr/>
          <p:nvPr/>
        </p:nvSpPr>
        <p:spPr>
          <a:xfrm>
            <a:off x="2203509" y="1055723"/>
            <a:ext cx="8187654" cy="506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 defTabSz="457200">
              <a:lnSpc>
                <a:spcPct val="107000"/>
              </a:lnSpc>
              <a:spcAft>
                <a:spcPts val="800"/>
              </a:spcAft>
            </a:pPr>
            <a:r>
              <a:rPr lang="he-IL" b="1" u="sng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הוצאות שכר נחסכות </a:t>
            </a:r>
            <a:r>
              <a:rPr lang="he-IL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 - </a:t>
            </a:r>
            <a:r>
              <a:rPr lang="he-IL" kern="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שכ"ע</a:t>
            </a:r>
            <a:r>
              <a:rPr lang="he-IL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של העובדים בתקופה שהיו בחל"ת (בתקנון שנתי ) </a:t>
            </a:r>
          </a:p>
          <a:p>
            <a:pPr marL="450215" algn="just" defTabSz="457200">
              <a:lnSpc>
                <a:spcPct val="107000"/>
              </a:lnSpc>
              <a:spcAft>
                <a:spcPts val="800"/>
              </a:spcAft>
            </a:pPr>
            <a:endParaRPr lang="he-IL" b="1" u="sng" kern="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450215" algn="just" defTabSz="457200">
              <a:lnSpc>
                <a:spcPct val="107000"/>
              </a:lnSpc>
              <a:spcAft>
                <a:spcPts val="800"/>
              </a:spcAft>
            </a:pPr>
            <a:r>
              <a:rPr lang="he-IL" b="1" u="sng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איך מחשבים ? </a:t>
            </a:r>
          </a:p>
          <a:p>
            <a:pPr marL="793115" indent="-342900" algn="just" defTabSz="457200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he-IL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מחשבים את ממוצע השכר החודשי  של העובד ב 3 חודשים שקדמו לחל"ת ומכפילים ב 1.25 (להגיע לעלות מעביד ) </a:t>
            </a:r>
            <a:r>
              <a:rPr lang="he-IL" dirty="0">
                <a:solidFill>
                  <a:prstClr val="black"/>
                </a:solidFill>
                <a:latin typeface="Corbel" panose="020B0503020204020204"/>
                <a:cs typeface="Gisha" panose="020B0502040204020203" pitchFamily="34" charset="-79"/>
              </a:rPr>
              <a:t>. </a:t>
            </a:r>
          </a:p>
          <a:p>
            <a:pPr marL="793115" indent="-342900" algn="just" defTabSz="457200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he-IL" dirty="0">
                <a:solidFill>
                  <a:prstClr val="black"/>
                </a:solidFill>
                <a:latin typeface="Corbel" panose="020B0503020204020204"/>
                <a:cs typeface="Gisha" panose="020B0502040204020203" pitchFamily="34" charset="-79"/>
              </a:rPr>
              <a:t>מכפילים את מה שיצא במספר חודשים שהיה בחל"ת . </a:t>
            </a:r>
          </a:p>
          <a:p>
            <a:pPr marL="793115" indent="-342900" algn="just" defTabSz="457200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he-IL" dirty="0">
                <a:solidFill>
                  <a:prstClr val="black"/>
                </a:solidFill>
                <a:latin typeface="Corbel" panose="020B0503020204020204"/>
                <a:cs typeface="Gisha" panose="020B0502040204020203" pitchFamily="34" charset="-79"/>
              </a:rPr>
              <a:t>מכפילים את מה שיצא בסעיף 2 , ב – 6 .   </a:t>
            </a:r>
            <a:endParaRPr lang="en-US" dirty="0">
              <a:solidFill>
                <a:prstClr val="black"/>
              </a:solidFill>
              <a:latin typeface="Corbel" panose="020B0503020204020204"/>
            </a:endParaRPr>
          </a:p>
          <a:p>
            <a:pPr marL="450215" algn="just" defTabSz="457200">
              <a:lnSpc>
                <a:spcPct val="107000"/>
              </a:lnSpc>
              <a:spcAft>
                <a:spcPts val="800"/>
              </a:spcAft>
            </a:pPr>
            <a:endParaRPr lang="he-IL" b="1" u="sng" kern="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450215" algn="just" defTabSz="457200">
              <a:lnSpc>
                <a:spcPct val="107000"/>
              </a:lnSpc>
              <a:spcAft>
                <a:spcPts val="800"/>
              </a:spcAft>
            </a:pPr>
            <a:r>
              <a:rPr lang="he-IL" b="1" u="sng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לדוגמא : </a:t>
            </a:r>
            <a:endParaRPr lang="en-US" b="1" u="sng" kern="50" dirty="0">
              <a:solidFill>
                <a:prstClr val="black"/>
              </a:solidFill>
              <a:latin typeface="Times Roman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450215" algn="just" defTabSz="457200">
              <a:lnSpc>
                <a:spcPct val="107000"/>
              </a:lnSpc>
              <a:spcAft>
                <a:spcPts val="800"/>
              </a:spcAft>
            </a:pPr>
            <a:r>
              <a:rPr lang="he-IL" b="1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לדוגמא: עובד שהיה בחלת חודש וחצי </a:t>
            </a:r>
            <a:endParaRPr lang="en-US" kern="50" dirty="0">
              <a:solidFill>
                <a:prstClr val="black"/>
              </a:solidFill>
              <a:latin typeface="Times Roman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50215" algn="just" defTabSz="457200">
              <a:lnSpc>
                <a:spcPct val="107000"/>
              </a:lnSpc>
              <a:spcAft>
                <a:spcPts val="800"/>
              </a:spcAft>
            </a:pPr>
            <a:r>
              <a:rPr lang="he-IL" kern="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שכ"ע</a:t>
            </a:r>
            <a:r>
              <a:rPr lang="he-IL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 חודשי ממוצע לפני חל"ת  8,000 ₪  * 1.25 = 10,000 </a:t>
            </a:r>
          </a:p>
          <a:p>
            <a:pPr marL="450215" algn="just" defTabSz="457200">
              <a:lnSpc>
                <a:spcPct val="107000"/>
              </a:lnSpc>
              <a:spcAft>
                <a:spcPts val="800"/>
              </a:spcAft>
            </a:pPr>
            <a:r>
              <a:rPr lang="he-IL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היה חודש וחצי בחל"ת . </a:t>
            </a:r>
          </a:p>
          <a:p>
            <a:pPr marL="450215" algn="just" defTabSz="457200">
              <a:lnSpc>
                <a:spcPct val="107000"/>
              </a:lnSpc>
              <a:spcAft>
                <a:spcPts val="800"/>
              </a:spcAft>
            </a:pPr>
            <a:r>
              <a:rPr lang="he-IL" kern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הוצאות שכר נחסכות  - 10,000 * 1.5 * 6 = 90,000 ₪ . </a:t>
            </a:r>
          </a:p>
        </p:txBody>
      </p:sp>
      <p:pic>
        <p:nvPicPr>
          <p:cNvPr id="5" name="Picture 10" descr="××× ×ª××××¨ ×××× ××ª××× ×.">
            <a:extLst>
              <a:ext uri="{FF2B5EF4-FFF2-40B4-BE49-F238E27FC236}">
                <a16:creationId xmlns:a16="http://schemas.microsoft.com/office/drawing/2014/main" id="{26B4C0C1-7182-4E35-A41D-6FD6A16520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5"/>
          <a:stretch/>
        </p:blipFill>
        <p:spPr bwMode="auto">
          <a:xfrm>
            <a:off x="1670297" y="5685272"/>
            <a:ext cx="1220693" cy="96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822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7D62A8-743D-864E-8C03-5EBF49B2A6EE}"/>
              </a:ext>
            </a:extLst>
          </p:cNvPr>
          <p:cNvSpPr txBox="1"/>
          <p:nvPr/>
        </p:nvSpPr>
        <p:spPr>
          <a:xfrm>
            <a:off x="4787782" y="749628"/>
            <a:ext cx="2924198" cy="1028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751"/>
              </a:lnSpc>
            </a:pPr>
            <a:r>
              <a:rPr lang="he-IL" sz="2476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למה מכפילים ב 6 ? </a:t>
            </a:r>
          </a:p>
          <a:p>
            <a:pPr>
              <a:lnSpc>
                <a:spcPts val="3751"/>
              </a:lnSpc>
            </a:pPr>
            <a:r>
              <a:rPr lang="he-IL" sz="2476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כדי להגיע לתקנון שנתי </a:t>
            </a:r>
            <a:endParaRPr lang="en-US" sz="2476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EE8BE13-4483-AA42-A371-F2B7BEA13664}"/>
              </a:ext>
            </a:extLst>
          </p:cNvPr>
          <p:cNvGraphicFramePr/>
          <p:nvPr/>
        </p:nvGraphicFramePr>
        <p:xfrm>
          <a:off x="2100908" y="2220846"/>
          <a:ext cx="4456693" cy="3373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674F8C1-FCF6-E94A-865E-8768389651E2}"/>
              </a:ext>
            </a:extLst>
          </p:cNvPr>
          <p:cNvSpPr txBox="1"/>
          <p:nvPr/>
        </p:nvSpPr>
        <p:spPr>
          <a:xfrm>
            <a:off x="2929615" y="1915731"/>
            <a:ext cx="3058851" cy="276999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he-IL" sz="1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התאמת התקופה היחסית בחל"ת מתקופת המענק </a:t>
            </a:r>
            <a:endParaRPr lang="en-US" sz="1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4" name="Pentagon 23">
            <a:extLst>
              <a:ext uri="{FF2B5EF4-FFF2-40B4-BE49-F238E27FC236}">
                <a16:creationId xmlns:a16="http://schemas.microsoft.com/office/drawing/2014/main" id="{A3CFB9FA-1AEB-6742-8B0F-BB98F973FA33}"/>
              </a:ext>
            </a:extLst>
          </p:cNvPr>
          <p:cNvSpPr/>
          <p:nvPr/>
        </p:nvSpPr>
        <p:spPr>
          <a:xfrm>
            <a:off x="6245012" y="2985076"/>
            <a:ext cx="801499" cy="520657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/>
          </a:p>
        </p:txBody>
      </p:sp>
      <p:sp>
        <p:nvSpPr>
          <p:cNvPr id="25" name="Pentagon 24">
            <a:extLst>
              <a:ext uri="{FF2B5EF4-FFF2-40B4-BE49-F238E27FC236}">
                <a16:creationId xmlns:a16="http://schemas.microsoft.com/office/drawing/2014/main" id="{9D474673-3BAB-9647-8D02-41FB10A5E5E0}"/>
              </a:ext>
            </a:extLst>
          </p:cNvPr>
          <p:cNvSpPr/>
          <p:nvPr/>
        </p:nvSpPr>
        <p:spPr>
          <a:xfrm>
            <a:off x="6245012" y="3983394"/>
            <a:ext cx="801499" cy="520657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/>
          </a:p>
        </p:txBody>
      </p:sp>
      <p:sp>
        <p:nvSpPr>
          <p:cNvPr id="27" name="Shape 2708">
            <a:extLst>
              <a:ext uri="{FF2B5EF4-FFF2-40B4-BE49-F238E27FC236}">
                <a16:creationId xmlns:a16="http://schemas.microsoft.com/office/drawing/2014/main" id="{2D270776-5E73-5F47-853A-3CD1B9F503EA}"/>
              </a:ext>
            </a:extLst>
          </p:cNvPr>
          <p:cNvSpPr>
            <a:spLocks noChangeAspect="1"/>
          </p:cNvSpPr>
          <p:nvPr/>
        </p:nvSpPr>
        <p:spPr>
          <a:xfrm>
            <a:off x="7279851" y="3119056"/>
            <a:ext cx="246325" cy="246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8836" y="13888"/>
                </a:moveTo>
                <a:lnTo>
                  <a:pt x="8836" y="7712"/>
                </a:lnTo>
                <a:lnTo>
                  <a:pt x="14241" y="10800"/>
                </a:lnTo>
                <a:cubicBezTo>
                  <a:pt x="14241" y="10800"/>
                  <a:pt x="8836" y="13888"/>
                  <a:pt x="8836" y="13888"/>
                </a:cubicBezTo>
                <a:close/>
                <a:moveTo>
                  <a:pt x="15520" y="10422"/>
                </a:moveTo>
                <a:lnTo>
                  <a:pt x="15525" y="10416"/>
                </a:lnTo>
                <a:lnTo>
                  <a:pt x="15438" y="10367"/>
                </a:lnTo>
                <a:cubicBezTo>
                  <a:pt x="15425" y="10361"/>
                  <a:pt x="15414" y="10351"/>
                  <a:pt x="15401" y="10346"/>
                </a:cubicBezTo>
                <a:lnTo>
                  <a:pt x="8652" y="6489"/>
                </a:lnTo>
                <a:lnTo>
                  <a:pt x="8647" y="6495"/>
                </a:lnTo>
                <a:cubicBezTo>
                  <a:pt x="8563" y="6428"/>
                  <a:pt x="8461" y="6382"/>
                  <a:pt x="8345" y="6382"/>
                </a:cubicBezTo>
                <a:cubicBezTo>
                  <a:pt x="8075" y="6382"/>
                  <a:pt x="7855" y="6601"/>
                  <a:pt x="7855" y="6873"/>
                </a:cubicBezTo>
                <a:lnTo>
                  <a:pt x="7855" y="14727"/>
                </a:lnTo>
                <a:cubicBezTo>
                  <a:pt x="7855" y="14999"/>
                  <a:pt x="8075" y="15218"/>
                  <a:pt x="8345" y="15218"/>
                </a:cubicBezTo>
                <a:cubicBezTo>
                  <a:pt x="8461" y="15218"/>
                  <a:pt x="8563" y="15172"/>
                  <a:pt x="8647" y="15105"/>
                </a:cubicBezTo>
                <a:lnTo>
                  <a:pt x="8652" y="15111"/>
                </a:lnTo>
                <a:lnTo>
                  <a:pt x="15401" y="11254"/>
                </a:lnTo>
                <a:cubicBezTo>
                  <a:pt x="15414" y="11249"/>
                  <a:pt x="15425" y="11240"/>
                  <a:pt x="15438" y="11233"/>
                </a:cubicBezTo>
                <a:lnTo>
                  <a:pt x="15525" y="11184"/>
                </a:lnTo>
                <a:lnTo>
                  <a:pt x="15520" y="11178"/>
                </a:lnTo>
                <a:cubicBezTo>
                  <a:pt x="15632" y="11088"/>
                  <a:pt x="15709" y="10955"/>
                  <a:pt x="15709" y="10800"/>
                </a:cubicBezTo>
                <a:cubicBezTo>
                  <a:pt x="15709" y="10645"/>
                  <a:pt x="15632" y="10512"/>
                  <a:pt x="15520" y="1042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4287" tIns="14287" rIns="14287" bIns="14287" anchor="ctr"/>
          <a:lstStyle/>
          <a:p>
            <a:pPr defTabSz="171444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799">
            <a:extLst>
              <a:ext uri="{FF2B5EF4-FFF2-40B4-BE49-F238E27FC236}">
                <a16:creationId xmlns:a16="http://schemas.microsoft.com/office/drawing/2014/main" id="{C6D73FFA-DBCA-AC46-80FD-AE2CF08C49C5}"/>
              </a:ext>
            </a:extLst>
          </p:cNvPr>
          <p:cNvSpPr>
            <a:spLocks noChangeAspect="1"/>
          </p:cNvSpPr>
          <p:nvPr/>
        </p:nvSpPr>
        <p:spPr>
          <a:xfrm>
            <a:off x="7279851" y="4146805"/>
            <a:ext cx="246325" cy="179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4287" tIns="14287" rIns="14287" bIns="14287" anchor="ctr"/>
          <a:lstStyle/>
          <a:p>
            <a:pPr defTabSz="171444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850">
            <a:extLst>
              <a:ext uri="{FF2B5EF4-FFF2-40B4-BE49-F238E27FC236}">
                <a16:creationId xmlns:a16="http://schemas.microsoft.com/office/drawing/2014/main" id="{AD8D9CB3-3FBD-9542-8A90-558A1816E1C1}"/>
              </a:ext>
            </a:extLst>
          </p:cNvPr>
          <p:cNvSpPr>
            <a:spLocks noChangeAspect="1"/>
          </p:cNvSpPr>
          <p:nvPr/>
        </p:nvSpPr>
        <p:spPr>
          <a:xfrm>
            <a:off x="7279851" y="5107376"/>
            <a:ext cx="246325" cy="246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1" y="0"/>
                </a:move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cubicBezTo>
                  <a:pt x="11607" y="982"/>
                  <a:pt x="20618" y="9993"/>
                  <a:pt x="20618" y="21109"/>
                </a:cubicBezTo>
                <a:cubicBezTo>
                  <a:pt x="20618" y="21380"/>
                  <a:pt x="20838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9451"/>
                  <a:pt x="12149" y="0"/>
                  <a:pt x="491" y="0"/>
                </a:cubicBezTo>
                <a:moveTo>
                  <a:pt x="491" y="9818"/>
                </a:moveTo>
                <a:cubicBezTo>
                  <a:pt x="220" y="9818"/>
                  <a:pt x="0" y="10038"/>
                  <a:pt x="0" y="10309"/>
                </a:cubicBezTo>
                <a:cubicBezTo>
                  <a:pt x="0" y="10581"/>
                  <a:pt x="220" y="10800"/>
                  <a:pt x="491" y="10800"/>
                </a:cubicBezTo>
                <a:cubicBezTo>
                  <a:pt x="6184" y="10800"/>
                  <a:pt x="10800" y="15416"/>
                  <a:pt x="10800" y="21109"/>
                </a:cubicBezTo>
                <a:cubicBezTo>
                  <a:pt x="10800" y="21380"/>
                  <a:pt x="11020" y="21600"/>
                  <a:pt x="11291" y="21600"/>
                </a:cubicBezTo>
                <a:cubicBezTo>
                  <a:pt x="11562" y="21600"/>
                  <a:pt x="11782" y="21380"/>
                  <a:pt x="11782" y="21109"/>
                </a:cubicBezTo>
                <a:cubicBezTo>
                  <a:pt x="11782" y="14873"/>
                  <a:pt x="6727" y="9818"/>
                  <a:pt x="491" y="9818"/>
                </a:cubicBezTo>
                <a:moveTo>
                  <a:pt x="491" y="4909"/>
                </a:moveTo>
                <a:cubicBezTo>
                  <a:pt x="220" y="4909"/>
                  <a:pt x="0" y="5129"/>
                  <a:pt x="0" y="5400"/>
                </a:cubicBezTo>
                <a:cubicBezTo>
                  <a:pt x="0" y="5672"/>
                  <a:pt x="220" y="5891"/>
                  <a:pt x="491" y="5891"/>
                </a:cubicBezTo>
                <a:cubicBezTo>
                  <a:pt x="8896" y="5891"/>
                  <a:pt x="15709" y="12705"/>
                  <a:pt x="15709" y="21109"/>
                </a:cubicBez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cubicBezTo>
                  <a:pt x="16691" y="12162"/>
                  <a:pt x="9438" y="4909"/>
                  <a:pt x="491" y="4909"/>
                </a:cubicBezTo>
                <a:moveTo>
                  <a:pt x="2945" y="20618"/>
                </a:moveTo>
                <a:cubicBezTo>
                  <a:pt x="1861" y="20618"/>
                  <a:pt x="982" y="19739"/>
                  <a:pt x="982" y="18655"/>
                </a:cubicBezTo>
                <a:cubicBezTo>
                  <a:pt x="982" y="17570"/>
                  <a:pt x="1861" y="16691"/>
                  <a:pt x="2945" y="16691"/>
                </a:cubicBezTo>
                <a:cubicBezTo>
                  <a:pt x="4030" y="16691"/>
                  <a:pt x="4909" y="17570"/>
                  <a:pt x="4909" y="18655"/>
                </a:cubicBezTo>
                <a:cubicBezTo>
                  <a:pt x="4909" y="19739"/>
                  <a:pt x="4030" y="20618"/>
                  <a:pt x="2945" y="20618"/>
                </a:cubicBezTo>
                <a:moveTo>
                  <a:pt x="2945" y="15709"/>
                </a:moveTo>
                <a:cubicBezTo>
                  <a:pt x="1319" y="15709"/>
                  <a:pt x="0" y="17028"/>
                  <a:pt x="0" y="18655"/>
                </a:cubicBezTo>
                <a:cubicBezTo>
                  <a:pt x="0" y="20281"/>
                  <a:pt x="1319" y="21600"/>
                  <a:pt x="2945" y="21600"/>
                </a:cubicBezTo>
                <a:cubicBezTo>
                  <a:pt x="4573" y="21600"/>
                  <a:pt x="5891" y="20281"/>
                  <a:pt x="5891" y="18655"/>
                </a:cubicBezTo>
                <a:cubicBezTo>
                  <a:pt x="5891" y="17028"/>
                  <a:pt x="4573" y="15709"/>
                  <a:pt x="2945" y="157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4287" tIns="14287" rIns="14287" bIns="14287" anchor="ctr"/>
          <a:lstStyle/>
          <a:p>
            <a:pPr defTabSz="171444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A37D87-BFD0-1848-AE54-8BCA26CA12A5}"/>
              </a:ext>
            </a:extLst>
          </p:cNvPr>
          <p:cNvSpPr txBox="1"/>
          <p:nvPr/>
        </p:nvSpPr>
        <p:spPr>
          <a:xfrm>
            <a:off x="7117497" y="3091568"/>
            <a:ext cx="979755" cy="276999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he-IL" sz="1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תקופה מלאה </a:t>
            </a:r>
            <a:endParaRPr lang="en-US" sz="1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8231D9C-69A5-DF40-AF06-2C94633FACC6}"/>
              </a:ext>
            </a:extLst>
          </p:cNvPr>
          <p:cNvSpPr txBox="1"/>
          <p:nvPr/>
        </p:nvSpPr>
        <p:spPr>
          <a:xfrm>
            <a:off x="7125511" y="4105222"/>
            <a:ext cx="971741" cy="276999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he-IL" sz="1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תקופה בחלת </a:t>
            </a:r>
            <a:endParaRPr lang="en-US" sz="1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385CBA82-5382-4BD4-9200-B63B29F8C9B1}"/>
              </a:ext>
            </a:extLst>
          </p:cNvPr>
          <p:cNvSpPr txBox="1"/>
          <p:nvPr/>
        </p:nvSpPr>
        <p:spPr>
          <a:xfrm>
            <a:off x="3859877" y="3290501"/>
            <a:ext cx="21798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/>
              <a:t>9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C684891A-AA82-45DF-BB4C-4A5F33601B7F}"/>
              </a:ext>
            </a:extLst>
          </p:cNvPr>
          <p:cNvSpPr txBox="1"/>
          <p:nvPr/>
        </p:nvSpPr>
        <p:spPr>
          <a:xfrm>
            <a:off x="3429925" y="5437917"/>
            <a:ext cx="64793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400" b="1" dirty="0"/>
              <a:t>שנתי</a:t>
            </a:r>
            <a:r>
              <a:rPr lang="he-IL" dirty="0"/>
              <a:t> 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14081F69-975C-407D-ABDD-B5939E96900C}"/>
              </a:ext>
            </a:extLst>
          </p:cNvPr>
          <p:cNvSpPr txBox="1"/>
          <p:nvPr/>
        </p:nvSpPr>
        <p:spPr>
          <a:xfrm>
            <a:off x="2465494" y="5449409"/>
            <a:ext cx="599844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400" b="1" dirty="0"/>
              <a:t>תק' </a:t>
            </a:r>
          </a:p>
          <a:p>
            <a:r>
              <a:rPr lang="he-IL" sz="1400" b="1" dirty="0"/>
              <a:t>מענק</a:t>
            </a:r>
          </a:p>
        </p:txBody>
      </p:sp>
    </p:spTree>
    <p:extLst>
      <p:ext uri="{BB962C8B-B14F-4D97-AF65-F5344CB8AC3E}">
        <p14:creationId xmlns:p14="http://schemas.microsoft.com/office/powerpoint/2010/main" val="1952254479"/>
      </p:ext>
    </p:extLst>
  </p:cSld>
  <p:clrMapOvr>
    <a:masterClrMapping/>
  </p:clrMapOvr>
</p:sld>
</file>

<file path=ppt/theme/theme1.xml><?xml version="1.0" encoding="utf-8"?>
<a:theme xmlns:a="http://schemas.openxmlformats.org/drawingml/2006/main" name="בסיס">
  <a:themeElements>
    <a:clrScheme name="כחול חם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בסיס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בסיס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370</Words>
  <Application>Microsoft Office PowerPoint</Application>
  <PresentationFormat>מסך רחב</PresentationFormat>
  <Paragraphs>65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4" baseType="lpstr">
      <vt:lpstr>Arial</vt:lpstr>
      <vt:lpstr>Calibri</vt:lpstr>
      <vt:lpstr>Corbel</vt:lpstr>
      <vt:lpstr>Open Sans Semibold</vt:lpstr>
      <vt:lpstr>Poppins SemiBold</vt:lpstr>
      <vt:lpstr>Times Roman</vt:lpstr>
      <vt:lpstr>Wingdings</vt:lpstr>
      <vt:lpstr>בסיס</vt:lpstr>
      <vt:lpstr>מצגת של PowerPoint‏</vt:lpstr>
      <vt:lpstr>פיצוי בעלי שליטה- עדכון סטטוס   בביטוח לאומי</vt:lpstr>
      <vt:lpstr>מצגת של PowerPoint‏</vt:lpstr>
      <vt:lpstr>פיצוי הפעימה השלישית לעסקים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פיצוי בעלי שליטה- עדכון סטטוס בביטוח לאומי</dc:title>
  <dc:creator>אמיר</dc:creator>
  <cp:lastModifiedBy>ohad</cp:lastModifiedBy>
  <cp:revision>7</cp:revision>
  <dcterms:created xsi:type="dcterms:W3CDTF">2020-05-13T17:45:29Z</dcterms:created>
  <dcterms:modified xsi:type="dcterms:W3CDTF">2020-05-14T07:09:39Z</dcterms:modified>
</cp:coreProperties>
</file>