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1.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5"/>
  </p:notesMasterIdLst>
  <p:handoutMasterIdLst>
    <p:handoutMasterId r:id="rId206"/>
  </p:handoutMasterIdLst>
  <p:sldIdLst>
    <p:sldId id="1250" r:id="rId2"/>
    <p:sldId id="1260" r:id="rId3"/>
    <p:sldId id="1261" r:id="rId4"/>
    <p:sldId id="1262" r:id="rId5"/>
    <p:sldId id="1266" r:id="rId6"/>
    <p:sldId id="1280" r:id="rId7"/>
    <p:sldId id="1263" r:id="rId8"/>
    <p:sldId id="1281" r:id="rId9"/>
    <p:sldId id="1285" r:id="rId10"/>
    <p:sldId id="1286" r:id="rId11"/>
    <p:sldId id="1287" r:id="rId12"/>
    <p:sldId id="1265" r:id="rId13"/>
    <p:sldId id="1267" r:id="rId14"/>
    <p:sldId id="1264" r:id="rId15"/>
    <p:sldId id="1269" r:id="rId16"/>
    <p:sldId id="1268" r:id="rId17"/>
    <p:sldId id="1270" r:id="rId18"/>
    <p:sldId id="1272" r:id="rId19"/>
    <p:sldId id="1273" r:id="rId20"/>
    <p:sldId id="1271" r:id="rId21"/>
    <p:sldId id="1274" r:id="rId22"/>
    <p:sldId id="1277" r:id="rId23"/>
    <p:sldId id="1278" r:id="rId24"/>
    <p:sldId id="1276" r:id="rId25"/>
    <p:sldId id="1251" r:id="rId26"/>
    <p:sldId id="1279" r:id="rId27"/>
    <p:sldId id="1282" r:id="rId28"/>
    <p:sldId id="1283" r:id="rId29"/>
    <p:sldId id="1284" r:id="rId30"/>
    <p:sldId id="1065" r:id="rId31"/>
    <p:sldId id="1019" r:id="rId32"/>
    <p:sldId id="1020" r:id="rId33"/>
    <p:sldId id="1025" r:id="rId34"/>
    <p:sldId id="1024" r:id="rId35"/>
    <p:sldId id="1021" r:id="rId36"/>
    <p:sldId id="1022" r:id="rId37"/>
    <p:sldId id="1023" r:id="rId38"/>
    <p:sldId id="1247" r:id="rId39"/>
    <p:sldId id="1061" r:id="rId40"/>
    <p:sldId id="1062" r:id="rId41"/>
    <p:sldId id="1063" r:id="rId42"/>
    <p:sldId id="1064" r:id="rId43"/>
    <p:sldId id="1066" r:id="rId44"/>
    <p:sldId id="1080" r:id="rId45"/>
    <p:sldId id="1081" r:id="rId46"/>
    <p:sldId id="1082" r:id="rId47"/>
    <p:sldId id="1084" r:id="rId48"/>
    <p:sldId id="1083" r:id="rId49"/>
    <p:sldId id="1085" r:id="rId50"/>
    <p:sldId id="1221" r:id="rId51"/>
    <p:sldId id="1086" r:id="rId52"/>
    <p:sldId id="1087" r:id="rId53"/>
    <p:sldId id="829" r:id="rId54"/>
    <p:sldId id="1088" r:id="rId55"/>
    <p:sldId id="695" r:id="rId56"/>
    <p:sldId id="1090" r:id="rId57"/>
    <p:sldId id="696" r:id="rId58"/>
    <p:sldId id="697" r:id="rId59"/>
    <p:sldId id="767" r:id="rId60"/>
    <p:sldId id="1054" r:id="rId61"/>
    <p:sldId id="1043" r:id="rId62"/>
    <p:sldId id="1051" r:id="rId63"/>
    <p:sldId id="1052" r:id="rId64"/>
    <p:sldId id="1219" r:id="rId65"/>
    <p:sldId id="1055" r:id="rId66"/>
    <p:sldId id="1044" r:id="rId67"/>
    <p:sldId id="1045" r:id="rId68"/>
    <p:sldId id="1046" r:id="rId69"/>
    <p:sldId id="1047" r:id="rId70"/>
    <p:sldId id="1048" r:id="rId71"/>
    <p:sldId id="1058" r:id="rId72"/>
    <p:sldId id="1056" r:id="rId73"/>
    <p:sldId id="1057" r:id="rId74"/>
    <p:sldId id="1049" r:id="rId75"/>
    <p:sldId id="1050" r:id="rId76"/>
    <p:sldId id="1059" r:id="rId77"/>
    <p:sldId id="1060" r:id="rId78"/>
    <p:sldId id="1220" r:id="rId79"/>
    <p:sldId id="1222" r:id="rId80"/>
    <p:sldId id="1223" r:id="rId81"/>
    <p:sldId id="1224" r:id="rId82"/>
    <p:sldId id="1225" r:id="rId83"/>
    <p:sldId id="1226" r:id="rId84"/>
    <p:sldId id="1228" r:id="rId85"/>
    <p:sldId id="1227" r:id="rId86"/>
    <p:sldId id="1229" r:id="rId87"/>
    <p:sldId id="1239" r:id="rId88"/>
    <p:sldId id="1230" r:id="rId89"/>
    <p:sldId id="1231" r:id="rId90"/>
    <p:sldId id="1232" r:id="rId91"/>
    <p:sldId id="1234" r:id="rId92"/>
    <p:sldId id="1233" r:id="rId93"/>
    <p:sldId id="1235" r:id="rId94"/>
    <p:sldId id="1238" r:id="rId95"/>
    <p:sldId id="1237" r:id="rId96"/>
    <p:sldId id="1236" r:id="rId97"/>
    <p:sldId id="1240" r:id="rId98"/>
    <p:sldId id="1076" r:id="rId99"/>
    <p:sldId id="1069" r:id="rId100"/>
    <p:sldId id="1070" r:id="rId101"/>
    <p:sldId id="1071" r:id="rId102"/>
    <p:sldId id="1072" r:id="rId103"/>
    <p:sldId id="1073" r:id="rId104"/>
    <p:sldId id="1120" r:id="rId105"/>
    <p:sldId id="1131" r:id="rId106"/>
    <p:sldId id="1132" r:id="rId107"/>
    <p:sldId id="1133" r:id="rId108"/>
    <p:sldId id="1134" r:id="rId109"/>
    <p:sldId id="1135" r:id="rId110"/>
    <p:sldId id="1136" r:id="rId111"/>
    <p:sldId id="1137" r:id="rId112"/>
    <p:sldId id="1138" r:id="rId113"/>
    <p:sldId id="1139" r:id="rId114"/>
    <p:sldId id="1241" r:id="rId115"/>
    <p:sldId id="1140" r:id="rId116"/>
    <p:sldId id="1141" r:id="rId117"/>
    <p:sldId id="1142" r:id="rId118"/>
    <p:sldId id="1143" r:id="rId119"/>
    <p:sldId id="1144" r:id="rId120"/>
    <p:sldId id="1246" r:id="rId121"/>
    <p:sldId id="1245" r:id="rId122"/>
    <p:sldId id="1145" r:id="rId123"/>
    <p:sldId id="1146" r:id="rId124"/>
    <p:sldId id="1147" r:id="rId125"/>
    <p:sldId id="1148" r:id="rId126"/>
    <p:sldId id="1149" r:id="rId127"/>
    <p:sldId id="1150" r:id="rId128"/>
    <p:sldId id="1151" r:id="rId129"/>
    <p:sldId id="1152" r:id="rId130"/>
    <p:sldId id="1154" r:id="rId131"/>
    <p:sldId id="1077" r:id="rId132"/>
    <p:sldId id="1078" r:id="rId133"/>
    <p:sldId id="1155" r:id="rId134"/>
    <p:sldId id="1079" r:id="rId135"/>
    <p:sldId id="1153" r:id="rId136"/>
    <p:sldId id="1156" r:id="rId137"/>
    <p:sldId id="1157" r:id="rId138"/>
    <p:sldId id="1158" r:id="rId139"/>
    <p:sldId id="1159" r:id="rId140"/>
    <p:sldId id="1160" r:id="rId141"/>
    <p:sldId id="1242" r:id="rId142"/>
    <p:sldId id="1243" r:id="rId143"/>
    <p:sldId id="1244" r:id="rId144"/>
    <p:sldId id="1161" r:id="rId145"/>
    <p:sldId id="1162" r:id="rId146"/>
    <p:sldId id="1163" r:id="rId147"/>
    <p:sldId id="1164" r:id="rId148"/>
    <p:sldId id="1165" r:id="rId149"/>
    <p:sldId id="1166" r:id="rId150"/>
    <p:sldId id="1167" r:id="rId151"/>
    <p:sldId id="1169" r:id="rId152"/>
    <p:sldId id="1171" r:id="rId153"/>
    <p:sldId id="1172" r:id="rId154"/>
    <p:sldId id="1173" r:id="rId155"/>
    <p:sldId id="1174" r:id="rId156"/>
    <p:sldId id="1175" r:id="rId157"/>
    <p:sldId id="1176" r:id="rId158"/>
    <p:sldId id="1177" r:id="rId159"/>
    <p:sldId id="1178" r:id="rId160"/>
    <p:sldId id="1179" r:id="rId161"/>
    <p:sldId id="1180" r:id="rId162"/>
    <p:sldId id="1181" r:id="rId163"/>
    <p:sldId id="1183" r:id="rId164"/>
    <p:sldId id="1184" r:id="rId165"/>
    <p:sldId id="1185" r:id="rId166"/>
    <p:sldId id="1186" r:id="rId167"/>
    <p:sldId id="1188" r:id="rId168"/>
    <p:sldId id="1189" r:id="rId169"/>
    <p:sldId id="1187" r:id="rId170"/>
    <p:sldId id="1190" r:id="rId171"/>
    <p:sldId id="1200" r:id="rId172"/>
    <p:sldId id="1168" r:id="rId173"/>
    <p:sldId id="1191" r:id="rId174"/>
    <p:sldId id="1192" r:id="rId175"/>
    <p:sldId id="1193" r:id="rId176"/>
    <p:sldId id="1194" r:id="rId177"/>
    <p:sldId id="1195" r:id="rId178"/>
    <p:sldId id="1196" r:id="rId179"/>
    <p:sldId id="1197" r:id="rId180"/>
    <p:sldId id="1170" r:id="rId181"/>
    <p:sldId id="1198" r:id="rId182"/>
    <p:sldId id="1199" r:id="rId183"/>
    <p:sldId id="1202" r:id="rId184"/>
    <p:sldId id="1201" r:id="rId185"/>
    <p:sldId id="1203" r:id="rId186"/>
    <p:sldId id="1204" r:id="rId187"/>
    <p:sldId id="1205" r:id="rId188"/>
    <p:sldId id="1206" r:id="rId189"/>
    <p:sldId id="1207" r:id="rId190"/>
    <p:sldId id="1208" r:id="rId191"/>
    <p:sldId id="1209" r:id="rId192"/>
    <p:sldId id="1210" r:id="rId193"/>
    <p:sldId id="1211" r:id="rId194"/>
    <p:sldId id="1212" r:id="rId195"/>
    <p:sldId id="1214" r:id="rId196"/>
    <p:sldId id="1215" r:id="rId197"/>
    <p:sldId id="1216" r:id="rId198"/>
    <p:sldId id="1217" r:id="rId199"/>
    <p:sldId id="1218" r:id="rId200"/>
    <p:sldId id="1213" r:id="rId201"/>
    <p:sldId id="843" r:id="rId202"/>
    <p:sldId id="1249" r:id="rId203"/>
    <p:sldId id="462" r:id="rId204"/>
  </p:sldIdLst>
  <p:sldSz cx="12192000" cy="6858000"/>
  <p:notesSz cx="7315200" cy="96012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EFCC349A-7815-472E-B62F-59ED53B04342}">
          <p14:sldIdLst>
            <p14:sldId id="1250"/>
            <p14:sldId id="1260"/>
            <p14:sldId id="1261"/>
            <p14:sldId id="1262"/>
            <p14:sldId id="1266"/>
            <p14:sldId id="1280"/>
            <p14:sldId id="1263"/>
            <p14:sldId id="1281"/>
            <p14:sldId id="1285"/>
            <p14:sldId id="1286"/>
            <p14:sldId id="1287"/>
            <p14:sldId id="1265"/>
            <p14:sldId id="1267"/>
            <p14:sldId id="1264"/>
            <p14:sldId id="1269"/>
            <p14:sldId id="1268"/>
            <p14:sldId id="1270"/>
            <p14:sldId id="1272"/>
            <p14:sldId id="1273"/>
            <p14:sldId id="1271"/>
            <p14:sldId id="1274"/>
            <p14:sldId id="1277"/>
            <p14:sldId id="1278"/>
            <p14:sldId id="1276"/>
            <p14:sldId id="1251"/>
            <p14:sldId id="1279"/>
            <p14:sldId id="1282"/>
            <p14:sldId id="1283"/>
            <p14:sldId id="1284"/>
            <p14:sldId id="1065"/>
            <p14:sldId id="1019"/>
            <p14:sldId id="1020"/>
            <p14:sldId id="1025"/>
            <p14:sldId id="1024"/>
            <p14:sldId id="1021"/>
            <p14:sldId id="1022"/>
            <p14:sldId id="1023"/>
            <p14:sldId id="1247"/>
            <p14:sldId id="1061"/>
            <p14:sldId id="1062"/>
            <p14:sldId id="1063"/>
            <p14:sldId id="1064"/>
            <p14:sldId id="1066"/>
          </p14:sldIdLst>
        </p14:section>
        <p14:section name="מקטע ללא כותרת" id="{CF5FF854-30DC-45A9-B289-BF7EBD8E8647}">
          <p14:sldIdLst>
            <p14:sldId id="1080"/>
            <p14:sldId id="1081"/>
            <p14:sldId id="1082"/>
            <p14:sldId id="1084"/>
            <p14:sldId id="1083"/>
            <p14:sldId id="1085"/>
            <p14:sldId id="1221"/>
            <p14:sldId id="1086"/>
            <p14:sldId id="1087"/>
            <p14:sldId id="829"/>
            <p14:sldId id="1088"/>
            <p14:sldId id="695"/>
            <p14:sldId id="1090"/>
            <p14:sldId id="696"/>
            <p14:sldId id="697"/>
            <p14:sldId id="767"/>
            <p14:sldId id="1054"/>
            <p14:sldId id="1043"/>
            <p14:sldId id="1051"/>
            <p14:sldId id="1052"/>
            <p14:sldId id="1219"/>
            <p14:sldId id="1055"/>
            <p14:sldId id="1044"/>
            <p14:sldId id="1045"/>
            <p14:sldId id="1046"/>
            <p14:sldId id="1047"/>
            <p14:sldId id="1048"/>
            <p14:sldId id="1058"/>
            <p14:sldId id="1056"/>
            <p14:sldId id="1057"/>
            <p14:sldId id="1049"/>
            <p14:sldId id="1050"/>
            <p14:sldId id="1059"/>
            <p14:sldId id="1060"/>
            <p14:sldId id="1220"/>
            <p14:sldId id="1222"/>
            <p14:sldId id="1223"/>
            <p14:sldId id="1224"/>
            <p14:sldId id="1225"/>
            <p14:sldId id="1226"/>
            <p14:sldId id="1228"/>
            <p14:sldId id="1227"/>
            <p14:sldId id="1229"/>
            <p14:sldId id="1239"/>
            <p14:sldId id="1230"/>
            <p14:sldId id="1231"/>
            <p14:sldId id="1232"/>
            <p14:sldId id="1234"/>
            <p14:sldId id="1233"/>
            <p14:sldId id="1235"/>
            <p14:sldId id="1238"/>
            <p14:sldId id="1237"/>
            <p14:sldId id="1236"/>
            <p14:sldId id="1240"/>
            <p14:sldId id="1076"/>
            <p14:sldId id="1069"/>
            <p14:sldId id="1070"/>
            <p14:sldId id="1071"/>
            <p14:sldId id="1072"/>
            <p14:sldId id="1073"/>
            <p14:sldId id="1120"/>
            <p14:sldId id="1131"/>
            <p14:sldId id="1132"/>
            <p14:sldId id="1133"/>
            <p14:sldId id="1134"/>
            <p14:sldId id="1135"/>
            <p14:sldId id="1136"/>
            <p14:sldId id="1137"/>
            <p14:sldId id="1138"/>
            <p14:sldId id="1139"/>
            <p14:sldId id="1241"/>
            <p14:sldId id="1140"/>
            <p14:sldId id="1141"/>
            <p14:sldId id="1142"/>
            <p14:sldId id="1143"/>
            <p14:sldId id="1144"/>
            <p14:sldId id="1246"/>
            <p14:sldId id="1245"/>
            <p14:sldId id="1145"/>
            <p14:sldId id="1146"/>
            <p14:sldId id="1147"/>
            <p14:sldId id="1148"/>
            <p14:sldId id="1149"/>
            <p14:sldId id="1150"/>
            <p14:sldId id="1151"/>
            <p14:sldId id="1152"/>
            <p14:sldId id="1154"/>
            <p14:sldId id="1077"/>
            <p14:sldId id="1078"/>
            <p14:sldId id="1155"/>
            <p14:sldId id="1079"/>
            <p14:sldId id="1153"/>
            <p14:sldId id="1156"/>
            <p14:sldId id="1157"/>
            <p14:sldId id="1158"/>
            <p14:sldId id="1159"/>
            <p14:sldId id="1160"/>
            <p14:sldId id="1242"/>
            <p14:sldId id="1243"/>
            <p14:sldId id="1244"/>
            <p14:sldId id="1161"/>
            <p14:sldId id="1162"/>
            <p14:sldId id="1163"/>
            <p14:sldId id="1164"/>
            <p14:sldId id="1165"/>
            <p14:sldId id="1166"/>
            <p14:sldId id="1167"/>
            <p14:sldId id="1169"/>
            <p14:sldId id="1171"/>
            <p14:sldId id="1172"/>
            <p14:sldId id="1173"/>
            <p14:sldId id="1174"/>
            <p14:sldId id="1175"/>
            <p14:sldId id="1176"/>
            <p14:sldId id="1177"/>
            <p14:sldId id="1178"/>
            <p14:sldId id="1179"/>
            <p14:sldId id="1180"/>
            <p14:sldId id="1181"/>
            <p14:sldId id="1183"/>
            <p14:sldId id="1184"/>
            <p14:sldId id="1185"/>
            <p14:sldId id="1186"/>
            <p14:sldId id="1188"/>
            <p14:sldId id="1189"/>
            <p14:sldId id="1187"/>
            <p14:sldId id="1190"/>
            <p14:sldId id="1200"/>
            <p14:sldId id="1168"/>
            <p14:sldId id="1191"/>
            <p14:sldId id="1192"/>
            <p14:sldId id="1193"/>
            <p14:sldId id="1194"/>
            <p14:sldId id="1195"/>
            <p14:sldId id="1196"/>
            <p14:sldId id="1197"/>
            <p14:sldId id="1170"/>
            <p14:sldId id="1198"/>
            <p14:sldId id="1199"/>
            <p14:sldId id="1202"/>
            <p14:sldId id="1201"/>
            <p14:sldId id="1203"/>
            <p14:sldId id="1204"/>
            <p14:sldId id="1205"/>
            <p14:sldId id="1206"/>
            <p14:sldId id="1207"/>
            <p14:sldId id="1208"/>
            <p14:sldId id="1209"/>
            <p14:sldId id="1210"/>
            <p14:sldId id="1211"/>
            <p14:sldId id="1212"/>
            <p14:sldId id="1214"/>
            <p14:sldId id="1215"/>
            <p14:sldId id="1216"/>
            <p14:sldId id="1217"/>
            <p14:sldId id="1218"/>
            <p14:sldId id="1213"/>
            <p14:sldId id="843"/>
            <p14:sldId id="1249"/>
            <p14:sldId id="462"/>
          </p14:sldIdLst>
        </p14:section>
        <p14:section name="מקטע ללא כותרת" id="{1721B9DF-1516-45B4-B72B-E7DBB98BBDE2}">
          <p14:sldIdLst/>
        </p14:section>
        <p14:section name="מקטע ללא כותרת" id="{185BB7AA-9CC4-4AD2-88E2-A11F9B28E0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והד וייגמן" initials="או" lastIdx="1" clrIdx="0">
    <p:extLst>
      <p:ext uri="{19B8F6BF-5375-455C-9EA6-DF929625EA0E}">
        <p15:presenceInfo xmlns:p15="http://schemas.microsoft.com/office/powerpoint/2012/main" userId="S::ohad@we2.co.il::bb7d5ae4-8a90-4ca0-9dfb-1b280ae5e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65" autoAdjust="0"/>
    <p:restoredTop sz="85270" autoAdjust="0"/>
  </p:normalViewPr>
  <p:slideViewPr>
    <p:cSldViewPr snapToGrid="0">
      <p:cViewPr varScale="1">
        <p:scale>
          <a:sx n="51" d="100"/>
          <a:sy n="51" d="100"/>
        </p:scale>
        <p:origin x="452" y="44"/>
      </p:cViewPr>
      <p:guideLst/>
    </p:cSldViewPr>
  </p:slideViewPr>
  <p:notesTextViewPr>
    <p:cViewPr>
      <p:scale>
        <a:sx n="1" d="1"/>
        <a:sy n="1" d="1"/>
      </p:scale>
      <p:origin x="0" y="0"/>
    </p:cViewPr>
  </p:notesTextViewPr>
  <p:notesViewPr>
    <p:cSldViewPr snapToGrid="0">
      <p:cViewPr varScale="1">
        <p:scale>
          <a:sx n="51" d="100"/>
          <a:sy n="51" d="100"/>
        </p:scale>
        <p:origin x="2928"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commentAuthors" Target="commentAuthor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2T19:49:30.851" idx="1">
    <p:pos x="7670" y="10"/>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1"/>
            <a:ext cx="3170357" cy="481103"/>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4143209" y="1"/>
            <a:ext cx="3170357" cy="481103"/>
          </a:xfrm>
          <a:prstGeom prst="rect">
            <a:avLst/>
          </a:prstGeom>
        </p:spPr>
        <p:txBody>
          <a:bodyPr vert="horz" lIns="91440" tIns="45720" rIns="91440" bIns="45720" rtlCol="0"/>
          <a:lstStyle>
            <a:lvl1pPr algn="r">
              <a:defRPr sz="1200"/>
            </a:lvl1pPr>
          </a:lstStyle>
          <a:p>
            <a:fld id="{53D6F782-B010-4B2B-A2DE-87A103D4EBA9}" type="datetimeFigureOut">
              <a:rPr lang="en-US" smtClean="0"/>
              <a:t>5/14/2020</a:t>
            </a:fld>
            <a:endParaRPr lang="en-US"/>
          </a:p>
        </p:txBody>
      </p:sp>
      <p:sp>
        <p:nvSpPr>
          <p:cNvPr id="4" name="מציין מיקום של כותרת תחתונה 3"/>
          <p:cNvSpPr>
            <a:spLocks noGrp="1"/>
          </p:cNvSpPr>
          <p:nvPr>
            <p:ph type="ftr" sz="quarter" idx="2"/>
          </p:nvPr>
        </p:nvSpPr>
        <p:spPr>
          <a:xfrm>
            <a:off x="0" y="9120098"/>
            <a:ext cx="3170357" cy="481102"/>
          </a:xfrm>
          <a:prstGeom prst="rect">
            <a:avLst/>
          </a:prstGeom>
        </p:spPr>
        <p:txBody>
          <a:bodyPr vert="horz" lIns="91440" tIns="45720" rIns="91440" bIns="45720" rtlCol="0" anchor="b"/>
          <a:lstStyle>
            <a:lvl1pPr algn="l">
              <a:defRPr sz="1200"/>
            </a:lvl1pPr>
          </a:lstStyle>
          <a:p>
            <a:endParaRPr lang="en-US"/>
          </a:p>
        </p:txBody>
      </p:sp>
      <p:sp>
        <p:nvSpPr>
          <p:cNvPr id="5" name="מציין מיקום של מספר שקופית 4"/>
          <p:cNvSpPr>
            <a:spLocks noGrp="1"/>
          </p:cNvSpPr>
          <p:nvPr>
            <p:ph type="sldNum" sz="quarter" idx="3"/>
          </p:nvPr>
        </p:nvSpPr>
        <p:spPr>
          <a:xfrm>
            <a:off x="4143209" y="9120098"/>
            <a:ext cx="3170357" cy="481102"/>
          </a:xfrm>
          <a:prstGeom prst="rect">
            <a:avLst/>
          </a:prstGeom>
        </p:spPr>
        <p:txBody>
          <a:bodyPr vert="horz" lIns="91440" tIns="45720" rIns="91440" bIns="45720" rtlCol="0" anchor="b"/>
          <a:lstStyle>
            <a:lvl1pPr algn="r">
              <a:defRPr sz="1200"/>
            </a:lvl1pPr>
          </a:lstStyle>
          <a:p>
            <a:fld id="{24702689-C580-4464-91C7-1069F03DF021}" type="slidenum">
              <a:rPr lang="en-US" smtClean="0"/>
              <a:t>‹#›</a:t>
            </a:fld>
            <a:endParaRPr lang="en-US"/>
          </a:p>
        </p:txBody>
      </p:sp>
    </p:spTree>
    <p:extLst>
      <p:ext uri="{BB962C8B-B14F-4D97-AF65-F5344CB8AC3E}">
        <p14:creationId xmlns:p14="http://schemas.microsoft.com/office/powerpoint/2010/main" val="72732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US"/>
          </a:p>
        </p:txBody>
      </p:sp>
      <p:sp>
        <p:nvSpPr>
          <p:cNvPr id="3" name="מציין מיקום של תאריך 2"/>
          <p:cNvSpPr>
            <a:spLocks noGrp="1"/>
          </p:cNvSpPr>
          <p:nvPr>
            <p:ph type="dt" idx="1"/>
          </p:nvPr>
        </p:nvSpPr>
        <p:spPr>
          <a:xfrm>
            <a:off x="4143588" y="0"/>
            <a:ext cx="3169920" cy="481727"/>
          </a:xfrm>
          <a:prstGeom prst="rect">
            <a:avLst/>
          </a:prstGeom>
        </p:spPr>
        <p:txBody>
          <a:bodyPr vert="horz" lIns="99048" tIns="49524" rIns="99048" bIns="49524" rtlCol="0"/>
          <a:lstStyle>
            <a:lvl1pPr algn="r">
              <a:defRPr sz="1300"/>
            </a:lvl1pPr>
          </a:lstStyle>
          <a:p>
            <a:fld id="{B011A904-F204-43DE-BAB5-EAFBCB38C3B3}" type="datetimeFigureOut">
              <a:rPr lang="en-US" smtClean="0"/>
              <a:t>5/14/2020</a:t>
            </a:fld>
            <a:endParaRPr lang="en-US"/>
          </a:p>
        </p:txBody>
      </p:sp>
      <p:sp>
        <p:nvSpPr>
          <p:cNvPr id="4" name="מציין מיקום של תמונת שקופית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9048" tIns="49524" rIns="99048" bIns="49524" rtlCol="0" anchor="ctr"/>
          <a:lstStyle/>
          <a:p>
            <a:endParaRPr lang="en-US"/>
          </a:p>
        </p:txBody>
      </p:sp>
      <p:sp>
        <p:nvSpPr>
          <p:cNvPr id="5" name="מציין מיקום של הערות 4"/>
          <p:cNvSpPr>
            <a:spLocks noGrp="1"/>
          </p:cNvSpPr>
          <p:nvPr>
            <p:ph type="body" sz="quarter" idx="3"/>
          </p:nvPr>
        </p:nvSpPr>
        <p:spPr>
          <a:xfrm>
            <a:off x="731521" y="4620577"/>
            <a:ext cx="5852160" cy="3780473"/>
          </a:xfrm>
          <a:prstGeom prst="rect">
            <a:avLst/>
          </a:prstGeom>
        </p:spPr>
        <p:txBody>
          <a:bodyPr vert="horz" lIns="99048" tIns="49524" rIns="99048" bIns="49524"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119475"/>
            <a:ext cx="3169920" cy="481726"/>
          </a:xfrm>
          <a:prstGeom prst="rect">
            <a:avLst/>
          </a:prstGeom>
        </p:spPr>
        <p:txBody>
          <a:bodyPr vert="horz" lIns="99048" tIns="49524" rIns="99048" bIns="49524" rtlCol="0" anchor="b"/>
          <a:lstStyle>
            <a:lvl1pPr algn="l">
              <a:defRPr sz="1300"/>
            </a:lvl1pPr>
          </a:lstStyle>
          <a:p>
            <a:endParaRPr lang="en-US"/>
          </a:p>
        </p:txBody>
      </p:sp>
      <p:sp>
        <p:nvSpPr>
          <p:cNvPr id="7" name="מציין מיקום של מספר שקופית 6"/>
          <p:cNvSpPr>
            <a:spLocks noGrp="1"/>
          </p:cNvSpPr>
          <p:nvPr>
            <p:ph type="sldNum" sz="quarter" idx="5"/>
          </p:nvPr>
        </p:nvSpPr>
        <p:spPr>
          <a:xfrm>
            <a:off x="4143588" y="9119475"/>
            <a:ext cx="3169920" cy="481726"/>
          </a:xfrm>
          <a:prstGeom prst="rect">
            <a:avLst/>
          </a:prstGeom>
        </p:spPr>
        <p:txBody>
          <a:bodyPr vert="horz" lIns="99048" tIns="49524" rIns="99048" bIns="49524" rtlCol="0" anchor="b"/>
          <a:lstStyle>
            <a:lvl1pPr algn="r">
              <a:defRPr sz="1300"/>
            </a:lvl1pPr>
          </a:lstStyle>
          <a:p>
            <a:fld id="{C6CC3521-4A9E-45AB-956C-5568BB3EBFF0}" type="slidenum">
              <a:rPr lang="en-US" smtClean="0"/>
              <a:t>‹#›</a:t>
            </a:fld>
            <a:endParaRPr lang="en-US"/>
          </a:p>
        </p:txBody>
      </p:sp>
    </p:spTree>
    <p:extLst>
      <p:ext uri="{BB962C8B-B14F-4D97-AF65-F5344CB8AC3E}">
        <p14:creationId xmlns:p14="http://schemas.microsoft.com/office/powerpoint/2010/main" val="372145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76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7039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6623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1385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8099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4216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5006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8020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0422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9379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4684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6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9182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719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1006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859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796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4355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3709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3459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159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455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2265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96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1108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2366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1974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7594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0733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5463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3407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099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169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3262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0697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0056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808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89026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37362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79433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785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6114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9486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179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89237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27129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0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4493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68307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927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12701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75371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1350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5596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88434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189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00919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190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87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191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53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0804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192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71168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193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5086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194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09174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200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4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751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53</a:t>
            </a:fld>
            <a:endParaRPr lang="he-IL" altLang="he-IL">
              <a:latin typeface="Calibri" panose="020F0502020204030204" pitchFamily="34" charset="0"/>
            </a:endParaRPr>
          </a:p>
        </p:txBody>
      </p:sp>
    </p:spTree>
    <p:extLst>
      <p:ext uri="{BB962C8B-B14F-4D97-AF65-F5344CB8AC3E}">
        <p14:creationId xmlns:p14="http://schemas.microsoft.com/office/powerpoint/2010/main" val="35070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54</a:t>
            </a:fld>
            <a:endParaRPr lang="he-IL" altLang="he-IL">
              <a:latin typeface="Calibri" panose="020F0502020204030204" pitchFamily="34" charset="0"/>
            </a:endParaRPr>
          </a:p>
        </p:txBody>
      </p:sp>
    </p:spTree>
    <p:extLst>
      <p:ext uri="{BB962C8B-B14F-4D97-AF65-F5344CB8AC3E}">
        <p14:creationId xmlns:p14="http://schemas.microsoft.com/office/powerpoint/2010/main" val="28235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55</a:t>
            </a:fld>
            <a:endParaRPr lang="he-IL" altLang="he-IL">
              <a:latin typeface="Calibri" panose="020F0502020204030204" pitchFamily="34" charset="0"/>
            </a:endParaRPr>
          </a:p>
        </p:txBody>
      </p:sp>
    </p:spTree>
    <p:extLst>
      <p:ext uri="{BB962C8B-B14F-4D97-AF65-F5344CB8AC3E}">
        <p14:creationId xmlns:p14="http://schemas.microsoft.com/office/powerpoint/2010/main" val="131458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451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56</a:t>
            </a:fld>
            <a:endParaRPr lang="he-IL" altLang="he-IL">
              <a:latin typeface="Calibri" panose="020F0502020204030204" pitchFamily="34" charset="0"/>
            </a:endParaRPr>
          </a:p>
        </p:txBody>
      </p:sp>
    </p:spTree>
    <p:extLst>
      <p:ext uri="{BB962C8B-B14F-4D97-AF65-F5344CB8AC3E}">
        <p14:creationId xmlns:p14="http://schemas.microsoft.com/office/powerpoint/2010/main" val="90877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57</a:t>
            </a:fld>
            <a:endParaRPr lang="he-IL" altLang="he-IL">
              <a:latin typeface="Calibri" panose="020F0502020204030204" pitchFamily="34" charset="0"/>
            </a:endParaRPr>
          </a:p>
        </p:txBody>
      </p:sp>
    </p:spTree>
    <p:extLst>
      <p:ext uri="{BB962C8B-B14F-4D97-AF65-F5344CB8AC3E}">
        <p14:creationId xmlns:p14="http://schemas.microsoft.com/office/powerpoint/2010/main" val="2714847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58</a:t>
            </a:fld>
            <a:endParaRPr lang="he-IL" altLang="he-IL">
              <a:latin typeface="Calibri" panose="020F0502020204030204" pitchFamily="34" charset="0"/>
            </a:endParaRPr>
          </a:p>
        </p:txBody>
      </p:sp>
    </p:spTree>
    <p:extLst>
      <p:ext uri="{BB962C8B-B14F-4D97-AF65-F5344CB8AC3E}">
        <p14:creationId xmlns:p14="http://schemas.microsoft.com/office/powerpoint/2010/main" val="276116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59</a:t>
            </a:fld>
            <a:endParaRPr lang="he-IL" altLang="he-IL">
              <a:latin typeface="Calibri" panose="020F0502020204030204" pitchFamily="34" charset="0"/>
            </a:endParaRPr>
          </a:p>
        </p:txBody>
      </p:sp>
    </p:spTree>
    <p:extLst>
      <p:ext uri="{BB962C8B-B14F-4D97-AF65-F5344CB8AC3E}">
        <p14:creationId xmlns:p14="http://schemas.microsoft.com/office/powerpoint/2010/main" val="2333091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91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695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412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926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78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5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196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7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54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67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227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04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07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89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795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7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75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523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874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419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690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79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1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580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282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505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83</a:t>
            </a:fld>
            <a:endParaRPr lang="he-IL" altLang="he-IL">
              <a:latin typeface="Calibri" panose="020F0502020204030204" pitchFamily="34" charset="0"/>
            </a:endParaRPr>
          </a:p>
        </p:txBody>
      </p:sp>
    </p:spTree>
    <p:extLst>
      <p:ext uri="{BB962C8B-B14F-4D97-AF65-F5344CB8AC3E}">
        <p14:creationId xmlns:p14="http://schemas.microsoft.com/office/powerpoint/2010/main" val="1109863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84</a:t>
            </a:fld>
            <a:endParaRPr lang="he-IL" altLang="he-IL">
              <a:latin typeface="Calibri" panose="020F0502020204030204" pitchFamily="34" charset="0"/>
            </a:endParaRPr>
          </a:p>
        </p:txBody>
      </p:sp>
    </p:spTree>
    <p:extLst>
      <p:ext uri="{BB962C8B-B14F-4D97-AF65-F5344CB8AC3E}">
        <p14:creationId xmlns:p14="http://schemas.microsoft.com/office/powerpoint/2010/main" val="4248186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85</a:t>
            </a:fld>
            <a:endParaRPr lang="he-IL" altLang="he-IL">
              <a:latin typeface="Calibri" panose="020F0502020204030204" pitchFamily="34" charset="0"/>
            </a:endParaRPr>
          </a:p>
        </p:txBody>
      </p:sp>
    </p:spTree>
    <p:extLst>
      <p:ext uri="{BB962C8B-B14F-4D97-AF65-F5344CB8AC3E}">
        <p14:creationId xmlns:p14="http://schemas.microsoft.com/office/powerpoint/2010/main" val="155173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902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86</a:t>
            </a:fld>
            <a:endParaRPr lang="he-IL" altLang="he-IL">
              <a:latin typeface="Calibri" panose="020F0502020204030204" pitchFamily="34" charset="0"/>
            </a:endParaRPr>
          </a:p>
        </p:txBody>
      </p:sp>
    </p:spTree>
    <p:extLst>
      <p:ext uri="{BB962C8B-B14F-4D97-AF65-F5344CB8AC3E}">
        <p14:creationId xmlns:p14="http://schemas.microsoft.com/office/powerpoint/2010/main" val="1683004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87</a:t>
            </a:fld>
            <a:endParaRPr lang="he-IL" altLang="he-IL">
              <a:latin typeface="Calibri" panose="020F0502020204030204" pitchFamily="34" charset="0"/>
            </a:endParaRPr>
          </a:p>
        </p:txBody>
      </p:sp>
    </p:spTree>
    <p:extLst>
      <p:ext uri="{BB962C8B-B14F-4D97-AF65-F5344CB8AC3E}">
        <p14:creationId xmlns:p14="http://schemas.microsoft.com/office/powerpoint/2010/main" val="3450195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88</a:t>
            </a:fld>
            <a:endParaRPr lang="he-IL" altLang="he-IL">
              <a:latin typeface="Calibri" panose="020F0502020204030204" pitchFamily="34" charset="0"/>
            </a:endParaRPr>
          </a:p>
        </p:txBody>
      </p:sp>
    </p:spTree>
    <p:extLst>
      <p:ext uri="{BB962C8B-B14F-4D97-AF65-F5344CB8AC3E}">
        <p14:creationId xmlns:p14="http://schemas.microsoft.com/office/powerpoint/2010/main" val="3599217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89</a:t>
            </a:fld>
            <a:endParaRPr lang="he-IL" altLang="he-IL">
              <a:latin typeface="Calibri" panose="020F0502020204030204" pitchFamily="34" charset="0"/>
            </a:endParaRPr>
          </a:p>
        </p:txBody>
      </p:sp>
    </p:spTree>
    <p:extLst>
      <p:ext uri="{BB962C8B-B14F-4D97-AF65-F5344CB8AC3E}">
        <p14:creationId xmlns:p14="http://schemas.microsoft.com/office/powerpoint/2010/main" val="2629328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90</a:t>
            </a:fld>
            <a:endParaRPr lang="he-IL" altLang="he-IL">
              <a:latin typeface="Calibri" panose="020F0502020204030204" pitchFamily="34" charset="0"/>
            </a:endParaRPr>
          </a:p>
        </p:txBody>
      </p:sp>
    </p:spTree>
    <p:extLst>
      <p:ext uri="{BB962C8B-B14F-4D97-AF65-F5344CB8AC3E}">
        <p14:creationId xmlns:p14="http://schemas.microsoft.com/office/powerpoint/2010/main" val="2409603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91</a:t>
            </a:fld>
            <a:endParaRPr lang="he-IL" altLang="he-IL">
              <a:latin typeface="Calibri" panose="020F0502020204030204" pitchFamily="34" charset="0"/>
            </a:endParaRPr>
          </a:p>
        </p:txBody>
      </p:sp>
    </p:spTree>
    <p:extLst>
      <p:ext uri="{BB962C8B-B14F-4D97-AF65-F5344CB8AC3E}">
        <p14:creationId xmlns:p14="http://schemas.microsoft.com/office/powerpoint/2010/main" val="3348803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92</a:t>
            </a:fld>
            <a:endParaRPr lang="he-IL" altLang="he-IL">
              <a:latin typeface="Calibri" panose="020F0502020204030204" pitchFamily="34" charset="0"/>
            </a:endParaRPr>
          </a:p>
        </p:txBody>
      </p:sp>
    </p:spTree>
    <p:extLst>
      <p:ext uri="{BB962C8B-B14F-4D97-AF65-F5344CB8AC3E}">
        <p14:creationId xmlns:p14="http://schemas.microsoft.com/office/powerpoint/2010/main" val="1279811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93</a:t>
            </a:fld>
            <a:endParaRPr lang="he-IL" altLang="he-IL">
              <a:latin typeface="Calibri" panose="020F0502020204030204" pitchFamily="34" charset="0"/>
            </a:endParaRPr>
          </a:p>
        </p:txBody>
      </p:sp>
    </p:spTree>
    <p:extLst>
      <p:ext uri="{BB962C8B-B14F-4D97-AF65-F5344CB8AC3E}">
        <p14:creationId xmlns:p14="http://schemas.microsoft.com/office/powerpoint/2010/main" val="4180813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94</a:t>
            </a:fld>
            <a:endParaRPr lang="he-IL" altLang="he-IL">
              <a:latin typeface="Calibri" panose="020F0502020204030204" pitchFamily="34" charset="0"/>
            </a:endParaRPr>
          </a:p>
        </p:txBody>
      </p:sp>
    </p:spTree>
    <p:extLst>
      <p:ext uri="{BB962C8B-B14F-4D97-AF65-F5344CB8AC3E}">
        <p14:creationId xmlns:p14="http://schemas.microsoft.com/office/powerpoint/2010/main" val="22170786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95</a:t>
            </a:fld>
            <a:endParaRPr lang="he-IL" altLang="he-IL">
              <a:latin typeface="Calibri" panose="020F0502020204030204" pitchFamily="34" charset="0"/>
            </a:endParaRPr>
          </a:p>
        </p:txBody>
      </p:sp>
    </p:spTree>
    <p:extLst>
      <p:ext uri="{BB962C8B-B14F-4D97-AF65-F5344CB8AC3E}">
        <p14:creationId xmlns:p14="http://schemas.microsoft.com/office/powerpoint/2010/main" val="314021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864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96</a:t>
            </a:fld>
            <a:endParaRPr lang="he-IL" altLang="he-IL">
              <a:latin typeface="Calibri" panose="020F0502020204030204" pitchFamily="34" charset="0"/>
            </a:endParaRPr>
          </a:p>
        </p:txBody>
      </p:sp>
    </p:spTree>
    <p:extLst>
      <p:ext uri="{BB962C8B-B14F-4D97-AF65-F5344CB8AC3E}">
        <p14:creationId xmlns:p14="http://schemas.microsoft.com/office/powerpoint/2010/main" val="17701915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97</a:t>
            </a:fld>
            <a:endParaRPr lang="he-IL" altLang="he-IL">
              <a:latin typeface="Calibri" panose="020F0502020204030204" pitchFamily="34" charset="0"/>
            </a:endParaRPr>
          </a:p>
        </p:txBody>
      </p:sp>
    </p:spTree>
    <p:extLst>
      <p:ext uri="{BB962C8B-B14F-4D97-AF65-F5344CB8AC3E}">
        <p14:creationId xmlns:p14="http://schemas.microsoft.com/office/powerpoint/2010/main" val="9882084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104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60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105</a:t>
            </a:fld>
            <a:endParaRPr lang="he-IL" altLang="he-IL">
              <a:latin typeface="Calibri" panose="020F0502020204030204" pitchFamily="34" charset="0"/>
            </a:endParaRPr>
          </a:p>
        </p:txBody>
      </p:sp>
    </p:spTree>
    <p:extLst>
      <p:ext uri="{BB962C8B-B14F-4D97-AF65-F5344CB8AC3E}">
        <p14:creationId xmlns:p14="http://schemas.microsoft.com/office/powerpoint/2010/main" val="458387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106</a:t>
            </a:fld>
            <a:endParaRPr lang="he-IL" altLang="he-IL">
              <a:latin typeface="Calibri" panose="020F0502020204030204" pitchFamily="34" charset="0"/>
            </a:endParaRPr>
          </a:p>
        </p:txBody>
      </p:sp>
    </p:spTree>
    <p:extLst>
      <p:ext uri="{BB962C8B-B14F-4D97-AF65-F5344CB8AC3E}">
        <p14:creationId xmlns:p14="http://schemas.microsoft.com/office/powerpoint/2010/main" val="2731916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107</a:t>
            </a:fld>
            <a:endParaRPr lang="he-IL" altLang="he-IL">
              <a:latin typeface="Calibri" panose="020F0502020204030204" pitchFamily="34" charset="0"/>
            </a:endParaRPr>
          </a:p>
        </p:txBody>
      </p:sp>
    </p:spTree>
    <p:extLst>
      <p:ext uri="{BB962C8B-B14F-4D97-AF65-F5344CB8AC3E}">
        <p14:creationId xmlns:p14="http://schemas.microsoft.com/office/powerpoint/2010/main" val="14005449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108</a:t>
            </a:fld>
            <a:endParaRPr lang="he-IL" altLang="he-IL">
              <a:latin typeface="Calibri" panose="020F0502020204030204" pitchFamily="34" charset="0"/>
            </a:endParaRPr>
          </a:p>
        </p:txBody>
      </p:sp>
    </p:spTree>
    <p:extLst>
      <p:ext uri="{BB962C8B-B14F-4D97-AF65-F5344CB8AC3E}">
        <p14:creationId xmlns:p14="http://schemas.microsoft.com/office/powerpoint/2010/main" val="16744785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109</a:t>
            </a:fld>
            <a:endParaRPr lang="he-IL" altLang="he-IL">
              <a:latin typeface="Calibri" panose="020F0502020204030204" pitchFamily="34" charset="0"/>
            </a:endParaRPr>
          </a:p>
        </p:txBody>
      </p:sp>
    </p:spTree>
    <p:extLst>
      <p:ext uri="{BB962C8B-B14F-4D97-AF65-F5344CB8AC3E}">
        <p14:creationId xmlns:p14="http://schemas.microsoft.com/office/powerpoint/2010/main" val="2144126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110</a:t>
            </a:fld>
            <a:endParaRPr lang="he-IL" altLang="he-IL">
              <a:latin typeface="Calibri" panose="020F0502020204030204" pitchFamily="34" charset="0"/>
            </a:endParaRPr>
          </a:p>
        </p:txBody>
      </p:sp>
    </p:spTree>
    <p:extLst>
      <p:ext uri="{BB962C8B-B14F-4D97-AF65-F5344CB8AC3E}">
        <p14:creationId xmlns:p14="http://schemas.microsoft.com/office/powerpoint/2010/main" val="31989709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111</a:t>
            </a:fld>
            <a:endParaRPr lang="he-IL" altLang="he-IL">
              <a:latin typeface="Calibri" panose="020F0502020204030204" pitchFamily="34" charset="0"/>
            </a:endParaRPr>
          </a:p>
        </p:txBody>
      </p:sp>
    </p:spTree>
    <p:extLst>
      <p:ext uri="{BB962C8B-B14F-4D97-AF65-F5344CB8AC3E}">
        <p14:creationId xmlns:p14="http://schemas.microsoft.com/office/powerpoint/2010/main" val="109493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1899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112</a:t>
            </a:fld>
            <a:endParaRPr lang="he-IL" altLang="he-IL">
              <a:latin typeface="Calibri" panose="020F0502020204030204" pitchFamily="34" charset="0"/>
            </a:endParaRPr>
          </a:p>
        </p:txBody>
      </p:sp>
    </p:spTree>
    <p:extLst>
      <p:ext uri="{BB962C8B-B14F-4D97-AF65-F5344CB8AC3E}">
        <p14:creationId xmlns:p14="http://schemas.microsoft.com/office/powerpoint/2010/main" val="7105535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113</a:t>
            </a:fld>
            <a:endParaRPr lang="he-IL" altLang="he-IL">
              <a:latin typeface="Calibri" panose="020F0502020204030204" pitchFamily="34" charset="0"/>
            </a:endParaRPr>
          </a:p>
        </p:txBody>
      </p:sp>
    </p:spTree>
    <p:extLst>
      <p:ext uri="{BB962C8B-B14F-4D97-AF65-F5344CB8AC3E}">
        <p14:creationId xmlns:p14="http://schemas.microsoft.com/office/powerpoint/2010/main" val="18158597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114</a:t>
            </a:fld>
            <a:endParaRPr lang="he-IL" altLang="he-IL">
              <a:latin typeface="Calibri" panose="020F0502020204030204" pitchFamily="34" charset="0"/>
            </a:endParaRPr>
          </a:p>
        </p:txBody>
      </p:sp>
    </p:spTree>
    <p:extLst>
      <p:ext uri="{BB962C8B-B14F-4D97-AF65-F5344CB8AC3E}">
        <p14:creationId xmlns:p14="http://schemas.microsoft.com/office/powerpoint/2010/main" val="3595249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115</a:t>
            </a:fld>
            <a:endParaRPr lang="he-IL" altLang="he-IL">
              <a:latin typeface="Calibri" panose="020F0502020204030204" pitchFamily="34" charset="0"/>
            </a:endParaRPr>
          </a:p>
        </p:txBody>
      </p:sp>
    </p:spTree>
    <p:extLst>
      <p:ext uri="{BB962C8B-B14F-4D97-AF65-F5344CB8AC3E}">
        <p14:creationId xmlns:p14="http://schemas.microsoft.com/office/powerpoint/2010/main" val="41308775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116</a:t>
            </a:fld>
            <a:endParaRPr lang="he-IL" altLang="he-IL">
              <a:latin typeface="Calibri" panose="020F0502020204030204" pitchFamily="34" charset="0"/>
            </a:endParaRPr>
          </a:p>
        </p:txBody>
      </p:sp>
    </p:spTree>
    <p:extLst>
      <p:ext uri="{BB962C8B-B14F-4D97-AF65-F5344CB8AC3E}">
        <p14:creationId xmlns:p14="http://schemas.microsoft.com/office/powerpoint/2010/main" val="12634343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117</a:t>
            </a:fld>
            <a:endParaRPr lang="he-IL" altLang="he-IL">
              <a:latin typeface="Calibri" panose="020F0502020204030204" pitchFamily="34" charset="0"/>
            </a:endParaRPr>
          </a:p>
        </p:txBody>
      </p:sp>
    </p:spTree>
    <p:extLst>
      <p:ext uri="{BB962C8B-B14F-4D97-AF65-F5344CB8AC3E}">
        <p14:creationId xmlns:p14="http://schemas.microsoft.com/office/powerpoint/2010/main" val="12997061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118</a:t>
            </a:fld>
            <a:endParaRPr lang="he-IL" altLang="he-IL">
              <a:latin typeface="Calibri" panose="020F0502020204030204" pitchFamily="34" charset="0"/>
            </a:endParaRPr>
          </a:p>
        </p:txBody>
      </p:sp>
    </p:spTree>
    <p:extLst>
      <p:ext uri="{BB962C8B-B14F-4D97-AF65-F5344CB8AC3E}">
        <p14:creationId xmlns:p14="http://schemas.microsoft.com/office/powerpoint/2010/main" val="32248444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119</a:t>
            </a:fld>
            <a:endParaRPr lang="he-IL" altLang="he-IL">
              <a:latin typeface="Calibri" panose="020F0502020204030204" pitchFamily="34" charset="0"/>
            </a:endParaRPr>
          </a:p>
        </p:txBody>
      </p:sp>
    </p:spTree>
    <p:extLst>
      <p:ext uri="{BB962C8B-B14F-4D97-AF65-F5344CB8AC3E}">
        <p14:creationId xmlns:p14="http://schemas.microsoft.com/office/powerpoint/2010/main" val="22166366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120</a:t>
            </a:fld>
            <a:endParaRPr lang="he-IL" altLang="he-IL">
              <a:latin typeface="Calibri" panose="020F0502020204030204" pitchFamily="34" charset="0"/>
            </a:endParaRPr>
          </a:p>
        </p:txBody>
      </p:sp>
    </p:spTree>
    <p:extLst>
      <p:ext uri="{BB962C8B-B14F-4D97-AF65-F5344CB8AC3E}">
        <p14:creationId xmlns:p14="http://schemas.microsoft.com/office/powerpoint/2010/main" val="4853152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121</a:t>
            </a:fld>
            <a:endParaRPr lang="he-IL" altLang="he-IL">
              <a:latin typeface="Calibri" panose="020F0502020204030204" pitchFamily="34" charset="0"/>
            </a:endParaRPr>
          </a:p>
        </p:txBody>
      </p:sp>
    </p:spTree>
    <p:extLst>
      <p:ext uri="{BB962C8B-B14F-4D97-AF65-F5344CB8AC3E}">
        <p14:creationId xmlns:p14="http://schemas.microsoft.com/office/powerpoint/2010/main" val="228612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2690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122</a:t>
            </a:fld>
            <a:endParaRPr lang="he-IL" altLang="he-IL">
              <a:latin typeface="Calibri" panose="020F0502020204030204" pitchFamily="34" charset="0"/>
            </a:endParaRPr>
          </a:p>
        </p:txBody>
      </p:sp>
    </p:spTree>
    <p:extLst>
      <p:ext uri="{BB962C8B-B14F-4D97-AF65-F5344CB8AC3E}">
        <p14:creationId xmlns:p14="http://schemas.microsoft.com/office/powerpoint/2010/main" val="38472714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123</a:t>
            </a:fld>
            <a:endParaRPr lang="he-IL" altLang="he-IL">
              <a:latin typeface="Calibri" panose="020F0502020204030204" pitchFamily="34" charset="0"/>
            </a:endParaRPr>
          </a:p>
        </p:txBody>
      </p:sp>
    </p:spTree>
    <p:extLst>
      <p:ext uri="{BB962C8B-B14F-4D97-AF65-F5344CB8AC3E}">
        <p14:creationId xmlns:p14="http://schemas.microsoft.com/office/powerpoint/2010/main" val="5525254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124</a:t>
            </a:fld>
            <a:endParaRPr lang="he-IL" altLang="he-IL">
              <a:latin typeface="Calibri" panose="020F0502020204030204" pitchFamily="34" charset="0"/>
            </a:endParaRPr>
          </a:p>
        </p:txBody>
      </p:sp>
    </p:spTree>
    <p:extLst>
      <p:ext uri="{BB962C8B-B14F-4D97-AF65-F5344CB8AC3E}">
        <p14:creationId xmlns:p14="http://schemas.microsoft.com/office/powerpoint/2010/main" val="23417750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125</a:t>
            </a:fld>
            <a:endParaRPr lang="he-IL" altLang="he-IL">
              <a:latin typeface="Calibri" panose="020F0502020204030204" pitchFamily="34" charset="0"/>
            </a:endParaRPr>
          </a:p>
        </p:txBody>
      </p:sp>
    </p:spTree>
    <p:extLst>
      <p:ext uri="{BB962C8B-B14F-4D97-AF65-F5344CB8AC3E}">
        <p14:creationId xmlns:p14="http://schemas.microsoft.com/office/powerpoint/2010/main" val="38208557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126</a:t>
            </a:fld>
            <a:endParaRPr lang="he-IL" altLang="he-IL">
              <a:latin typeface="Calibri" panose="020F0502020204030204" pitchFamily="34" charset="0"/>
            </a:endParaRPr>
          </a:p>
        </p:txBody>
      </p:sp>
    </p:spTree>
    <p:extLst>
      <p:ext uri="{BB962C8B-B14F-4D97-AF65-F5344CB8AC3E}">
        <p14:creationId xmlns:p14="http://schemas.microsoft.com/office/powerpoint/2010/main" val="33187225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127</a:t>
            </a:fld>
            <a:endParaRPr lang="he-IL" altLang="he-IL">
              <a:latin typeface="Calibri" panose="020F0502020204030204" pitchFamily="34" charset="0"/>
            </a:endParaRPr>
          </a:p>
        </p:txBody>
      </p:sp>
    </p:spTree>
    <p:extLst>
      <p:ext uri="{BB962C8B-B14F-4D97-AF65-F5344CB8AC3E}">
        <p14:creationId xmlns:p14="http://schemas.microsoft.com/office/powerpoint/2010/main" val="4297923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128</a:t>
            </a:fld>
            <a:endParaRPr lang="he-IL" altLang="he-IL">
              <a:latin typeface="Calibri" panose="020F0502020204030204" pitchFamily="34" charset="0"/>
            </a:endParaRPr>
          </a:p>
        </p:txBody>
      </p:sp>
    </p:spTree>
    <p:extLst>
      <p:ext uri="{BB962C8B-B14F-4D97-AF65-F5344CB8AC3E}">
        <p14:creationId xmlns:p14="http://schemas.microsoft.com/office/powerpoint/2010/main" val="8536066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129</a:t>
            </a:fld>
            <a:endParaRPr lang="he-IL" altLang="he-IL">
              <a:latin typeface="Calibri" panose="020F0502020204030204" pitchFamily="34" charset="0"/>
            </a:endParaRPr>
          </a:p>
        </p:txBody>
      </p:sp>
    </p:spTree>
    <p:extLst>
      <p:ext uri="{BB962C8B-B14F-4D97-AF65-F5344CB8AC3E}">
        <p14:creationId xmlns:p14="http://schemas.microsoft.com/office/powerpoint/2010/main" val="1136724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130</a:t>
            </a:fld>
            <a:endParaRPr lang="he-IL" altLang="he-IL">
              <a:latin typeface="Calibri" panose="020F0502020204030204" pitchFamily="34" charset="0"/>
            </a:endParaRPr>
          </a:p>
        </p:txBody>
      </p:sp>
    </p:spTree>
    <p:extLst>
      <p:ext uri="{BB962C8B-B14F-4D97-AF65-F5344CB8AC3E}">
        <p14:creationId xmlns:p14="http://schemas.microsoft.com/office/powerpoint/2010/main" val="30415731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7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8462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5371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1027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7756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135</a:t>
            </a:fld>
            <a:endParaRPr lang="he-IL" altLang="he-IL">
              <a:latin typeface="Calibri" panose="020F0502020204030204" pitchFamily="34" charset="0"/>
            </a:endParaRPr>
          </a:p>
        </p:txBody>
      </p:sp>
    </p:spTree>
    <p:extLst>
      <p:ext uri="{BB962C8B-B14F-4D97-AF65-F5344CB8AC3E}">
        <p14:creationId xmlns:p14="http://schemas.microsoft.com/office/powerpoint/2010/main" val="20570482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525" indent="-296863">
              <a:defRPr>
                <a:solidFill>
                  <a:schemeClr val="tx1"/>
                </a:solidFill>
                <a:latin typeface="Arial" panose="020B0604020202020204" pitchFamily="34" charset="0"/>
                <a:cs typeface="Arial" panose="020B0604020202020204" pitchFamily="34" charset="0"/>
              </a:defRPr>
            </a:lvl2pPr>
            <a:lvl3pPr marL="1187450" indent="-236538">
              <a:defRPr>
                <a:solidFill>
                  <a:schemeClr val="tx1"/>
                </a:solidFill>
                <a:latin typeface="Arial" panose="020B0604020202020204" pitchFamily="34" charset="0"/>
                <a:cs typeface="Arial" panose="020B0604020202020204" pitchFamily="34" charset="0"/>
              </a:defRPr>
            </a:lvl3pPr>
            <a:lvl4pPr marL="1663700" indent="-236538">
              <a:defRPr>
                <a:solidFill>
                  <a:schemeClr val="tx1"/>
                </a:solidFill>
                <a:latin typeface="Arial" panose="020B0604020202020204" pitchFamily="34" charset="0"/>
                <a:cs typeface="Arial" panose="020B0604020202020204" pitchFamily="34" charset="0"/>
              </a:defRPr>
            </a:lvl4pPr>
            <a:lvl5pPr marL="2138363" indent="-236538">
              <a:defRPr>
                <a:solidFill>
                  <a:schemeClr val="tx1"/>
                </a:solidFill>
                <a:latin typeface="Arial" panose="020B0604020202020204" pitchFamily="34" charset="0"/>
                <a:cs typeface="Arial" panose="020B0604020202020204" pitchFamily="34" charset="0"/>
              </a:defRPr>
            </a:lvl5pPr>
            <a:lvl6pPr marL="25955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7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99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7163"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B2F1-CA4B-4D55-B355-DA4BD4B6C8A4}" type="slidenum">
              <a:rPr lang="he-IL" altLang="he-IL" smtClean="0">
                <a:latin typeface="Calibri" panose="020F0502020204030204" pitchFamily="34" charset="0"/>
              </a:rPr>
              <a:pPr/>
              <a:t>136</a:t>
            </a:fld>
            <a:endParaRPr lang="he-IL" altLang="he-IL">
              <a:latin typeface="Calibri" panose="020F0502020204030204" pitchFamily="34" charset="0"/>
            </a:endParaRPr>
          </a:p>
        </p:txBody>
      </p:sp>
    </p:spTree>
    <p:extLst>
      <p:ext uri="{BB962C8B-B14F-4D97-AF65-F5344CB8AC3E}">
        <p14:creationId xmlns:p14="http://schemas.microsoft.com/office/powerpoint/2010/main" val="36865312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265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7059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139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5020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3447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Courier New" panose="02070309020205020404" pitchFamily="49" charset="0"/>
              <a:buChar char="o"/>
            </a:pPr>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CC3521-4A9E-45AB-956C-5568BB3EBFF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66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62E39D-B334-488D-8373-387B7C6836E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C81E5B1-E123-46B8-AE5B-AC9ECB9FF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DBBFB05-8645-483A-BDAB-C56263638F87}"/>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5" name="מציין מיקום של כותרת תחתונה 4">
            <a:extLst>
              <a:ext uri="{FF2B5EF4-FFF2-40B4-BE49-F238E27FC236}">
                <a16:creationId xmlns:a16="http://schemas.microsoft.com/office/drawing/2014/main" id="{D4E2A760-3A00-443A-BF2F-63991772D54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5AB5834-08BB-44AD-9A64-F74E4315DE95}"/>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329720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B14654-D85A-4871-B79C-07AD93D0259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7A90B3E-D864-4FF0-AEB3-DCFAC32C5700}"/>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F016460-D60D-4948-B393-4AB29D2E4B61}"/>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5" name="מציין מיקום של כותרת תחתונה 4">
            <a:extLst>
              <a:ext uri="{FF2B5EF4-FFF2-40B4-BE49-F238E27FC236}">
                <a16:creationId xmlns:a16="http://schemas.microsoft.com/office/drawing/2014/main" id="{DA1770E0-9C89-4DD9-B798-60729FE329B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78B21D8-A77A-4C1B-A4DA-910041E719E9}"/>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1216605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9016028-A2A0-4DA4-B357-2FD4D0E0E68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367552E-258E-47E6-A057-D7D396449F69}"/>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07E70E4-ED5F-402E-BA86-8AE7C8645796}"/>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5" name="מציין מיקום של כותרת תחתונה 4">
            <a:extLst>
              <a:ext uri="{FF2B5EF4-FFF2-40B4-BE49-F238E27FC236}">
                <a16:creationId xmlns:a16="http://schemas.microsoft.com/office/drawing/2014/main" id="{43612E63-E247-4C75-867D-A097A97485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EAF5D6D-4957-4730-9C83-424272113B75}"/>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1004096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00E841-1578-476D-9C76-081B8FACDD3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BEE79C8-B689-4B4C-B8B4-E9C42CB7D869}"/>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47F9F9D-F717-4BD5-B156-5C62F74E5015}"/>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5" name="מציין מיקום של כותרת תחתונה 4">
            <a:extLst>
              <a:ext uri="{FF2B5EF4-FFF2-40B4-BE49-F238E27FC236}">
                <a16:creationId xmlns:a16="http://schemas.microsoft.com/office/drawing/2014/main" id="{21738E9B-075A-4047-8DCC-2E6A5F1F7FF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FFA02E1-D5BE-46AE-A693-11BDF6D19258}"/>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156166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FB7646-67AA-48A1-ADCA-41322FD8511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B5A470A-8D21-4ACE-B9AC-E7251E92B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736CB3D1-D936-4ACC-B7CC-5B69B1248DE2}"/>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5" name="מציין מיקום של כותרת תחתונה 4">
            <a:extLst>
              <a:ext uri="{FF2B5EF4-FFF2-40B4-BE49-F238E27FC236}">
                <a16:creationId xmlns:a16="http://schemas.microsoft.com/office/drawing/2014/main" id="{51C622AA-7F72-422C-B81B-04A75BF3DA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77F994-1598-48FE-9CB1-5A19B98F2A4E}"/>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76555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784137-A0A3-4DC5-8CCF-A5FA5F3D4F5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3CC66BA-8147-4989-A0A1-3620F2968175}"/>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280DD58-7A57-4B6F-9615-A00CE6FCE594}"/>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95820E0-3AE0-49B4-A00E-A489B77FB8C3}"/>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6" name="מציין מיקום של כותרת תחתונה 5">
            <a:extLst>
              <a:ext uri="{FF2B5EF4-FFF2-40B4-BE49-F238E27FC236}">
                <a16:creationId xmlns:a16="http://schemas.microsoft.com/office/drawing/2014/main" id="{90CA2105-EE74-402E-B133-2F2B6B633D5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9F5E4A3-0A50-4082-B757-F058B93D20E6}"/>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242117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54EA1A-2AE5-423C-BABD-3D7B993B037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756A10E-2E59-4497-B86B-FF83E6C31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36BAE613-7087-4344-A75F-D1CEE1A5A79C}"/>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EDDA40E-A9F3-4D89-8A76-EEAC55274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B579919A-5752-40FC-B1BD-DB5CCF8398A1}"/>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03E433C-D918-4F12-934D-710C67B74372}"/>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8" name="מציין מיקום של כותרת תחתונה 7">
            <a:extLst>
              <a:ext uri="{FF2B5EF4-FFF2-40B4-BE49-F238E27FC236}">
                <a16:creationId xmlns:a16="http://schemas.microsoft.com/office/drawing/2014/main" id="{4B5E9096-CD8E-4C1E-BB5E-F147E1C519F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C170AA0-5341-4B48-A71D-D6B9C70374CE}"/>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24238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B900A1-9D0F-47B4-940D-43B5AA4ECAE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3D0C5BE-4FC1-40D7-9CCA-3D7C2EEE6F8C}"/>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4" name="מציין מיקום של כותרת תחתונה 3">
            <a:extLst>
              <a:ext uri="{FF2B5EF4-FFF2-40B4-BE49-F238E27FC236}">
                <a16:creationId xmlns:a16="http://schemas.microsoft.com/office/drawing/2014/main" id="{2C6B1CAA-0E94-4781-8394-3BB9FABE352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95C3A05-14F6-497E-942D-A717EC736958}"/>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394240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64B8B94-637D-4ED6-B6E9-A52E81A68858}"/>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3" name="מציין מיקום של כותרת תחתונה 2">
            <a:extLst>
              <a:ext uri="{FF2B5EF4-FFF2-40B4-BE49-F238E27FC236}">
                <a16:creationId xmlns:a16="http://schemas.microsoft.com/office/drawing/2014/main" id="{258483AF-E5E1-4615-A5EF-40A806C1DD7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056C300-6801-4E20-8F48-A05A126705D3}"/>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2765655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7143D5-E8E1-4850-B539-03067B4F136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F9831A-75AE-4329-9186-8461D9D71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7C6A5CE-BBAF-4D4F-9DB0-9082E1652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919DDA5-D514-4616-B8D8-462DE86358DD}"/>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6" name="מציין מיקום של כותרת תחתונה 5">
            <a:extLst>
              <a:ext uri="{FF2B5EF4-FFF2-40B4-BE49-F238E27FC236}">
                <a16:creationId xmlns:a16="http://schemas.microsoft.com/office/drawing/2014/main" id="{F37A8439-303A-4115-A75E-3B6DDA2B09A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F1D7E25-1283-4673-9D2E-23BB1290543F}"/>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2634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453460-A573-4B78-A69F-DC1A0CB4F51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EAE945AE-1400-4096-9751-94A18730E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C82531B-5FC3-4894-8CD3-F3869256F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4B014F26-EF81-4DD0-8EB3-87E9FEA7356F}"/>
              </a:ext>
            </a:extLst>
          </p:cNvPr>
          <p:cNvSpPr>
            <a:spLocks noGrp="1"/>
          </p:cNvSpPr>
          <p:nvPr>
            <p:ph type="dt" sz="half" idx="10"/>
          </p:nvPr>
        </p:nvSpPr>
        <p:spPr/>
        <p:txBody>
          <a:bodyPr/>
          <a:lstStyle/>
          <a:p>
            <a:fld id="{548EE1A2-90B1-43C7-B221-BBBD59F722BA}" type="datetimeFigureOut">
              <a:rPr lang="he-IL" smtClean="0"/>
              <a:t>כ'/אייר/תש"ף</a:t>
            </a:fld>
            <a:endParaRPr lang="he-IL"/>
          </a:p>
        </p:txBody>
      </p:sp>
      <p:sp>
        <p:nvSpPr>
          <p:cNvPr id="6" name="מציין מיקום של כותרת תחתונה 5">
            <a:extLst>
              <a:ext uri="{FF2B5EF4-FFF2-40B4-BE49-F238E27FC236}">
                <a16:creationId xmlns:a16="http://schemas.microsoft.com/office/drawing/2014/main" id="{0F6B22F7-CF68-4538-886D-C3E3CCAB218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3467B82-5E67-41AC-9457-5D64BD035ED8}"/>
              </a:ext>
            </a:extLst>
          </p:cNvPr>
          <p:cNvSpPr>
            <a:spLocks noGrp="1"/>
          </p:cNvSpPr>
          <p:nvPr>
            <p:ph type="sldNum" sz="quarter" idx="12"/>
          </p:nvPr>
        </p:nvSpPr>
        <p:spPr/>
        <p:txBody>
          <a:bodyPr/>
          <a:lstStyle/>
          <a:p>
            <a:fld id="{6210BE09-AA4B-44BD-8747-51E241D4CCB6}" type="slidenum">
              <a:rPr lang="he-IL" smtClean="0"/>
              <a:t>‹#›</a:t>
            </a:fld>
            <a:endParaRPr lang="he-IL"/>
          </a:p>
        </p:txBody>
      </p:sp>
    </p:spTree>
    <p:extLst>
      <p:ext uri="{BB962C8B-B14F-4D97-AF65-F5344CB8AC3E}">
        <p14:creationId xmlns:p14="http://schemas.microsoft.com/office/powerpoint/2010/main" val="227334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D7636F0-9F95-4279-BD8A-31B82E995C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6E65CCF-B1C2-4B38-A536-CF458C8BB89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5FE0487-8662-4162-B694-60619693762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48EE1A2-90B1-43C7-B221-BBBD59F722BA}" type="datetimeFigureOut">
              <a:rPr lang="he-IL" smtClean="0"/>
              <a:t>כ'/אייר/תש"ף</a:t>
            </a:fld>
            <a:endParaRPr lang="he-IL"/>
          </a:p>
        </p:txBody>
      </p:sp>
      <p:sp>
        <p:nvSpPr>
          <p:cNvPr id="5" name="מציין מיקום של כותרת תחתונה 4">
            <a:extLst>
              <a:ext uri="{FF2B5EF4-FFF2-40B4-BE49-F238E27FC236}">
                <a16:creationId xmlns:a16="http://schemas.microsoft.com/office/drawing/2014/main" id="{27E098B3-2C71-453F-AB44-D5410517B5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858C182-FE9C-4100-AFA6-B678A607C06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210BE09-AA4B-44BD-8747-51E241D4CCB6}" type="slidenum">
              <a:rPr lang="he-IL" smtClean="0"/>
              <a:t>‹#›</a:t>
            </a:fld>
            <a:endParaRPr lang="he-IL"/>
          </a:p>
        </p:txBody>
      </p:sp>
    </p:spTree>
    <p:extLst>
      <p:ext uri="{BB962C8B-B14F-4D97-AF65-F5344CB8AC3E}">
        <p14:creationId xmlns:p14="http://schemas.microsoft.com/office/powerpoint/2010/main" val="229331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27.emf"/></Relationships>
</file>

<file path=ppt/slides/_rels/slide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jpe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fif"/><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hyperlink" Target="http://www.prisha.co.il/Article/%D7%AA%D7%A7%D7%A8%D7%AA-%D7%A4%D7%99%D7%A6%D7%95%D7%99%D7%99%D7%9D-%D7%AA%D7%A7%D7%A8%D7%AA-%D7%94%D7%A9%D7%9C%D7%9E%D7%AA-%D7%A4%D7%99%D7%A6%D7%95%D7%99%D7%99%D7%9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jfif"/><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image" Target="../media/image2.png"/></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fif"/><Relationship Id="rId4" Type="http://schemas.openxmlformats.org/officeDocument/2006/relationships/image" Target="../media/image3.png"/></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hyperlink" Target="http://www.prisha.co.il/Article/%D7%97%D7%A8%D7%98%D7%94-%D7%9E%D7%A8%D7%A6%D7%A3-%D7%A7%D7%A6%D7%91%D7%94"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hyperlink" Target="http://www.prisha.co.il/Article/%D7%A4%D7%A8%D7%99%D7%A1%D7%AA-%D7%9E%D7%A1-%D7%94%D7%9B%D7%A0%D7%A1%D7%94"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2.png"/></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jfif"/><Relationship Id="rId4" Type="http://schemas.openxmlformats.org/officeDocument/2006/relationships/image" Target="../media/image3.png"/></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info@we2.co.il" TargetMode="External"/></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info@we2.co.il" TargetMode="External"/><Relationship Id="rId4" Type="http://schemas.openxmlformats.org/officeDocument/2006/relationships/image" Target="../media/image44.jpeg"/></Relationships>
</file>

<file path=ppt/slides/_rels/slide203.xml.rels><?xml version="1.0" encoding="UTF-8" standalone="yes"?>
<Relationships xmlns="http://schemas.openxmlformats.org/package/2006/relationships"><Relationship Id="rId3" Type="http://schemas.openxmlformats.org/officeDocument/2006/relationships/hyperlink" Target="mailto:info@we2.co.il" TargetMode="Externa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6" Type="http://schemas.openxmlformats.org/officeDocument/2006/relationships/hyperlink" Target="https://www.nevo.co.il/law_html/law01/p189_001.htm#Seif11"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jfi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1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f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fi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f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8" Type="http://schemas.openxmlformats.org/officeDocument/2006/relationships/hyperlink" Target="http://www.prisha.co.il/UserFiles/File/pdf/hoz%20161.pdf" TargetMode="External"/><Relationship Id="rId3" Type="http://schemas.openxmlformats.org/officeDocument/2006/relationships/image" Target="../media/image1.png"/><Relationship Id="rId7" Type="http://schemas.openxmlformats.org/officeDocument/2006/relationships/hyperlink" Target="http://www.prisha.co.il/UserFiles/File/pdf/161122008.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prisha.co.il/UserFiles/File/pdf/1610708.pd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jfif"/></Relationships>
</file>

<file path=ppt/slides/_rels/slide6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fi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fi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fi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fi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fif"/><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3" Type="http://schemas.openxmlformats.org/officeDocument/2006/relationships/image" Target="../media/image4.jfif"/><Relationship Id="rId7"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omments" Target="../comments/comment1.xml"/><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9.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JP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JP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sp>
        <p:nvSpPr>
          <p:cNvPr id="15" name="מלבן 6"/>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endParaRPr lang="he-IL" altLang="en-US" sz="4400" b="1" dirty="0">
              <a:solidFill>
                <a:schemeClr val="bg1"/>
              </a:solidFill>
              <a:cs typeface="Arial" panose="020B0604020202020204" pitchFamily="34" charset="0"/>
            </a:endParaRPr>
          </a:p>
        </p:txBody>
      </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406400" y="2000250"/>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6600" b="1" dirty="0"/>
              <a:t>מגפת הקורונה – סיום חל"ת ופיטורי עובדים</a:t>
            </a:r>
            <a:endParaRPr lang="en-US" altLang="en-US" sz="6000" dirty="0"/>
          </a:p>
        </p:txBody>
      </p:sp>
      <p:sp>
        <p:nvSpPr>
          <p:cNvPr id="12" name="TextBox 14">
            <a:extLst>
              <a:ext uri="{FF2B5EF4-FFF2-40B4-BE49-F238E27FC236}">
                <a16:creationId xmlns:a16="http://schemas.microsoft.com/office/drawing/2014/main" id="{50FE4A2A-ADAF-4656-ABBF-4BB807A62A6B}"/>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pic>
        <p:nvPicPr>
          <p:cNvPr id="3" name="תמונה 2">
            <a:extLst>
              <a:ext uri="{FF2B5EF4-FFF2-40B4-BE49-F238E27FC236}">
                <a16:creationId xmlns:a16="http://schemas.microsoft.com/office/drawing/2014/main" id="{E0A2EEC1-7E35-4937-BCAF-B4167E035370}"/>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551746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a:spcBef>
                <a:spcPts val="600"/>
              </a:spcBef>
              <a:spcAft>
                <a:spcPts val="600"/>
              </a:spcAft>
              <a:buFont typeface="Arial" panose="020B0604020202020204" pitchFamily="34" charset="0"/>
              <a:buChar char="•"/>
            </a:pPr>
            <a:r>
              <a:rPr lang="he-IL" sz="4000" dirty="0"/>
              <a:t>דחייה של מועד השימוש של מעסיקים קטנים במערכות סליקה אוטומטיות (ממשק מעסיקים). מעסיקים בין 4 ל- 10 עובדים נדחה המועד ל – 21 לפברואר 2021.</a:t>
            </a:r>
          </a:p>
          <a:p>
            <a:pPr marL="571500" indent="-571500">
              <a:spcBef>
                <a:spcPts val="600"/>
              </a:spcBef>
              <a:spcAft>
                <a:spcPts val="600"/>
              </a:spcAft>
              <a:buFont typeface="Arial" panose="020B0604020202020204" pitchFamily="34" charset="0"/>
              <a:buChar char="•"/>
            </a:pPr>
            <a:r>
              <a:rPr lang="he-IL" sz="4000" dirty="0"/>
              <a:t>אפשרות להארכה אוטומטית של תקופת הכיסוי </a:t>
            </a:r>
            <a:r>
              <a:rPr lang="he-IL" sz="4000" dirty="0" err="1"/>
              <a:t>הביטוחי</a:t>
            </a:r>
            <a:r>
              <a:rPr lang="he-IL" sz="4000" dirty="0"/>
              <a:t> של העובד שנמצא בתקופת </a:t>
            </a:r>
            <a:r>
              <a:rPr lang="he-IL" sz="4000" dirty="0" err="1"/>
              <a:t>החל"ת</a:t>
            </a:r>
            <a:r>
              <a:rPr lang="he-IL" sz="4000" dirty="0"/>
              <a:t>. מטרת התיקון היא לשמר את גובה הכיסוי </a:t>
            </a:r>
            <a:r>
              <a:rPr lang="he-IL" sz="4000" dirty="0" err="1"/>
              <a:t>הביטוחי</a:t>
            </a:r>
            <a:r>
              <a:rPr lang="he-IL" sz="4000" dirty="0"/>
              <a:t> הקיים בקרן ולמנוע פגיעה בגובה הכיסוי </a:t>
            </a:r>
            <a:r>
              <a:rPr lang="he-IL" sz="4000" dirty="0" err="1"/>
              <a:t>הביטוחי</a:t>
            </a:r>
            <a:r>
              <a:rPr lang="he-IL" sz="4000" dirty="0"/>
              <a:t> במקרה של מוות או אבדן כושר עבודה.</a:t>
            </a:r>
            <a:endParaRPr lang="he-IL" altLang="en-US" sz="4000" dirty="0"/>
          </a:p>
        </p:txBody>
      </p:sp>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הקלות של רשות שוק ההון</a:t>
            </a:r>
          </a:p>
        </p:txBody>
      </p:sp>
    </p:spTree>
    <p:extLst>
      <p:ext uri="{BB962C8B-B14F-4D97-AF65-F5344CB8AC3E}">
        <p14:creationId xmlns:p14="http://schemas.microsoft.com/office/powerpoint/2010/main" val="2433527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200" b="1" dirty="0"/>
              <a:t>חישוב משכורת חודשית אחרונה לפני פרישה.</a:t>
            </a:r>
          </a:p>
          <a:p>
            <a:pPr>
              <a:spcBef>
                <a:spcPct val="0"/>
              </a:spcBef>
            </a:pPr>
            <a:r>
              <a:rPr lang="he-IL" altLang="he-IL" sz="4200" b="1" dirty="0"/>
              <a:t>בדיקת תקופות עבודה, חל"ת ושינויים באחוזי משרה.</a:t>
            </a:r>
          </a:p>
          <a:p>
            <a:pPr>
              <a:spcBef>
                <a:spcPct val="0"/>
              </a:spcBef>
            </a:pPr>
            <a:r>
              <a:rPr lang="he-IL" altLang="he-IL" sz="4200" b="1" dirty="0"/>
              <a:t>חישוב חוב ותק פיצויים באירוע מזכה.</a:t>
            </a:r>
          </a:p>
          <a:p>
            <a:pPr>
              <a:spcBef>
                <a:spcPct val="0"/>
              </a:spcBef>
            </a:pPr>
            <a:r>
              <a:rPr lang="he-IL" altLang="he-IL" sz="4200" b="1" dirty="0"/>
              <a:t>מילוי יתרות פיצויים וזקיפות - סעיף ח' בטופס 161.</a:t>
            </a:r>
          </a:p>
          <a:p>
            <a:pPr>
              <a:spcBef>
                <a:spcPct val="0"/>
              </a:spcBef>
            </a:pPr>
            <a:r>
              <a:rPr lang="he-IL" altLang="he-IL" sz="4200" b="1" dirty="0"/>
              <a:t>העברת טופס 161 לא חתום לעובד לצורך קבלת הנחיות בטופס 161א.</a:t>
            </a:r>
          </a:p>
          <a:p>
            <a:pPr marL="457200" lvl="1" indent="0">
              <a:spcBef>
                <a:spcPct val="0"/>
              </a:spcBef>
              <a:buNone/>
            </a:pPr>
            <a:endParaRPr lang="en-US" altLang="en-US" sz="4200" dirty="0">
              <a:latin typeface="Calibri" panose="020F0502020204030204" pitchFamily="34" charset="0"/>
              <a:ea typeface="Calibri" panose="020F0502020204030204" pitchFamily="34" charset="0"/>
            </a:endParaRPr>
          </a:p>
          <a:p>
            <a:pPr>
              <a:spcBef>
                <a:spcPct val="0"/>
              </a:spcBef>
            </a:pPr>
            <a:endParaRPr lang="en-US" altLang="he-IL" sz="4200" dirty="0"/>
          </a:p>
        </p:txBody>
      </p:sp>
    </p:spTree>
    <p:extLst>
      <p:ext uri="{BB962C8B-B14F-4D97-AF65-F5344CB8AC3E}">
        <p14:creationId xmlns:p14="http://schemas.microsoft.com/office/powerpoint/2010/main" val="110683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animEffect transition="in" filter="fade">
                                      <p:cBhvr>
                                        <p:cTn id="7" dur="500"/>
                                        <p:tgtEl>
                                          <p:spTgt spid="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u="sng"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3600" b="1" dirty="0"/>
              <a:t>במידה ולא מקבלים עד 15 יום מסיום יחסי עובד-מעביד, טופס 161א מהעובד:</a:t>
            </a:r>
          </a:p>
          <a:p>
            <a:pPr marL="1200150" lvl="1" indent="-742950">
              <a:spcBef>
                <a:spcPct val="0"/>
              </a:spcBef>
              <a:buFont typeface="+mj-cs"/>
              <a:buAutoNum type="hebrew2Minus"/>
            </a:pPr>
            <a:r>
              <a:rPr lang="he-IL" altLang="he-IL" sz="3600" b="1" u="sng" dirty="0"/>
              <a:t>אם קיים מענק מהמעסיק </a:t>
            </a:r>
            <a:r>
              <a:rPr lang="he-IL" altLang="he-IL" sz="3600" b="1" dirty="0"/>
              <a:t>– יש לנכות מס על פי ההכנסה בשנת הפרישה כולל המענקים בסיום עבודה. או להפקיד את המענק לקופה אישית לפיצויים ולשנות בטופס.</a:t>
            </a:r>
          </a:p>
          <a:p>
            <a:pPr marL="1200150" lvl="1" indent="-742950">
              <a:spcBef>
                <a:spcPct val="0"/>
              </a:spcBef>
              <a:buFont typeface="+mj-cs"/>
              <a:buAutoNum type="hebrew2Minus"/>
            </a:pPr>
            <a:r>
              <a:rPr lang="he-IL" altLang="he-IL" sz="3600" b="1" u="sng" dirty="0"/>
              <a:t>אם לא קיים מענק מהמעסיק </a:t>
            </a:r>
            <a:r>
              <a:rPr lang="he-IL" altLang="he-IL" sz="3600" b="1" dirty="0"/>
              <a:t>– להשאיר סעיף יא' בטופס ריק. לחתום ולהעביר לעובד ולפקיד השומה. להפנות את העובד לפקיד השומה באזור מגוריו.</a:t>
            </a:r>
          </a:p>
          <a:p>
            <a:pPr lvl="1">
              <a:spcBef>
                <a:spcPct val="0"/>
              </a:spcBef>
            </a:pPr>
            <a:endParaRPr lang="he-IL" altLang="he-IL" sz="3600" b="1" dirty="0"/>
          </a:p>
          <a:p>
            <a:pPr marL="457200" lvl="1" indent="0">
              <a:spcBef>
                <a:spcPct val="0"/>
              </a:spcBef>
              <a:buNone/>
            </a:pPr>
            <a:endParaRPr lang="en-US" altLang="en-US" sz="3600" dirty="0">
              <a:latin typeface="Calibri" panose="020F0502020204030204" pitchFamily="34" charset="0"/>
              <a:ea typeface="Calibri" panose="020F0502020204030204" pitchFamily="34" charset="0"/>
            </a:endParaRPr>
          </a:p>
          <a:p>
            <a:pPr>
              <a:spcBef>
                <a:spcPct val="0"/>
              </a:spcBef>
            </a:pPr>
            <a:endParaRPr lang="en-US" altLang="he-IL" sz="3600" dirty="0"/>
          </a:p>
        </p:txBody>
      </p:sp>
    </p:spTree>
    <p:extLst>
      <p:ext uri="{BB962C8B-B14F-4D97-AF65-F5344CB8AC3E}">
        <p14:creationId xmlns:p14="http://schemas.microsoft.com/office/powerpoint/2010/main" val="444032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u="sng"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000" b="1" dirty="0"/>
              <a:t>במידה ומקבלים טופס 161א חתום מהעובד (ועומדים בכל התנאים הנוספים – בהמשך...), ממלאים את סעיף יא' על פי בקשת העובד לפטור, ו/או רצף קצבה ו/או ניכוי מס.</a:t>
            </a:r>
          </a:p>
          <a:p>
            <a:pPr>
              <a:spcBef>
                <a:spcPct val="0"/>
              </a:spcBef>
            </a:pPr>
            <a:r>
              <a:rPr lang="he-IL" altLang="he-IL" sz="4000" b="1" dirty="0"/>
              <a:t>במידה ולא עומדים בכל התנאים - לא ממלאים את סעיף יא' בטופס ושולחים את העובד עם הטופס לפקיד השומה באזור מגוריו.</a:t>
            </a:r>
            <a:endParaRPr lang="en-US" altLang="he-IL" sz="4000" dirty="0"/>
          </a:p>
        </p:txBody>
      </p:sp>
    </p:spTree>
    <p:extLst>
      <p:ext uri="{BB962C8B-B14F-4D97-AF65-F5344CB8AC3E}">
        <p14:creationId xmlns:p14="http://schemas.microsoft.com/office/powerpoint/2010/main" val="318069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u="sng"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000" b="1" dirty="0"/>
              <a:t>במידה והעובד מבקש רצף זכויות - לא ממלאים את סעיף יא' בטופס ושולחים את העובד עם הטופס לפקיד השומה באזור מגוריו.</a:t>
            </a:r>
          </a:p>
          <a:p>
            <a:pPr lvl="1">
              <a:spcBef>
                <a:spcPct val="0"/>
              </a:spcBef>
            </a:pPr>
            <a:endParaRPr lang="he-IL" altLang="he-IL" sz="4000" b="1" dirty="0"/>
          </a:p>
          <a:p>
            <a:pPr marL="457200" lvl="1" indent="0">
              <a:spcBef>
                <a:spcPct val="0"/>
              </a:spcBef>
              <a:buNone/>
            </a:pPr>
            <a:endParaRPr lang="en-US" altLang="en-US" sz="4000" dirty="0">
              <a:latin typeface="Calibri" panose="020F0502020204030204" pitchFamily="34" charset="0"/>
              <a:ea typeface="Calibri" panose="020F0502020204030204" pitchFamily="34" charset="0"/>
            </a:endParaRPr>
          </a:p>
          <a:p>
            <a:pPr>
              <a:spcBef>
                <a:spcPct val="0"/>
              </a:spcBef>
            </a:pPr>
            <a:endParaRPr lang="en-US" altLang="he-IL" sz="4000" dirty="0"/>
          </a:p>
        </p:txBody>
      </p:sp>
    </p:spTree>
    <p:extLst>
      <p:ext uri="{BB962C8B-B14F-4D97-AF65-F5344CB8AC3E}">
        <p14:creationId xmlns:p14="http://schemas.microsoft.com/office/powerpoint/2010/main" val="349823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24" name="מלבן: פינות מעוגלות 6">
            <a:extLst>
              <a:ext uri="{FF2B5EF4-FFF2-40B4-BE49-F238E27FC236}">
                <a16:creationId xmlns:a16="http://schemas.microsoft.com/office/drawing/2014/main" id="{40606DC1-03EB-4DFC-9068-BD4014933957}"/>
              </a:ext>
            </a:extLst>
          </p:cNvPr>
          <p:cNvSpPr/>
          <p:nvPr/>
        </p:nvSpPr>
        <p:spPr>
          <a:xfrm>
            <a:off x="1770039" y="2130008"/>
            <a:ext cx="9569884" cy="282630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b="1" dirty="0"/>
              <a:t>התחשבנות פיצויים</a:t>
            </a:r>
          </a:p>
        </p:txBody>
      </p:sp>
    </p:spTree>
    <p:extLst>
      <p:ext uri="{BB962C8B-B14F-4D97-AF65-F5344CB8AC3E}">
        <p14:creationId xmlns:p14="http://schemas.microsoft.com/office/powerpoint/2010/main" val="3687656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400" b="1" u="sng" dirty="0"/>
              <a:t>סיום עבודה ללא פרישה מוחלטת</a:t>
            </a:r>
          </a:p>
          <a:p>
            <a:pPr lvl="2">
              <a:spcBef>
                <a:spcPct val="0"/>
              </a:spcBef>
              <a:buFont typeface="Arial" panose="020B0604020202020204" pitchFamily="34" charset="0"/>
              <a:buChar char="•"/>
            </a:pPr>
            <a:r>
              <a:rPr lang="he-IL" altLang="en-US" sz="4400" b="1" dirty="0"/>
              <a:t>פדיון פיצויים</a:t>
            </a:r>
          </a:p>
          <a:p>
            <a:pPr lvl="2">
              <a:spcBef>
                <a:spcPct val="0"/>
              </a:spcBef>
              <a:buFont typeface="Arial" panose="020B0604020202020204" pitchFamily="34" charset="0"/>
              <a:buChar char="•"/>
            </a:pPr>
            <a:r>
              <a:rPr lang="he-IL" altLang="en-US" sz="4400" b="1" dirty="0"/>
              <a:t>רצף פיצויים - סעיף 9(7א) לפקודה </a:t>
            </a:r>
          </a:p>
          <a:p>
            <a:pPr lvl="2">
              <a:spcBef>
                <a:spcPct val="0"/>
              </a:spcBef>
              <a:buFont typeface="Arial" panose="020B0604020202020204" pitchFamily="34" charset="0"/>
              <a:buChar char="•"/>
            </a:pPr>
            <a:r>
              <a:rPr lang="he-IL" altLang="en-US" sz="4400" b="1" dirty="0"/>
              <a:t>רצף קצבה - סעיף 9(א)(ז) לפקודה </a:t>
            </a:r>
          </a:p>
          <a:p>
            <a:pPr lvl="2">
              <a:spcBef>
                <a:spcPct val="0"/>
              </a:spcBef>
              <a:buFont typeface="Arial" panose="020B0604020202020204" pitchFamily="34" charset="0"/>
              <a:buChar char="•"/>
            </a:pPr>
            <a:r>
              <a:rPr lang="he-IL" altLang="en-US" sz="4400" b="1" dirty="0"/>
              <a:t>פריסת מס - סעיף 8 (ג)(3) </a:t>
            </a:r>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התחשבנות פיצויים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16063598"/>
      </p:ext>
    </p:extLst>
  </p:cSld>
  <p:clrMapOvr>
    <a:masterClrMapping/>
  </p:clrMapOvr>
  <p:transition spd="slow">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800" b="1" u="sng" dirty="0"/>
              <a:t>סיום עבודה בפרישה מוחלטת </a:t>
            </a:r>
          </a:p>
          <a:p>
            <a:pPr lvl="2">
              <a:spcBef>
                <a:spcPct val="0"/>
              </a:spcBef>
              <a:buFont typeface="Arial" panose="020B0604020202020204" pitchFamily="34" charset="0"/>
              <a:buChar char="•"/>
            </a:pPr>
            <a:r>
              <a:rPr lang="he-IL" altLang="en-US" sz="4800" b="1" dirty="0"/>
              <a:t>פדיון פיצויים</a:t>
            </a:r>
          </a:p>
          <a:p>
            <a:pPr lvl="2">
              <a:spcBef>
                <a:spcPct val="0"/>
              </a:spcBef>
              <a:buFont typeface="Arial" panose="020B0604020202020204" pitchFamily="34" charset="0"/>
              <a:buChar char="•"/>
            </a:pPr>
            <a:r>
              <a:rPr lang="he-IL" altLang="en-US" sz="4800" b="1" dirty="0"/>
              <a:t>קבלת קצבה</a:t>
            </a:r>
          </a:p>
          <a:p>
            <a:pPr lvl="2">
              <a:spcBef>
                <a:spcPct val="0"/>
              </a:spcBef>
              <a:buFont typeface="Arial" panose="020B0604020202020204" pitchFamily="34" charset="0"/>
              <a:buChar char="•"/>
            </a:pPr>
            <a:r>
              <a:rPr lang="he-IL" altLang="en-US" sz="4800" b="1" dirty="0"/>
              <a:t>היוון קצבה</a:t>
            </a:r>
          </a:p>
          <a:p>
            <a:pPr lvl="2">
              <a:spcBef>
                <a:spcPct val="0"/>
              </a:spcBef>
              <a:buFont typeface="Arial" panose="020B0604020202020204" pitchFamily="34" charset="0"/>
              <a:buChar char="•"/>
            </a:pPr>
            <a:r>
              <a:rPr lang="he-IL" altLang="en-US" sz="4800" b="1" dirty="0"/>
              <a:t>פריסת מס</a:t>
            </a:r>
          </a:p>
          <a:p>
            <a:pPr lvl="2">
              <a:spcBef>
                <a:spcPct val="0"/>
              </a:spcBef>
              <a:buFont typeface="Arial" panose="020B0604020202020204" pitchFamily="34" charset="0"/>
              <a:buChar char="•"/>
            </a:pPr>
            <a:endParaRPr lang="en-US" altLang="en-US" sz="48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התחשבנות פיצויים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1228984164"/>
      </p:ext>
    </p:extLst>
  </p:cSld>
  <p:clrMapOvr>
    <a:masterClrMapping/>
  </p:clrMapOvr>
  <p:transition spd="slow">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en-US" sz="4000" dirty="0"/>
              <a:t>סכומים פטורים לפי סעיף 9(7ב) (תאריך התחילה הינו 1 </a:t>
            </a:r>
          </a:p>
          <a:p>
            <a:r>
              <a:rPr lang="he-IL" altLang="en-US" sz="4000" dirty="0"/>
              <a:t>בינואר 2018), שקיבל יחיד וסכום המענקים הפטורים לפי </a:t>
            </a:r>
          </a:p>
          <a:p>
            <a:r>
              <a:rPr lang="he-IL" altLang="en-US" sz="4000" dirty="0"/>
              <a:t>סעיף 9(7א)(א) שקיבל יחיד בעד שנות עבודתו שקדמו לגיל</a:t>
            </a:r>
            <a:r>
              <a:rPr lang="en-US" altLang="en-US" sz="4000" dirty="0"/>
              <a:t> </a:t>
            </a:r>
            <a:endParaRPr lang="he-IL" altLang="en-US" sz="4000" dirty="0"/>
          </a:p>
          <a:p>
            <a:r>
              <a:rPr lang="he-IL" altLang="en-US" sz="4000" dirty="0"/>
              <a:t>הזכאות, ולא יותר מ-32 שנות עבודה. </a:t>
            </a:r>
          </a:p>
          <a:p>
            <a:r>
              <a:rPr lang="he-IL" altLang="en-US" sz="4000" b="1" u="sng" dirty="0"/>
              <a:t>כשהם צמודים למדד מהיום שבו התקבלו עד יום 1 בינואר </a:t>
            </a:r>
          </a:p>
          <a:p>
            <a:r>
              <a:rPr lang="he-IL" altLang="en-US" sz="4000" b="1" u="sng" dirty="0"/>
              <a:t>בשנה שבה חל גיל הזכאות. </a:t>
            </a:r>
            <a:endParaRPr lang="en-US" altLang="en-US" sz="4000" b="1" u="sng"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מענקים פטורים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3237293201"/>
      </p:ext>
    </p:extLst>
  </p:cSld>
  <p:clrMapOvr>
    <a:masterClrMapping/>
  </p:clrMapOvr>
  <p:transition spd="slow">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e-IL" altLang="en-US" sz="3200" u="sng" dirty="0"/>
              <a:t>סוגי הפטורים השונים</a:t>
            </a:r>
            <a:r>
              <a:rPr lang="he-IL" altLang="en-US" sz="3200" dirty="0"/>
              <a:t>:</a:t>
            </a:r>
          </a:p>
          <a:p>
            <a:pPr>
              <a:buFont typeface="Arial" panose="020B0604020202020204" pitchFamily="34" charset="0"/>
              <a:buChar char="•"/>
              <a:defRPr/>
            </a:pPr>
            <a:r>
              <a:rPr lang="he-IL" altLang="en-US" sz="3200" dirty="0"/>
              <a:t>פטור מתוך תקרת ההון הפטור</a:t>
            </a:r>
          </a:p>
          <a:p>
            <a:pPr>
              <a:buFont typeface="Arial" panose="020B0604020202020204" pitchFamily="34" charset="0"/>
              <a:buChar char="•"/>
              <a:defRPr/>
            </a:pPr>
            <a:r>
              <a:rPr lang="he-IL" altLang="en-US" sz="3200" dirty="0"/>
              <a:t>פטור 50% נוספים בשכר, מתחת לתקרת הפטור.</a:t>
            </a:r>
          </a:p>
          <a:p>
            <a:pPr>
              <a:buFont typeface="Arial" panose="020B0604020202020204" pitchFamily="34" charset="0"/>
              <a:buChar char="•"/>
              <a:defRPr/>
            </a:pPr>
            <a:r>
              <a:rPr lang="he-IL" altLang="en-US" sz="3200" dirty="0"/>
              <a:t>פטור מעל גיל הזכאות</a:t>
            </a:r>
          </a:p>
          <a:p>
            <a:pPr>
              <a:buFont typeface="Arial" panose="020B0604020202020204" pitchFamily="34" charset="0"/>
              <a:buChar char="•"/>
              <a:defRPr/>
            </a:pPr>
            <a:r>
              <a:rPr lang="he-IL" altLang="en-US" sz="3200" dirty="0"/>
              <a:t>פטור מעל 32 שנה</a:t>
            </a:r>
          </a:p>
          <a:p>
            <a:pPr>
              <a:buFont typeface="Arial" panose="020B0604020202020204" pitchFamily="34" charset="0"/>
              <a:buChar char="•"/>
              <a:defRPr/>
            </a:pPr>
            <a:r>
              <a:rPr lang="he-IL" altLang="en-US" sz="3200" dirty="0"/>
              <a:t>מענק "סגירת עסק" לעצמאי</a:t>
            </a:r>
          </a:p>
          <a:p>
            <a:pPr>
              <a:lnSpc>
                <a:spcPts val="2000"/>
              </a:lnSpc>
              <a:defRPr/>
            </a:pPr>
            <a:endParaRPr lang="he-IL" altLang="en-US" sz="3200" b="1" u="sng" dirty="0"/>
          </a:p>
          <a:p>
            <a:pPr>
              <a:defRPr/>
            </a:pPr>
            <a:r>
              <a:rPr lang="he-IL" altLang="en-US" sz="3200" b="1" u="sng" dirty="0"/>
              <a:t>המענק הפטור תמיד יהיה עד תקרת הפטור </a:t>
            </a:r>
          </a:p>
          <a:p>
            <a:pPr>
              <a:defRPr/>
            </a:pPr>
            <a:r>
              <a:rPr lang="he-IL" altLang="en-US" sz="3200" b="1" u="sng" dirty="0"/>
              <a:t>12,380 (ל- 2019) כפול שנות העבודה בפועל</a:t>
            </a:r>
            <a:endParaRPr lang="en-US" altLang="en-US" sz="3200" b="1" u="sng"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סוגי הפטורים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1209430424"/>
      </p:ext>
    </p:extLst>
  </p:cSld>
  <p:clrMapOvr>
    <a:masterClrMapping/>
  </p:clrMapOvr>
  <p:transition spd="slow">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סוגי הפטורים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4">
            <a:extLst>
              <a:ext uri="{FF2B5EF4-FFF2-40B4-BE49-F238E27FC236}">
                <a16:creationId xmlns:a16="http://schemas.microsoft.com/office/drawing/2014/main" id="{979B8672-5E73-4853-8C10-9470D987C9C1}"/>
              </a:ext>
            </a:extLst>
          </p:cNvPr>
          <p:cNvSpPr>
            <a:spLocks noChangeArrowheads="1"/>
          </p:cNvSpPr>
          <p:nvPr/>
        </p:nvSpPr>
        <p:spPr bwMode="auto">
          <a:xfrm>
            <a:off x="266700" y="2081782"/>
            <a:ext cx="1147948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en-US" altLang="en-US" sz="2800" dirty="0"/>
              <a:t>9</a:t>
            </a:r>
            <a:r>
              <a:rPr lang="he-IL" altLang="en-US" sz="2800" dirty="0"/>
              <a:t>(7ב) (א)   הסכום הנמוך מבין אלה:</a:t>
            </a:r>
          </a:p>
          <a:p>
            <a:pPr algn="r" rtl="1"/>
            <a:r>
              <a:rPr lang="en-US" altLang="en-US" sz="2800" dirty="0"/>
              <a:t>	</a:t>
            </a:r>
            <a:r>
              <a:rPr lang="he-IL" altLang="en-US" sz="2800" dirty="0"/>
              <a:t>(1)   סכומים מקופת גמל לקצבה שמשך יחיד לפי סעיף 23(ב3) לחוק הפיקוח </a:t>
            </a:r>
            <a:r>
              <a:rPr lang="en-US" altLang="en-US" sz="2800" dirty="0"/>
              <a:t>	       </a:t>
            </a:r>
            <a:r>
              <a:rPr lang="he-IL" altLang="en-US" sz="2800" dirty="0"/>
              <a:t>על קופות גמל;</a:t>
            </a:r>
          </a:p>
          <a:p>
            <a:pPr algn="r" rtl="1"/>
            <a:r>
              <a:rPr lang="en-US" altLang="en-US" sz="2800" dirty="0"/>
              <a:t>	</a:t>
            </a:r>
            <a:r>
              <a:rPr lang="he-IL" altLang="en-US" sz="2800" dirty="0"/>
              <a:t>(2)   הסכום הנקוב בפסקה (7א)(א)(2), כשהוא מוכפל במספר שנות העבודה </a:t>
            </a:r>
            <a:r>
              <a:rPr lang="en-US" altLang="en-US" sz="2800" dirty="0"/>
              <a:t>	       </a:t>
            </a:r>
            <a:r>
              <a:rPr lang="he-IL" altLang="en-US" sz="2800" dirty="0"/>
              <a:t>שבהן הפקיד העצמאי תשלומים לקופת גמל לקצבה, ולאחר שהופחתו ממנו </a:t>
            </a:r>
            <a:r>
              <a:rPr lang="en-US" altLang="en-US" sz="2800" dirty="0"/>
              <a:t>	       </a:t>
            </a:r>
            <a:r>
              <a:rPr lang="he-IL" altLang="en-US" sz="2800" dirty="0"/>
              <a:t>סכומים שמשך בפטור ממס לפי פסקה (7א) בגין אותן שנות עבודה;</a:t>
            </a:r>
          </a:p>
          <a:p>
            <a:pPr algn="r" rtl="1"/>
            <a:endParaRPr lang="he-IL" altLang="en-US" sz="2800" dirty="0"/>
          </a:p>
          <a:p>
            <a:pPr algn="r" rtl="1"/>
            <a:r>
              <a:rPr lang="he-IL" altLang="en-US" sz="2800" dirty="0"/>
              <a:t>סעיף 23(ב3) לחוק הפיקוח = התנאים שבהם רשאי עמית-עצמאי במצב אבטלה למשוך כספים מקופת גמל לקצבה שלא בדרך של קצבה או בדרך של היוון חלק מהקצבה לסכום חד-פעמי ומקופת גמל לתגמולים.</a:t>
            </a:r>
          </a:p>
        </p:txBody>
      </p:sp>
    </p:spTree>
    <p:extLst>
      <p:ext uri="{BB962C8B-B14F-4D97-AF65-F5344CB8AC3E}">
        <p14:creationId xmlns:p14="http://schemas.microsoft.com/office/powerpoint/2010/main" val="3718459534"/>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a:spcBef>
                <a:spcPts val="600"/>
              </a:spcBef>
              <a:spcAft>
                <a:spcPts val="600"/>
              </a:spcAft>
              <a:buFont typeface="Arial" panose="020B0604020202020204" pitchFamily="34" charset="0"/>
              <a:buChar char="•"/>
            </a:pPr>
            <a:r>
              <a:rPr lang="he-IL" sz="4000" dirty="0"/>
              <a:t>נקבע כי המסלקה הפנסיונית תקל בתהליכי הזיהוי לצורך מתן מידע על יתרות הפיצויים של העובדים. קבלת המידע מהמסלקה הפנסיונית תקצר את משך ההמתנה עד להפקת דוחות פיצויים ותחסוך את הפניה לקרנות הפנסיה ולחברות הביטוח שידרשו להפיק את האישורים באופן ידני.</a:t>
            </a:r>
            <a:endParaRPr lang="he-IL" altLang="en-US" sz="40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הקלות של רשות שוק ההון</a:t>
            </a:r>
          </a:p>
        </p:txBody>
      </p:sp>
    </p:spTree>
    <p:extLst>
      <p:ext uri="{BB962C8B-B14F-4D97-AF65-F5344CB8AC3E}">
        <p14:creationId xmlns:p14="http://schemas.microsoft.com/office/powerpoint/2010/main" val="416933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he-IL" altLang="en-US" sz="4000" dirty="0"/>
              <a:t>לא לוקחים את המענקים שקיבל הפורש מלפני 15 השנים שלפני התחלת קבלת הקצבה (גם בפרישה מוקדמת).</a:t>
            </a:r>
            <a:endParaRPr lang="en-US" altLang="en-US" sz="4000" dirty="0"/>
          </a:p>
          <a:p>
            <a:pPr>
              <a:buFont typeface="Arial" panose="020B0604020202020204" pitchFamily="34" charset="0"/>
              <a:buChar char="•"/>
            </a:pPr>
            <a:r>
              <a:rPr lang="he-IL" altLang="en-US" sz="4000" b="1" dirty="0"/>
              <a:t>לא לוקחים את המענק שמצטבר אחרי 32 שנות עבודה רצופות.</a:t>
            </a:r>
            <a:endParaRPr lang="he-IL" altLang="en-US" sz="4000" dirty="0"/>
          </a:p>
          <a:p>
            <a:pPr>
              <a:buFont typeface="Arial" panose="020B0604020202020204" pitchFamily="34" charset="0"/>
              <a:buChar char="•"/>
            </a:pPr>
            <a:r>
              <a:rPr lang="he-IL" altLang="en-US" sz="4000" b="1" dirty="0"/>
              <a:t>לא לוקחים לחישוב את המענק שמצטבר אחרי גיל פרישה (67,62)</a:t>
            </a:r>
            <a:endParaRPr lang="en-US" alt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מענקים פטורים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2899050172"/>
      </p:ext>
    </p:extLst>
  </p:cSld>
  <p:clrMapOvr>
    <a:masterClrMapping/>
  </p:clrMapOvr>
  <p:transition spd="slow">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he-IL" altLang="en-US" sz="4000" b="1" dirty="0"/>
              <a:t>לא לוקחים בחשבון</a:t>
            </a:r>
            <a:r>
              <a:rPr lang="he-IL" altLang="en-US" sz="4000" dirty="0"/>
              <a:t> מענקים שקיבל אדם אשר פרש בשל נכות מלאה יציבה... </a:t>
            </a:r>
          </a:p>
          <a:p>
            <a:pPr>
              <a:buFont typeface="Arial" panose="020B0604020202020204" pitchFamily="34" charset="0"/>
              <a:buChar char="•"/>
            </a:pPr>
            <a:r>
              <a:rPr lang="he-IL" altLang="en-US" sz="4000" b="1" u="sng" dirty="0"/>
              <a:t>כן </a:t>
            </a:r>
            <a:r>
              <a:rPr lang="he-IL" altLang="en-US" sz="4000" b="1" dirty="0"/>
              <a:t>לוקחים בחשבון</a:t>
            </a:r>
            <a:r>
              <a:rPr lang="he-IL" altLang="en-US" sz="4000" dirty="0"/>
              <a:t> מענק + היוון, ששולם לפורשי צה"ל</a:t>
            </a:r>
            <a:r>
              <a:rPr lang="en-US" altLang="en-US" sz="4000" dirty="0"/>
              <a:t> </a:t>
            </a:r>
            <a:r>
              <a:rPr lang="he-IL" altLang="en-US" sz="4000" dirty="0"/>
              <a:t>(קוד 22)</a:t>
            </a:r>
            <a:r>
              <a:rPr lang="en-US" altLang="en-US" sz="4000" dirty="0"/>
              <a:t> </a:t>
            </a:r>
            <a:r>
              <a:rPr lang="he-IL" altLang="en-US" sz="4000" dirty="0"/>
              <a:t>, לשוטרים או לסוהרים ולעובדי שירותי הביטחון. אולם לא פוגע בפטור מתוך תקרת ההון הפטור.</a:t>
            </a:r>
            <a:endParaRPr lang="en-US" alt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71032"/>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מענקים פטורים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1330120070"/>
      </p:ext>
    </p:extLst>
  </p:cSld>
  <p:clrMapOvr>
    <a:masterClrMapping/>
  </p:clrMapOvr>
  <p:transition spd="slow">
    <p:dissolv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000" b="1" u="sng" dirty="0"/>
              <a:t>חישוב הסכום שעשוי להיות פטור</a:t>
            </a:r>
            <a:endParaRPr lang="en-US" altLang="en-US" sz="4000" b="1" u="sng" dirty="0"/>
          </a:p>
          <a:p>
            <a:pPr>
              <a:spcBef>
                <a:spcPct val="0"/>
              </a:spcBef>
            </a:pPr>
            <a:r>
              <a:rPr lang="he-IL" altLang="en-US" sz="4000" dirty="0"/>
              <a:t>תקרת הפטור מחושבת לפי מכפלת תקופת העבודה בנמוך </a:t>
            </a:r>
          </a:p>
          <a:p>
            <a:pPr>
              <a:spcBef>
                <a:spcPct val="0"/>
              </a:spcBef>
            </a:pPr>
            <a:r>
              <a:rPr lang="he-IL" altLang="en-US" sz="4000" dirty="0"/>
              <a:t>מבין התקרה הכתובה בסעיף </a:t>
            </a:r>
            <a:r>
              <a:rPr lang="en-US" altLang="en-US" sz="4000" dirty="0"/>
              <a:t>9</a:t>
            </a:r>
            <a:r>
              <a:rPr lang="he-IL" altLang="en-US" sz="4000" dirty="0"/>
              <a:t>(</a:t>
            </a:r>
            <a:r>
              <a:rPr lang="en-US" altLang="en-US" sz="4000" dirty="0"/>
              <a:t>7</a:t>
            </a:r>
            <a:r>
              <a:rPr lang="he-IL" altLang="en-US" sz="4000" dirty="0"/>
              <a:t>א)(א)(</a:t>
            </a:r>
            <a:r>
              <a:rPr lang="en-US" altLang="en-US" sz="4000" dirty="0"/>
              <a:t>1</a:t>
            </a:r>
            <a:r>
              <a:rPr lang="he-IL" altLang="en-US" sz="4000" dirty="0"/>
              <a:t>) לבין השכר. </a:t>
            </a:r>
          </a:p>
          <a:p>
            <a:pPr>
              <a:spcBef>
                <a:spcPct val="0"/>
              </a:spcBef>
            </a:pPr>
            <a:r>
              <a:rPr lang="he-IL" altLang="en-US" sz="4000" dirty="0"/>
              <a:t>סעיף זה נותן (רק בעזיבות אחרי 2010) למעסיק סמכות </a:t>
            </a:r>
          </a:p>
          <a:p>
            <a:pPr>
              <a:spcBef>
                <a:spcPct val="0"/>
              </a:spcBef>
            </a:pPr>
            <a:r>
              <a:rPr lang="he-IL" altLang="en-US" sz="4000" dirty="0"/>
              <a:t>להגדיל את תקרת הפטור בשיעור של עד </a:t>
            </a:r>
            <a:r>
              <a:rPr lang="en-US" altLang="en-US" sz="4000" dirty="0"/>
              <a:t>50%</a:t>
            </a:r>
            <a:r>
              <a:rPr lang="he-IL" altLang="en-US" sz="4000" dirty="0"/>
              <a:t> ובלבד </a:t>
            </a:r>
          </a:p>
          <a:p>
            <a:pPr>
              <a:spcBef>
                <a:spcPct val="0"/>
              </a:spcBef>
            </a:pPr>
            <a:r>
              <a:rPr lang="he-IL" altLang="en-US" sz="4000" dirty="0"/>
              <a:t>שהתקרה לא תעלה על התקרה המוחלטת הנקבעת לפי </a:t>
            </a:r>
          </a:p>
          <a:p>
            <a:pPr>
              <a:spcBef>
                <a:spcPct val="0"/>
              </a:spcBef>
            </a:pPr>
            <a:r>
              <a:rPr lang="he-IL" altLang="en-US" sz="4000" dirty="0"/>
              <a:t>הערך הנקוב בסעיף.</a:t>
            </a:r>
            <a:endParaRPr lang="en-US" alt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Tree>
    <p:extLst>
      <p:ext uri="{BB962C8B-B14F-4D97-AF65-F5344CB8AC3E}">
        <p14:creationId xmlns:p14="http://schemas.microsoft.com/office/powerpoint/2010/main" val="3171715565"/>
      </p:ext>
    </p:extLst>
  </p:cSld>
  <p:clrMapOvr>
    <a:masterClrMapping/>
  </p:clrMapOvr>
  <p:transition spd="slow">
    <p:dissolv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000" b="1" u="sng" dirty="0"/>
              <a:t>בקשת הפטור בטופס 161 א</a:t>
            </a:r>
            <a:endParaRPr lang="en-US" alt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pic>
        <p:nvPicPr>
          <p:cNvPr id="14" name="תמונה 1">
            <a:extLst>
              <a:ext uri="{FF2B5EF4-FFF2-40B4-BE49-F238E27FC236}">
                <a16:creationId xmlns:a16="http://schemas.microsoft.com/office/drawing/2014/main" id="{01F10CDB-87F9-4DF5-94C6-156EEAE17ADD}"/>
              </a:ext>
            </a:extLst>
          </p:cNvPr>
          <p:cNvPicPr>
            <a:picLocks noChangeAspect="1"/>
          </p:cNvPicPr>
          <p:nvPr/>
        </p:nvPicPr>
        <p:blipFill>
          <a:blip r:embed="rId7">
            <a:extLst>
              <a:ext uri="{28A0092B-C50C-407E-A947-70E740481C1C}">
                <a14:useLocalDpi xmlns:a14="http://schemas.microsoft.com/office/drawing/2010/main" val="0"/>
              </a:ext>
            </a:extLst>
          </a:blip>
          <a:srcRect l="24542" t="15549" r="23434" b="57433"/>
          <a:stretch>
            <a:fillRect/>
          </a:stretch>
        </p:blipFill>
        <p:spPr bwMode="auto">
          <a:xfrm>
            <a:off x="924719" y="2952802"/>
            <a:ext cx="10342562" cy="301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6">
            <a:extLst>
              <a:ext uri="{FF2B5EF4-FFF2-40B4-BE49-F238E27FC236}">
                <a16:creationId xmlns:a16="http://schemas.microsoft.com/office/drawing/2014/main" id="{37F9D6F6-388D-4F04-86A0-37130179A5E3}"/>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Tree>
    <p:extLst>
      <p:ext uri="{BB962C8B-B14F-4D97-AF65-F5344CB8AC3E}">
        <p14:creationId xmlns:p14="http://schemas.microsoft.com/office/powerpoint/2010/main" val="3351621067"/>
      </p:ext>
    </p:extLst>
  </p:cSld>
  <p:clrMapOvr>
    <a:masterClrMapping/>
  </p:clrMapOvr>
  <p:transition spd="slow">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6" name="מלבן 6">
            <a:extLst>
              <a:ext uri="{FF2B5EF4-FFF2-40B4-BE49-F238E27FC236}">
                <a16:creationId xmlns:a16="http://schemas.microsoft.com/office/drawing/2014/main" id="{37F9D6F6-388D-4F04-86A0-37130179A5E3}"/>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הגדלת תקרת</a:t>
            </a:r>
          </a:p>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הפטור על ידי</a:t>
            </a:r>
          </a:p>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המעסיק</a:t>
            </a:r>
          </a:p>
          <a:p>
            <a:pPr eaLnBrk="1" hangingPunct="1">
              <a:lnSpc>
                <a:spcPts val="5475"/>
              </a:lnSpc>
              <a:spcBef>
                <a:spcPct val="0"/>
              </a:spcBef>
              <a:buClrTx/>
              <a:buSzTx/>
              <a:buFontTx/>
              <a:buNone/>
            </a:pPr>
            <a:endParaRPr lang="he-IL" altLang="en-US" sz="5400" b="1" dirty="0">
              <a:solidFill>
                <a:srgbClr val="FF0000"/>
              </a:solidFill>
              <a:cs typeface="Arial" panose="020B0604020202020204" pitchFamily="34" charset="0"/>
            </a:endParaRPr>
          </a:p>
          <a:p>
            <a:pPr eaLnBrk="1" hangingPunct="1">
              <a:lnSpc>
                <a:spcPts val="5475"/>
              </a:lnSpc>
              <a:spcBef>
                <a:spcPct val="0"/>
              </a:spcBef>
              <a:buClrTx/>
              <a:buSzTx/>
              <a:buFontTx/>
              <a:buNone/>
            </a:pPr>
            <a:r>
              <a:rPr lang="he-IL" altLang="en-US" sz="1800" b="1" dirty="0">
                <a:cs typeface="Arial" panose="020B0604020202020204" pitchFamily="34" charset="0"/>
              </a:rPr>
              <a:t>פורסם ב- 24/12/19</a:t>
            </a:r>
          </a:p>
        </p:txBody>
      </p:sp>
      <p:graphicFrame>
        <p:nvGraphicFramePr>
          <p:cNvPr id="17" name="אובייקט 16">
            <a:extLst>
              <a:ext uri="{FF2B5EF4-FFF2-40B4-BE49-F238E27FC236}">
                <a16:creationId xmlns:a16="http://schemas.microsoft.com/office/drawing/2014/main" id="{23F7A869-8250-4EEC-BA16-0E4F696F0F87}"/>
              </a:ext>
            </a:extLst>
          </p:cNvPr>
          <p:cNvGraphicFramePr>
            <a:graphicFrameLocks noChangeAspect="1"/>
          </p:cNvGraphicFramePr>
          <p:nvPr>
            <p:extLst>
              <p:ext uri="{D42A27DB-BD31-4B8C-83A1-F6EECF244321}">
                <p14:modId xmlns:p14="http://schemas.microsoft.com/office/powerpoint/2010/main" val="3768775168"/>
              </p:ext>
            </p:extLst>
          </p:nvPr>
        </p:nvGraphicFramePr>
        <p:xfrm>
          <a:off x="2327671" y="1279867"/>
          <a:ext cx="5276850" cy="5418137"/>
        </p:xfrm>
        <a:graphic>
          <a:graphicData uri="http://schemas.openxmlformats.org/presentationml/2006/ole">
            <mc:AlternateContent xmlns:mc="http://schemas.openxmlformats.org/markup-compatibility/2006">
              <mc:Choice xmlns:v="urn:schemas-microsoft-com:vml" Requires="v">
                <p:oleObj spid="_x0000_s1051" name="Acrobat Document" r:id="rId8" imgW="5667363" imgH="8020022" progId="AcroExch.Document.DC">
                  <p:embed/>
                </p:oleObj>
              </mc:Choice>
              <mc:Fallback>
                <p:oleObj name="Acrobat Document" r:id="rId8" imgW="5667363" imgH="8020022" progId="AcroExch.Document.DC">
                  <p:embed/>
                  <p:pic>
                    <p:nvPicPr>
                      <p:cNvPr id="16" name="אובייקט 15">
                        <a:extLst>
                          <a:ext uri="{FF2B5EF4-FFF2-40B4-BE49-F238E27FC236}">
                            <a16:creationId xmlns:a16="http://schemas.microsoft.com/office/drawing/2014/main" id="{2D0924F5-DA72-4376-8966-912A7F7A9D5F}"/>
                          </a:ext>
                        </a:extLst>
                      </p:cNvPr>
                      <p:cNvPicPr/>
                      <p:nvPr/>
                    </p:nvPicPr>
                    <p:blipFill>
                      <a:blip r:embed="rId9"/>
                      <a:stretch>
                        <a:fillRect/>
                      </a:stretch>
                    </p:blipFill>
                    <p:spPr>
                      <a:xfrm>
                        <a:off x="2327671" y="1279867"/>
                        <a:ext cx="5276850" cy="5418137"/>
                      </a:xfrm>
                      <a:prstGeom prst="rect">
                        <a:avLst/>
                      </a:prstGeom>
                    </p:spPr>
                  </p:pic>
                </p:oleObj>
              </mc:Fallback>
            </mc:AlternateContent>
          </a:graphicData>
        </a:graphic>
      </p:graphicFrame>
    </p:spTree>
    <p:extLst>
      <p:ext uri="{BB962C8B-B14F-4D97-AF65-F5344CB8AC3E}">
        <p14:creationId xmlns:p14="http://schemas.microsoft.com/office/powerpoint/2010/main" val="924674975"/>
      </p:ext>
    </p:extLst>
  </p:cSld>
  <p:clrMapOvr>
    <a:masterClrMapping/>
  </p:clrMapOvr>
  <p:transition spd="slow">
    <p:dissolv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3600" dirty="0"/>
              <a:t>כיום הסמכות להגדלת הפטור הינה בידי המעסיק.</a:t>
            </a:r>
            <a:endParaRPr lang="he-IL" altLang="en-US" sz="2000" dirty="0"/>
          </a:p>
          <a:p>
            <a:pPr>
              <a:spcBef>
                <a:spcPct val="0"/>
              </a:spcBef>
            </a:pPr>
            <a:r>
              <a:rPr lang="he-IL" altLang="en-US" sz="2000" b="1" u="sng" dirty="0"/>
              <a:t>דוגמאות</a:t>
            </a:r>
            <a:endParaRPr lang="en-US" altLang="en-US" sz="2000" b="1" u="sng" dirty="0"/>
          </a:p>
          <a:p>
            <a:pPr>
              <a:spcBef>
                <a:spcPct val="0"/>
              </a:spcBef>
            </a:pPr>
            <a:r>
              <a:rPr lang="he-IL" altLang="en-US" sz="2000" dirty="0"/>
              <a:t>תקופת עבודה - </a:t>
            </a:r>
            <a:r>
              <a:rPr lang="en-US" altLang="en-US" sz="2000" dirty="0"/>
              <a:t>10</a:t>
            </a:r>
            <a:r>
              <a:rPr lang="he-IL" altLang="en-US" sz="2000" dirty="0"/>
              <a:t> שנים.</a:t>
            </a:r>
            <a:endParaRPr lang="en-US" altLang="en-US" sz="2000" dirty="0"/>
          </a:p>
          <a:p>
            <a:pPr>
              <a:spcBef>
                <a:spcPct val="0"/>
              </a:spcBef>
            </a:pPr>
            <a:r>
              <a:rPr lang="he-IL" altLang="en-US" sz="2000" dirty="0"/>
              <a:t>תקרה </a:t>
            </a:r>
            <a:r>
              <a:rPr lang="en-US" altLang="en-US" sz="2000" dirty="0"/>
              <a:t>12,230</a:t>
            </a:r>
            <a:r>
              <a:rPr lang="he-IL" altLang="en-US" sz="2000" dirty="0"/>
              <a:t> ₪ נכון לשנת </a:t>
            </a:r>
            <a:r>
              <a:rPr lang="en-US" altLang="en-US" sz="2000" dirty="0"/>
              <a:t>2018</a:t>
            </a:r>
            <a:r>
              <a:rPr lang="he-IL" altLang="en-US" sz="2000" dirty="0"/>
              <a:t>.</a:t>
            </a:r>
            <a:endParaRPr lang="en-US" altLang="en-US" sz="2000" dirty="0"/>
          </a:p>
          <a:p>
            <a:pPr>
              <a:spcBef>
                <a:spcPct val="0"/>
              </a:spcBef>
            </a:pPr>
            <a:r>
              <a:rPr lang="he-IL" altLang="en-US" sz="2000" dirty="0"/>
              <a:t>תקרה מחושבת </a:t>
            </a:r>
            <a:r>
              <a:rPr lang="he-IL" altLang="en-US" sz="2000" dirty="0" err="1"/>
              <a:t>מירבית</a:t>
            </a:r>
            <a:r>
              <a:rPr lang="he-IL" altLang="en-US" sz="2000" dirty="0"/>
              <a:t> – </a:t>
            </a:r>
            <a:r>
              <a:rPr lang="en-US" altLang="en-US" sz="2000" dirty="0"/>
              <a:t>122,300</a:t>
            </a:r>
            <a:r>
              <a:rPr lang="he-IL" altLang="en-US" sz="2000" dirty="0"/>
              <a:t> ₪.</a:t>
            </a:r>
            <a:endParaRPr lang="en-US" altLang="en-US" sz="2000" dirty="0"/>
          </a:p>
          <a:p>
            <a:pPr>
              <a:spcBef>
                <a:spcPct val="0"/>
              </a:spcBef>
            </a:pPr>
            <a:endParaRPr lang="en-US" altLang="en-US" sz="2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graphicFrame>
        <p:nvGraphicFramePr>
          <p:cNvPr id="14" name="טבלה 13">
            <a:extLst>
              <a:ext uri="{FF2B5EF4-FFF2-40B4-BE49-F238E27FC236}">
                <a16:creationId xmlns:a16="http://schemas.microsoft.com/office/drawing/2014/main" id="{BCBAACC8-79CC-4BF6-9D5D-789F51499D5B}"/>
              </a:ext>
            </a:extLst>
          </p:cNvPr>
          <p:cNvGraphicFramePr>
            <a:graphicFrameLocks noGrp="1"/>
          </p:cNvGraphicFramePr>
          <p:nvPr>
            <p:extLst>
              <p:ext uri="{D42A27DB-BD31-4B8C-83A1-F6EECF244321}">
                <p14:modId xmlns:p14="http://schemas.microsoft.com/office/powerpoint/2010/main" val="499041463"/>
              </p:ext>
            </p:extLst>
          </p:nvPr>
        </p:nvGraphicFramePr>
        <p:xfrm>
          <a:off x="3646438" y="4034790"/>
          <a:ext cx="8099744" cy="2562898"/>
        </p:xfrm>
        <a:graphic>
          <a:graphicData uri="http://schemas.openxmlformats.org/drawingml/2006/table">
            <a:tbl>
              <a:tblPr>
                <a:tableStyleId>{5C22544A-7EE6-4342-B048-85BDC9FD1C3A}</a:tableStyleId>
              </a:tblPr>
              <a:tblGrid>
                <a:gridCol w="2492379">
                  <a:extLst>
                    <a:ext uri="{9D8B030D-6E8A-4147-A177-3AD203B41FA5}">
                      <a16:colId xmlns:a16="http://schemas.microsoft.com/office/drawing/2014/main" val="20000"/>
                    </a:ext>
                  </a:extLst>
                </a:gridCol>
                <a:gridCol w="2562532">
                  <a:extLst>
                    <a:ext uri="{9D8B030D-6E8A-4147-A177-3AD203B41FA5}">
                      <a16:colId xmlns:a16="http://schemas.microsoft.com/office/drawing/2014/main" val="20001"/>
                    </a:ext>
                  </a:extLst>
                </a:gridCol>
                <a:gridCol w="2132845">
                  <a:extLst>
                    <a:ext uri="{9D8B030D-6E8A-4147-A177-3AD203B41FA5}">
                      <a16:colId xmlns:a16="http://schemas.microsoft.com/office/drawing/2014/main" val="20002"/>
                    </a:ext>
                  </a:extLst>
                </a:gridCol>
                <a:gridCol w="911988">
                  <a:extLst>
                    <a:ext uri="{9D8B030D-6E8A-4147-A177-3AD203B41FA5}">
                      <a16:colId xmlns:a16="http://schemas.microsoft.com/office/drawing/2014/main" val="20003"/>
                    </a:ext>
                  </a:extLst>
                </a:gridCol>
              </a:tblGrid>
              <a:tr h="644012">
                <a:tc>
                  <a:txBody>
                    <a:bodyPr/>
                    <a:lstStyle/>
                    <a:p>
                      <a:pPr algn="ctr">
                        <a:lnSpc>
                          <a:spcPts val="1080"/>
                        </a:lnSpc>
                        <a:spcAft>
                          <a:spcPts val="0"/>
                        </a:spcAft>
                      </a:pPr>
                      <a:r>
                        <a:rPr lang="he-IL" sz="2000" b="1" u="none" strike="noStrike" spc="0" dirty="0">
                          <a:effectLst/>
                        </a:rPr>
                        <a:t>תקרה מוגדלת בפועל</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algn="ctr">
                        <a:lnSpc>
                          <a:spcPts val="1080"/>
                        </a:lnSpc>
                        <a:spcAft>
                          <a:spcPts val="0"/>
                        </a:spcAft>
                      </a:pPr>
                      <a:r>
                        <a:rPr lang="he-IL" sz="2000" b="1" u="none" strike="noStrike" spc="0" dirty="0">
                          <a:effectLst/>
                        </a:rPr>
                        <a:t>תקרה מוגדלת מחושבת</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algn="ctr">
                        <a:lnSpc>
                          <a:spcPts val="1080"/>
                        </a:lnSpc>
                        <a:spcAft>
                          <a:spcPts val="0"/>
                        </a:spcAft>
                      </a:pPr>
                      <a:r>
                        <a:rPr lang="he-IL" sz="2000" b="1" u="none" strike="noStrike" spc="0" dirty="0">
                          <a:effectLst/>
                        </a:rPr>
                        <a:t>תקרה רגילה</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algn="ctr">
                        <a:lnSpc>
                          <a:spcPts val="1080"/>
                        </a:lnSpc>
                        <a:spcAft>
                          <a:spcPts val="0"/>
                        </a:spcAft>
                      </a:pPr>
                      <a:r>
                        <a:rPr lang="he-IL" sz="2000" b="1" u="none" strike="noStrike" spc="0" dirty="0">
                          <a:effectLst/>
                        </a:rPr>
                        <a:t>שכר</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extLst>
                  <a:ext uri="{0D108BD9-81ED-4DB2-BD59-A6C34878D82A}">
                    <a16:rowId xmlns:a16="http://schemas.microsoft.com/office/drawing/2014/main" val="10000"/>
                  </a:ext>
                </a:extLst>
              </a:tr>
              <a:tr h="630585">
                <a:tc>
                  <a:txBody>
                    <a:bodyPr/>
                    <a:lstStyle/>
                    <a:p>
                      <a:pPr rtl="0">
                        <a:lnSpc>
                          <a:spcPts val="1080"/>
                        </a:lnSpc>
                        <a:spcAft>
                          <a:spcPts val="0"/>
                        </a:spcAft>
                      </a:pPr>
                      <a:r>
                        <a:rPr lang="en-US" sz="2400" b="1" u="none" strike="noStrike" spc="0">
                          <a:effectLst/>
                        </a:rPr>
                        <a:t>75,000</a:t>
                      </a:r>
                      <a:endParaRPr lang="en-US" sz="2400" b="1">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rtl="0">
                        <a:lnSpc>
                          <a:spcPts val="1080"/>
                        </a:lnSpc>
                        <a:spcAft>
                          <a:spcPts val="0"/>
                        </a:spcAft>
                      </a:pPr>
                      <a:r>
                        <a:rPr lang="en-US" sz="2400" b="1" u="none" strike="noStrike" spc="0">
                          <a:effectLst/>
                        </a:rPr>
                        <a:t>75,000</a:t>
                      </a:r>
                      <a:endParaRPr lang="en-US" sz="2400" b="1">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rtl="0">
                        <a:lnSpc>
                          <a:spcPts val="1080"/>
                        </a:lnSpc>
                        <a:spcAft>
                          <a:spcPts val="0"/>
                        </a:spcAft>
                      </a:pPr>
                      <a:r>
                        <a:rPr lang="en-US" sz="2400" b="1" u="none" strike="noStrike" spc="0">
                          <a:effectLst/>
                        </a:rPr>
                        <a:t>50,000</a:t>
                      </a:r>
                      <a:endParaRPr lang="en-US" sz="2400" b="1">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a:lnSpc>
                          <a:spcPts val="1080"/>
                        </a:lnSpc>
                        <a:spcAft>
                          <a:spcPts val="0"/>
                        </a:spcAft>
                      </a:pPr>
                      <a:r>
                        <a:rPr lang="en-US" sz="2400" b="1" u="none" strike="noStrike" spc="0" dirty="0">
                          <a:effectLst/>
                        </a:rPr>
                        <a:t>5,000</a:t>
                      </a:r>
                      <a:endParaRPr lang="en-US" sz="24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extLst>
                  <a:ext uri="{0D108BD9-81ED-4DB2-BD59-A6C34878D82A}">
                    <a16:rowId xmlns:a16="http://schemas.microsoft.com/office/drawing/2014/main" val="10001"/>
                  </a:ext>
                </a:extLst>
              </a:tr>
              <a:tr h="630585">
                <a:tc>
                  <a:txBody>
                    <a:bodyPr/>
                    <a:lstStyle/>
                    <a:p>
                      <a:pPr rtl="0">
                        <a:lnSpc>
                          <a:spcPts val="1080"/>
                        </a:lnSpc>
                        <a:spcAft>
                          <a:spcPts val="0"/>
                        </a:spcAft>
                      </a:pPr>
                      <a:r>
                        <a:rPr lang="en-US" sz="2400" b="1" u="none" strike="noStrike" spc="0" dirty="0">
                          <a:effectLst/>
                        </a:rPr>
                        <a:t>122,300</a:t>
                      </a:r>
                      <a:endParaRPr lang="en-US" sz="24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rtl="0">
                        <a:lnSpc>
                          <a:spcPts val="1080"/>
                        </a:lnSpc>
                        <a:spcAft>
                          <a:spcPts val="0"/>
                        </a:spcAft>
                      </a:pPr>
                      <a:r>
                        <a:rPr lang="en-US" sz="2400" b="1" u="none" strike="noStrike" spc="0">
                          <a:effectLst/>
                        </a:rPr>
                        <a:t>150,000</a:t>
                      </a:r>
                      <a:endParaRPr lang="en-US" sz="2400" b="1">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rtl="0">
                        <a:lnSpc>
                          <a:spcPts val="1080"/>
                        </a:lnSpc>
                        <a:spcAft>
                          <a:spcPts val="0"/>
                        </a:spcAft>
                      </a:pPr>
                      <a:r>
                        <a:rPr lang="en-US" sz="2400" b="1" u="none" strike="noStrike" spc="0">
                          <a:effectLst/>
                        </a:rPr>
                        <a:t>100,000</a:t>
                      </a:r>
                      <a:endParaRPr lang="en-US" sz="2400" b="1">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rtl="0">
                        <a:lnSpc>
                          <a:spcPts val="1080"/>
                        </a:lnSpc>
                        <a:spcAft>
                          <a:spcPts val="0"/>
                        </a:spcAft>
                      </a:pPr>
                      <a:r>
                        <a:rPr lang="en-US" sz="2400" b="1" u="none" strike="noStrike" spc="0" dirty="0">
                          <a:effectLst/>
                        </a:rPr>
                        <a:t>10,000</a:t>
                      </a:r>
                      <a:endParaRPr lang="en-US" sz="24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extLst>
                  <a:ext uri="{0D108BD9-81ED-4DB2-BD59-A6C34878D82A}">
                    <a16:rowId xmlns:a16="http://schemas.microsoft.com/office/drawing/2014/main" val="10002"/>
                  </a:ext>
                </a:extLst>
              </a:tr>
              <a:tr h="657716">
                <a:tc gridSpan="2">
                  <a:txBody>
                    <a:bodyPr/>
                    <a:lstStyle/>
                    <a:p>
                      <a:pPr>
                        <a:lnSpc>
                          <a:spcPts val="1080"/>
                        </a:lnSpc>
                        <a:spcAft>
                          <a:spcPts val="0"/>
                        </a:spcAft>
                      </a:pPr>
                      <a:r>
                        <a:rPr lang="he-IL" sz="2400" b="1" u="none" strike="noStrike" spc="0">
                          <a:effectLst/>
                        </a:rPr>
                        <a:t>השכר גבוה מהתקרה ואין מה לחשב</a:t>
                      </a:r>
                      <a:endParaRPr lang="en-US" sz="2400" b="1">
                        <a:solidFill>
                          <a:srgbClr val="000000"/>
                        </a:solidFill>
                        <a:effectLst/>
                        <a:latin typeface="Courier New" panose="02070309020205020404" pitchFamily="49" charset="0"/>
                        <a:ea typeface="Courier New" panose="02070309020205020404" pitchFamily="49" charset="0"/>
                      </a:endParaRPr>
                    </a:p>
                  </a:txBody>
                  <a:tcPr marL="6350" marR="6350" marT="0" marB="0" anchor="b"/>
                </a:tc>
                <a:tc hMerge="1">
                  <a:txBody>
                    <a:bodyPr/>
                    <a:lstStyle/>
                    <a:p>
                      <a:pPr rtl="1"/>
                      <a:endParaRPr lang="he-IL"/>
                    </a:p>
                  </a:txBody>
                  <a:tcPr/>
                </a:tc>
                <a:tc>
                  <a:txBody>
                    <a:bodyPr/>
                    <a:lstStyle/>
                    <a:p>
                      <a:pPr rtl="0">
                        <a:lnSpc>
                          <a:spcPts val="1080"/>
                        </a:lnSpc>
                        <a:spcAft>
                          <a:spcPts val="0"/>
                        </a:spcAft>
                      </a:pPr>
                      <a:r>
                        <a:rPr lang="en-US" sz="2400" b="1" u="none" strike="noStrike" spc="0" dirty="0">
                          <a:effectLst/>
                        </a:rPr>
                        <a:t>122,300</a:t>
                      </a:r>
                      <a:endParaRPr lang="en-US" sz="24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tc>
                  <a:txBody>
                    <a:bodyPr/>
                    <a:lstStyle/>
                    <a:p>
                      <a:pPr rtl="0">
                        <a:lnSpc>
                          <a:spcPts val="1080"/>
                        </a:lnSpc>
                        <a:spcAft>
                          <a:spcPts val="0"/>
                        </a:spcAft>
                      </a:pPr>
                      <a:r>
                        <a:rPr lang="en-US" sz="2400" b="1" u="none" strike="noStrike" spc="0" dirty="0">
                          <a:effectLst/>
                        </a:rPr>
                        <a:t>15,000</a:t>
                      </a:r>
                      <a:endParaRPr lang="en-US" sz="2400" b="1" dirty="0">
                        <a:solidFill>
                          <a:srgbClr val="000000"/>
                        </a:solidFill>
                        <a:effectLst/>
                        <a:latin typeface="Courier New" panose="02070309020205020404" pitchFamily="49" charset="0"/>
                        <a:ea typeface="Courier New" panose="02070309020205020404" pitchFamily="49" charset="0"/>
                      </a:endParaRPr>
                    </a:p>
                  </a:txBody>
                  <a:tcPr marL="6350" marR="635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4934451"/>
      </p:ext>
    </p:extLst>
  </p:cSld>
  <p:clrMapOvr>
    <a:masterClrMapping/>
  </p:clrMapOvr>
  <p:transition spd="slow">
    <p:dissolv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3600" b="1" u="sng" dirty="0"/>
              <a:t>קביעת המענק הפטור</a:t>
            </a:r>
            <a:endParaRPr lang="en-US" altLang="en-US" sz="3600" b="1" u="sng" dirty="0"/>
          </a:p>
          <a:p>
            <a:pPr>
              <a:spcBef>
                <a:spcPct val="0"/>
              </a:spcBef>
            </a:pPr>
            <a:r>
              <a:rPr lang="he-IL" altLang="en-US" sz="3600" dirty="0"/>
              <a:t>בשונה מהמצב החוקי עד תיקון </a:t>
            </a:r>
            <a:r>
              <a:rPr lang="en-US" altLang="en-US" sz="3600" dirty="0"/>
              <a:t>190</a:t>
            </a:r>
            <a:r>
              <a:rPr lang="he-IL" altLang="en-US" sz="3600" dirty="0"/>
              <a:t> עת נדרש הפורש לבחור בין </a:t>
            </a:r>
          </a:p>
          <a:p>
            <a:pPr>
              <a:spcBef>
                <a:spcPct val="0"/>
              </a:spcBef>
            </a:pPr>
            <a:r>
              <a:rPr lang="he-IL" altLang="en-US" sz="3600" dirty="0"/>
              <a:t>פטור על המענק לבין פטור על הקצבה, כיום יש אפשרות לפטורים </a:t>
            </a:r>
          </a:p>
          <a:p>
            <a:pPr>
              <a:spcBef>
                <a:spcPct val="0"/>
              </a:spcBef>
            </a:pPr>
            <a:r>
              <a:rPr lang="he-IL" altLang="en-US" sz="3600" dirty="0"/>
              <a:t>גמישים תוך ניצול </a:t>
            </a:r>
            <a:r>
              <a:rPr lang="he-IL" altLang="en-US" sz="3600" b="1" dirty="0"/>
              <a:t>הון הפטור</a:t>
            </a:r>
            <a:r>
              <a:rPr lang="he-IL" altLang="en-US" sz="3600" dirty="0"/>
              <a:t>. </a:t>
            </a:r>
          </a:p>
          <a:p>
            <a:pPr>
              <a:spcBef>
                <a:spcPct val="0"/>
              </a:spcBef>
            </a:pPr>
            <a:endParaRPr lang="he-IL" altLang="en-US" sz="3600" dirty="0"/>
          </a:p>
          <a:p>
            <a:pPr>
              <a:spcBef>
                <a:spcPct val="0"/>
              </a:spcBef>
            </a:pPr>
            <a:r>
              <a:rPr lang="he-IL" altLang="en-US" sz="3600" dirty="0"/>
              <a:t>ערכו המרבי כיום, </a:t>
            </a:r>
            <a:r>
              <a:rPr lang="en-US" altLang="en-US" sz="3600" dirty="0"/>
              <a:t>747,936</a:t>
            </a:r>
            <a:r>
              <a:rPr lang="he-IL" altLang="en-US" sz="3600" dirty="0"/>
              <a:t> ₪</a:t>
            </a:r>
            <a:r>
              <a:rPr lang="en-US" altLang="en-US" sz="3600" dirty="0"/>
              <a:t> = </a:t>
            </a:r>
            <a:r>
              <a:rPr lang="he-IL" altLang="en-US" sz="3600" dirty="0"/>
              <a:t>8,480</a:t>
            </a:r>
            <a:r>
              <a:rPr lang="en-US" altLang="en-US" sz="3600" dirty="0"/>
              <a:t>X</a:t>
            </a:r>
            <a:r>
              <a:rPr lang="he-IL" altLang="en-US" sz="3600" dirty="0"/>
              <a:t>180</a:t>
            </a:r>
            <a:r>
              <a:rPr lang="en-US" altLang="en-US" sz="3600" dirty="0"/>
              <a:t>X</a:t>
            </a:r>
            <a:r>
              <a:rPr lang="he-IL" altLang="en-US" sz="3600" dirty="0"/>
              <a:t>49%</a:t>
            </a:r>
            <a:endParaRPr lang="en-US" altLang="en-US" sz="3600" dirty="0"/>
          </a:p>
          <a:p>
            <a:pPr>
              <a:spcBef>
                <a:spcPct val="0"/>
              </a:spcBef>
            </a:pPr>
            <a:r>
              <a:rPr lang="he-IL" altLang="en-US" sz="3600" dirty="0"/>
              <a:t>על כל </a:t>
            </a:r>
            <a:r>
              <a:rPr lang="en-US" altLang="en-US" sz="3600" dirty="0"/>
              <a:t>1</a:t>
            </a:r>
            <a:r>
              <a:rPr lang="he-IL" altLang="en-US" sz="3600" dirty="0"/>
              <a:t> ₪ מענק פיצויים פטור, יש לעשות שימוש בהון פטור בסך </a:t>
            </a:r>
          </a:p>
          <a:p>
            <a:pPr>
              <a:spcBef>
                <a:spcPct val="0"/>
              </a:spcBef>
            </a:pPr>
            <a:r>
              <a:rPr lang="en-US" altLang="en-US" sz="3600" dirty="0"/>
              <a:t>1.35</a:t>
            </a:r>
            <a:r>
              <a:rPr lang="he-IL" altLang="en-US" sz="3600" dirty="0"/>
              <a:t> ₪. </a:t>
            </a:r>
            <a:endParaRPr lang="en-US" altLang="en-US" sz="36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Tree>
    <p:extLst>
      <p:ext uri="{BB962C8B-B14F-4D97-AF65-F5344CB8AC3E}">
        <p14:creationId xmlns:p14="http://schemas.microsoft.com/office/powerpoint/2010/main" val="1628804257"/>
      </p:ext>
    </p:extLst>
  </p:cSld>
  <p:clrMapOvr>
    <a:masterClrMapping/>
  </p:clrMapOvr>
  <p:transition spd="slow">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3600" b="1" dirty="0"/>
              <a:t>האם כל מענק פיצויים פטור יעשה שימוש בהון </a:t>
            </a:r>
            <a:r>
              <a:rPr lang="he-IL" altLang="en-US" sz="3600" b="1" i="1" dirty="0"/>
              <a:t>הפ</a:t>
            </a:r>
            <a:r>
              <a:rPr lang="he-IL" altLang="en-US" sz="3600" b="1" dirty="0"/>
              <a:t>טור ?</a:t>
            </a:r>
            <a:endParaRPr lang="en-US" altLang="en-US" sz="3600" b="1" dirty="0"/>
          </a:p>
          <a:p>
            <a:pPr>
              <a:spcBef>
                <a:spcPct val="0"/>
              </a:spcBef>
            </a:pPr>
            <a:r>
              <a:rPr lang="he-IL" altLang="en-US" sz="3600" dirty="0"/>
              <a:t>מענק פטור שמקורו בתקופת עבודה מצטברת של למעלה מ- </a:t>
            </a:r>
            <a:r>
              <a:rPr lang="en-US" altLang="en-US" sz="3600" dirty="0"/>
              <a:t>32</a:t>
            </a:r>
            <a:r>
              <a:rPr lang="he-IL" altLang="en-US" sz="3600" dirty="0"/>
              <a:t> </a:t>
            </a:r>
          </a:p>
          <a:p>
            <a:pPr>
              <a:spcBef>
                <a:spcPct val="0"/>
              </a:spcBef>
            </a:pPr>
            <a:r>
              <a:rPr lang="he-IL" altLang="en-US" sz="3600" dirty="0"/>
              <a:t>שנה ו/או לאחר גיל הזכאות (גיל פרישה) יהיה פטור ללא שימוש </a:t>
            </a:r>
          </a:p>
          <a:p>
            <a:pPr>
              <a:spcBef>
                <a:spcPct val="0"/>
              </a:spcBef>
            </a:pPr>
            <a:r>
              <a:rPr lang="he-IL" altLang="en-US" sz="3600" dirty="0"/>
              <a:t>ב</a:t>
            </a:r>
            <a:r>
              <a:rPr lang="he-IL" altLang="en-US" sz="3600" b="1" dirty="0"/>
              <a:t>הון הפטור</a:t>
            </a:r>
            <a:r>
              <a:rPr lang="he-IL" altLang="en-US" sz="3600" dirty="0"/>
              <a:t>.</a:t>
            </a:r>
            <a:endParaRPr lang="en-US" altLang="en-US" sz="3600" dirty="0"/>
          </a:p>
          <a:p>
            <a:pPr>
              <a:spcBef>
                <a:spcPct val="0"/>
              </a:spcBef>
            </a:pPr>
            <a:r>
              <a:rPr lang="he-IL" altLang="en-US" sz="3600" dirty="0"/>
              <a:t>לצורך מניין 32 השנים יתכן וימנו גם שנות עבודה שהיו לפני כן </a:t>
            </a:r>
          </a:p>
          <a:p>
            <a:pPr>
              <a:spcBef>
                <a:spcPct val="0"/>
              </a:spcBef>
            </a:pPr>
            <a:r>
              <a:rPr lang="he-IL" altLang="en-US" sz="3600" dirty="0"/>
              <a:t>(מנטרלים שנים שבהן לא עבד, היה עצמאי וכו'). </a:t>
            </a:r>
            <a:endParaRPr lang="en-US" altLang="en-US" sz="3600" dirty="0"/>
          </a:p>
          <a:p>
            <a:pPr>
              <a:spcBef>
                <a:spcPct val="0"/>
              </a:spcBef>
            </a:pPr>
            <a:r>
              <a:rPr lang="he-IL" altLang="en-US" sz="3600" dirty="0"/>
              <a:t>חישוב הפטור יהיה יחסי לתקופת העבודה.</a:t>
            </a:r>
            <a:endParaRPr lang="en-US" altLang="en-US" sz="36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Tree>
    <p:extLst>
      <p:ext uri="{BB962C8B-B14F-4D97-AF65-F5344CB8AC3E}">
        <p14:creationId xmlns:p14="http://schemas.microsoft.com/office/powerpoint/2010/main" val="4248812309"/>
      </p:ext>
    </p:extLst>
  </p:cSld>
  <p:clrMapOvr>
    <a:masterClrMapping/>
  </p:clrMapOvr>
  <p:transition spd="slow">
    <p:dissolv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3600" b="1" dirty="0"/>
              <a:t>לדוגמא:</a:t>
            </a:r>
          </a:p>
          <a:p>
            <a:pPr>
              <a:spcBef>
                <a:spcPct val="0"/>
              </a:spcBef>
            </a:pPr>
            <a:r>
              <a:rPr lang="he-IL" altLang="en-US" sz="3600" b="1" dirty="0"/>
              <a:t>נניח פורש עבד 39 שנים ברצף זכויות, וקיבל מענק פיצויים בגובה 100,000 ₪. מהו הפטור מתוך תקרת ההון הפטור ?</a:t>
            </a:r>
          </a:p>
          <a:p>
            <a:pPr>
              <a:spcBef>
                <a:spcPct val="0"/>
              </a:spcBef>
            </a:pPr>
            <a:endParaRPr lang="he-IL" altLang="en-US" sz="3600" b="1" dirty="0"/>
          </a:p>
          <a:p>
            <a:pPr algn="ctr">
              <a:spcBef>
                <a:spcPct val="0"/>
              </a:spcBef>
            </a:pPr>
            <a:r>
              <a:rPr lang="he-IL" altLang="en-US" sz="3600" b="1" dirty="0"/>
              <a:t>32/39*100,000*1.35 = 113,684</a:t>
            </a:r>
          </a:p>
          <a:p>
            <a:pPr algn="ctr">
              <a:spcBef>
                <a:spcPct val="0"/>
              </a:spcBef>
            </a:pPr>
            <a:r>
              <a:rPr lang="he-IL" altLang="en-US" sz="3600" b="1" dirty="0"/>
              <a:t>במקום 135,000 בעבודה של 32 שנה</a:t>
            </a:r>
            <a:endParaRPr lang="en-US" altLang="en-US" sz="36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Tree>
    <p:extLst>
      <p:ext uri="{BB962C8B-B14F-4D97-AF65-F5344CB8AC3E}">
        <p14:creationId xmlns:p14="http://schemas.microsoft.com/office/powerpoint/2010/main" val="4190623367"/>
      </p:ext>
    </p:extLst>
  </p:cSld>
  <p:clrMapOvr>
    <a:masterClrMapping/>
  </p:clrMapOvr>
  <p:transition spd="slow">
    <p:dissolv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en-US" sz="3600" dirty="0"/>
              <a:t>כל עוד המענק איננו עולה על כ-396,160 ₪ (12,380*32 שנה), </a:t>
            </a:r>
          </a:p>
          <a:p>
            <a:r>
              <a:rPr lang="he-IL" altLang="en-US" sz="3600" dirty="0"/>
              <a:t>ניתן לקבל את כולו בפטור. </a:t>
            </a:r>
          </a:p>
          <a:p>
            <a:endParaRPr lang="he-IL" altLang="en-US" sz="3600" dirty="0"/>
          </a:p>
          <a:p>
            <a:r>
              <a:rPr lang="he-IL" altLang="en-US" sz="3600" dirty="0"/>
              <a:t>באפשרותו של הפורש להגדיר כמה מתוך הסכום המרבי האפשרי </a:t>
            </a:r>
          </a:p>
          <a:p>
            <a:r>
              <a:rPr lang="he-IL" altLang="en-US" sz="3600" dirty="0"/>
              <a:t>ברצונו למשוך בפטור. יתרת המענק תהיה חייבת בשיעורי המס </a:t>
            </a:r>
          </a:p>
          <a:p>
            <a:r>
              <a:rPr lang="he-IL" altLang="en-US" sz="3600" dirty="0"/>
              <a:t>הרגילים להכנסה מיגיעה אישית (עם אפשרויות פריסה).</a:t>
            </a:r>
            <a:endParaRPr lang="en-US" altLang="en-US" sz="36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תקרת הפטור לפיצויים</a:t>
            </a:r>
          </a:p>
        </p:txBody>
      </p:sp>
    </p:spTree>
    <p:extLst>
      <p:ext uri="{BB962C8B-B14F-4D97-AF65-F5344CB8AC3E}">
        <p14:creationId xmlns:p14="http://schemas.microsoft.com/office/powerpoint/2010/main" val="1730024686"/>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החיסכון הפנסיוני כאמור כולל כיסוי לאבדן כושר עבודה ומקרה של מוות.</a:t>
            </a:r>
          </a:p>
          <a:p>
            <a:pPr marL="571500" indent="-571500">
              <a:buFont typeface="Arial" panose="020B0604020202020204" pitchFamily="34" charset="0"/>
              <a:buChar char="•"/>
            </a:pPr>
            <a:r>
              <a:rPr lang="he-IL" sz="3600" dirty="0"/>
              <a:t>במקרה של אבדן כושר עבודה כתוצאה מהנגיף שימשך לתקופה שעולה על 3 חודשים תהייה זכאי לקבל קצבה מקרן הפנסיה או ביטוח המנהלים.</a:t>
            </a:r>
          </a:p>
          <a:p>
            <a:pPr marL="571500" indent="-571500">
              <a:buFont typeface="Arial" panose="020B0604020202020204" pitchFamily="34" charset="0"/>
              <a:buChar char="•"/>
            </a:pPr>
            <a:r>
              <a:rPr lang="he-IL" sz="3600" dirty="0"/>
              <a:t>במקרה של מוות, המשפחה תהייה זכאית לקבל קצבה חודשית מקרן הפנסיה או סכום חד פעמי במידה ורכשת ביטוח חיים.</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כיסויים </a:t>
            </a:r>
            <a:r>
              <a:rPr lang="he-IL" altLang="en-US" sz="4400" b="1" dirty="0" err="1">
                <a:solidFill>
                  <a:schemeClr val="bg1"/>
                </a:solidFill>
                <a:cs typeface="Arial" panose="020B0604020202020204" pitchFamily="34" charset="0"/>
              </a:rPr>
              <a:t>ביטוחיים</a:t>
            </a:r>
            <a:endParaRPr lang="he-IL" alt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329235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he-IL" sz="2800" dirty="0"/>
              <a:t>סעיף 9(7א)(ב) לפקודת מס הכנסה קובע כי:</a:t>
            </a:r>
          </a:p>
          <a:p>
            <a:pPr marL="342900" indent="-342900">
              <a:buAutoNum type="arabicParenBoth"/>
            </a:pPr>
            <a:r>
              <a:rPr lang="he-IL" sz="2800" dirty="0"/>
              <a:t>מענק הון ש</a:t>
            </a:r>
            <a:r>
              <a:rPr lang="he-IL" sz="2800" b="1" dirty="0"/>
              <a:t>נתקבל עקב מוות</a:t>
            </a:r>
            <a:r>
              <a:rPr lang="he-IL" sz="2800" dirty="0"/>
              <a:t> – עד סכום השווה למשכורת של שני חודשי עבודה לכל שנת עבודה, לפי המשכורת האחרונה</a:t>
            </a:r>
            <a:r>
              <a:rPr lang="en-US" sz="2800" dirty="0"/>
              <a:t>  ;</a:t>
            </a:r>
            <a:r>
              <a:rPr lang="he-IL" sz="2800" dirty="0"/>
              <a:t>עלה סכום המענק על השיעור האמור, רשאי המנהל לפטור את העודף, כולו או מקצתו, בהתחשב בתקופת השירות, בגובה השכר, בתנאי העבודה ובנסיבות הפטירה</a:t>
            </a:r>
            <a:r>
              <a:rPr lang="en-US" sz="2800" dirty="0"/>
              <a:t>;</a:t>
            </a:r>
            <a:endParaRPr lang="he-IL" sz="2800" dirty="0"/>
          </a:p>
          <a:p>
            <a:pPr marL="342900" indent="-342900">
              <a:buAutoNum type="arabicParenBoth"/>
            </a:pPr>
            <a:r>
              <a:rPr lang="he-IL" sz="2800" b="1" dirty="0"/>
              <a:t>בשום מקרה לא יעלה הסכום הפטור</a:t>
            </a:r>
            <a:r>
              <a:rPr lang="he-IL" sz="2800" dirty="0"/>
              <a:t> לפי פסקת משנה זו על </a:t>
            </a:r>
            <a:r>
              <a:rPr lang="he-IL" sz="2800" b="1" dirty="0"/>
              <a:t>24,770 ₪ </a:t>
            </a:r>
            <a:r>
              <a:rPr lang="he-IL" sz="2800" dirty="0"/>
              <a:t>לכל שנת עבודה וחלק יחסי מסכום זה בשל עבודה בחלק משנה</a:t>
            </a:r>
            <a:endParaRPr lang="en-US" sz="2800" b="1"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4000" b="1" dirty="0">
                <a:solidFill>
                  <a:srgbClr val="FF0000"/>
                </a:solidFill>
                <a:cs typeface="Arial" panose="020B0604020202020204" pitchFamily="34" charset="0"/>
              </a:rPr>
              <a:t>תקרת הפטור לפיצויים במקרה פטירה תוך כדי עבודה</a:t>
            </a:r>
          </a:p>
        </p:txBody>
      </p:sp>
    </p:spTree>
    <p:extLst>
      <p:ext uri="{BB962C8B-B14F-4D97-AF65-F5344CB8AC3E}">
        <p14:creationId xmlns:p14="http://schemas.microsoft.com/office/powerpoint/2010/main" val="4148425525"/>
      </p:ext>
    </p:extLst>
  </p:cSld>
  <p:clrMapOvr>
    <a:masterClrMapping/>
  </p:clrMapOvr>
  <p:transition spd="slow">
    <p:dissolv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he-IL" sz="3200" dirty="0"/>
              <a:t>כשמשולם מענק עקב מוות הפטור הוא כפול.</a:t>
            </a:r>
          </a:p>
          <a:p>
            <a:pPr marL="0" indent="0"/>
            <a:r>
              <a:rPr lang="he-IL" sz="3200" dirty="0"/>
              <a:t>דוגמא: שכר אחרון = 15,000 במשך תקופה של 11 שנים.</a:t>
            </a:r>
          </a:p>
          <a:p>
            <a:pPr marL="0" indent="0"/>
            <a:r>
              <a:rPr lang="he-IL" sz="3200" dirty="0"/>
              <a:t>פטור  272,470 ₪ = 11 שנות עבודה </a:t>
            </a:r>
            <a:r>
              <a:rPr lang="en-US" sz="3200" dirty="0"/>
              <a:t>X</a:t>
            </a:r>
            <a:r>
              <a:rPr lang="he-IL" sz="3200" dirty="0"/>
              <a:t>  תקרה </a:t>
            </a:r>
            <a:r>
              <a:rPr lang="he-IL" sz="3200" u="sng" dirty="0">
                <a:solidFill>
                  <a:srgbClr val="FF0000"/>
                </a:solidFill>
              </a:rPr>
              <a:t>24,770</a:t>
            </a:r>
            <a:r>
              <a:rPr lang="he-IL" sz="3200" dirty="0"/>
              <a:t> / 30,000 = 2 </a:t>
            </a:r>
            <a:r>
              <a:rPr lang="en-US" sz="3200" dirty="0"/>
              <a:t>X</a:t>
            </a:r>
            <a:r>
              <a:rPr lang="he-IL" sz="3200" dirty="0"/>
              <a:t> 15,000 (לפי הנמוך)</a:t>
            </a:r>
          </a:p>
          <a:p>
            <a:pPr marL="0" indent="0"/>
            <a:endParaRPr lang="he-IL" sz="3200" dirty="0"/>
          </a:p>
          <a:p>
            <a:pPr marL="0" indent="0"/>
            <a:r>
              <a:rPr lang="he-IL" sz="3200" dirty="0">
                <a:solidFill>
                  <a:srgbClr val="FF0000"/>
                </a:solidFill>
              </a:rPr>
              <a:t>למען הסר ספק: הגדלת פטור נעשית ע"י פקיד שומה. השארים יגישו למס הכנסה טופס 161, טופס 161ב ותעודת פטירה.</a:t>
            </a:r>
          </a:p>
          <a:p>
            <a:pPr marL="0" indent="0"/>
            <a:endParaRPr lang="en-US" sz="32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4000" b="1" dirty="0">
                <a:solidFill>
                  <a:srgbClr val="FF0000"/>
                </a:solidFill>
                <a:cs typeface="Arial" panose="020B0604020202020204" pitchFamily="34" charset="0"/>
              </a:rPr>
              <a:t>תקרת הפטור לפיצויים במקרה פטירה תוך כדי עבודה</a:t>
            </a:r>
          </a:p>
        </p:txBody>
      </p:sp>
    </p:spTree>
    <p:extLst>
      <p:ext uri="{BB962C8B-B14F-4D97-AF65-F5344CB8AC3E}">
        <p14:creationId xmlns:p14="http://schemas.microsoft.com/office/powerpoint/2010/main" val="1814741543"/>
      </p:ext>
    </p:extLst>
  </p:cSld>
  <p:clrMapOvr>
    <a:masterClrMapping/>
  </p:clrMapOvr>
  <p:transition spd="slow">
    <p:dissolv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מניעת פדיון פיצויים</a:t>
            </a:r>
          </a:p>
        </p:txBody>
      </p:sp>
      <p:pic>
        <p:nvPicPr>
          <p:cNvPr id="11" name="Picture 2">
            <a:extLst>
              <a:ext uri="{FF2B5EF4-FFF2-40B4-BE49-F238E27FC236}">
                <a16:creationId xmlns:a16="http://schemas.microsoft.com/office/drawing/2014/main" id="{B6742500-AC2F-4FA6-A2CD-AAF2DC26DB94}"/>
              </a:ext>
            </a:extLst>
          </p:cNvPr>
          <p:cNvPicPr>
            <a:picLocks noChangeAspect="1" noChangeArrowheads="1"/>
          </p:cNvPicPr>
          <p:nvPr/>
        </p:nvPicPr>
        <p:blipFill>
          <a:blip r:embed="rId7" cstate="print"/>
          <a:srcRect/>
          <a:stretch>
            <a:fillRect/>
          </a:stretch>
        </p:blipFill>
        <p:spPr bwMode="auto">
          <a:xfrm>
            <a:off x="4151784" y="2120256"/>
            <a:ext cx="3888432" cy="4477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4716362"/>
      </p:ext>
    </p:extLst>
  </p:cSld>
  <p:clrMapOvr>
    <a:masterClrMapping/>
  </p:clrMapOvr>
  <p:transition spd="slow">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3200" dirty="0"/>
              <a:t>כספי פיצויים המועברים לבעלות העובד בסיום עבודה נחשבים </a:t>
            </a:r>
          </a:p>
          <a:p>
            <a:pPr>
              <a:spcBef>
                <a:spcPct val="0"/>
              </a:spcBef>
            </a:pPr>
            <a:r>
              <a:rPr lang="he-IL" altLang="en-US" sz="3200" dirty="0"/>
              <a:t>כאילו התקבלו בידי העובד גם אם נותרו בקופות ולא עשה בהם </a:t>
            </a:r>
          </a:p>
          <a:p>
            <a:pPr>
              <a:spcBef>
                <a:spcPct val="0"/>
              </a:spcBef>
            </a:pPr>
            <a:r>
              <a:rPr lang="he-IL" altLang="en-US" sz="3200" dirty="0"/>
              <a:t>שימוש. כלומר, למעט רצף קצבה </a:t>
            </a:r>
            <a:r>
              <a:rPr lang="he-IL" altLang="en-US" sz="3200" dirty="0" err="1"/>
              <a:t>אוטומאטי</a:t>
            </a:r>
            <a:r>
              <a:rPr lang="he-IL" altLang="en-US" sz="3200" dirty="0"/>
              <a:t> יש לבצע התחשבנות </a:t>
            </a:r>
          </a:p>
          <a:p>
            <a:pPr>
              <a:spcBef>
                <a:spcPct val="0"/>
              </a:spcBef>
            </a:pPr>
            <a:r>
              <a:rPr lang="he-IL" altLang="en-US" sz="3200" dirty="0"/>
              <a:t>ולשלם מס במידת הצורך.</a:t>
            </a:r>
          </a:p>
          <a:p>
            <a:pPr>
              <a:spcBef>
                <a:spcPct val="0"/>
              </a:spcBef>
            </a:pPr>
            <a:r>
              <a:rPr lang="he-IL" sz="3200" dirty="0"/>
              <a:t>בכפוף לתקרה הקבועה בחוק, ניתן לדחות את ההתחשבנות </a:t>
            </a:r>
          </a:p>
          <a:p>
            <a:pPr>
              <a:spcBef>
                <a:spcPct val="0"/>
              </a:spcBef>
            </a:pPr>
            <a:r>
              <a:rPr lang="he-IL" sz="3200" dirty="0"/>
              <a:t>עם מס הכנסה ותשלום המס על מענקי הפרישה וכספי הפיצויים </a:t>
            </a:r>
          </a:p>
          <a:p>
            <a:pPr>
              <a:spcBef>
                <a:spcPct val="0"/>
              </a:spcBef>
            </a:pPr>
            <a:r>
              <a:rPr lang="he-IL" sz="3200" dirty="0"/>
              <a:t>למועד מאוחר יותר (בעת עזיבת מקום העבודה הבא או למועד </a:t>
            </a:r>
          </a:p>
          <a:p>
            <a:pPr>
              <a:spcBef>
                <a:spcPct val="0"/>
              </a:spcBef>
            </a:pPr>
            <a:r>
              <a:rPr lang="he-IL" sz="3200" dirty="0"/>
              <a:t>הפרישה). זאת </a:t>
            </a:r>
            <a:r>
              <a:rPr lang="he-IL" altLang="en-US" sz="3200" dirty="0"/>
              <a:t>עפ"י פסקת משנה</a:t>
            </a:r>
            <a:r>
              <a:rPr lang="en-US" altLang="en-US" sz="3200" dirty="0"/>
              <a:t>9</a:t>
            </a:r>
            <a:r>
              <a:rPr lang="he-IL" altLang="en-US" sz="3200" dirty="0"/>
              <a:t>(</a:t>
            </a:r>
            <a:r>
              <a:rPr lang="en-US" altLang="en-US" sz="3200" dirty="0"/>
              <a:t>7</a:t>
            </a:r>
            <a:r>
              <a:rPr lang="he-IL" altLang="en-US" sz="3200" dirty="0"/>
              <a:t>א)(א)(</a:t>
            </a:r>
            <a:r>
              <a:rPr lang="en-US" altLang="en-US" sz="3200" dirty="0"/>
              <a:t>4</a:t>
            </a:r>
            <a:r>
              <a:rPr lang="he-IL" altLang="en-US" sz="3200" dirty="0"/>
              <a:t>), ניתן לבחור ברצף </a:t>
            </a:r>
          </a:p>
          <a:p>
            <a:pPr>
              <a:spcBef>
                <a:spcPct val="0"/>
              </a:spcBef>
            </a:pPr>
            <a:r>
              <a:rPr lang="he-IL" altLang="en-US" sz="3200" dirty="0"/>
              <a:t>פיצויים, אך הוא מונע משיכת פיצויים פטורים.</a:t>
            </a:r>
            <a:endParaRPr lang="en-US" altLang="en-US" sz="32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רצף פיצויים/מעסיקים/זכויות</a:t>
            </a:r>
          </a:p>
        </p:txBody>
      </p:sp>
    </p:spTree>
    <p:extLst>
      <p:ext uri="{BB962C8B-B14F-4D97-AF65-F5344CB8AC3E}">
        <p14:creationId xmlns:p14="http://schemas.microsoft.com/office/powerpoint/2010/main" val="1698954158"/>
      </p:ext>
    </p:extLst>
  </p:cSld>
  <p:clrMapOvr>
    <a:masterClrMapping/>
  </p:clrMapOvr>
  <p:transition spd="slow">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000" dirty="0"/>
              <a:t>במועד העזיבה לא מבוצעת התחשבנות.</a:t>
            </a:r>
            <a:endParaRPr lang="en-US" altLang="en-US" sz="4000" dirty="0"/>
          </a:p>
          <a:p>
            <a:pPr>
              <a:spcBef>
                <a:spcPct val="0"/>
              </a:spcBef>
            </a:pPr>
            <a:r>
              <a:rPr lang="he-IL" altLang="en-US" sz="4000" dirty="0"/>
              <a:t>ההתחשבנות מבוצעת בסיום מקום העבודה הבא (או </a:t>
            </a:r>
          </a:p>
          <a:p>
            <a:pPr>
              <a:spcBef>
                <a:spcPct val="0"/>
              </a:spcBef>
            </a:pPr>
            <a:r>
              <a:rPr lang="he-IL" altLang="en-US" sz="4000" dirty="0"/>
              <a:t>האחרון במידה ונעשה שרשור של מספר מעבידים), על </a:t>
            </a:r>
          </a:p>
          <a:p>
            <a:pPr>
              <a:spcBef>
                <a:spcPct val="0"/>
              </a:spcBef>
            </a:pPr>
            <a:r>
              <a:rPr lang="he-IL" altLang="en-US" sz="4000" dirty="0"/>
              <a:t>בסיס תקופת העבודה המצטברת והשכר האחרון.</a:t>
            </a:r>
            <a:endParaRPr lang="en-US" altLang="en-US" sz="4000" dirty="0"/>
          </a:p>
          <a:p>
            <a:pPr>
              <a:spcBef>
                <a:spcPct val="0"/>
              </a:spcBef>
            </a:pPr>
            <a:r>
              <a:rPr lang="he-IL" altLang="en-US" sz="4000" dirty="0"/>
              <a:t>מעשית, ניתן לראות כאילו מדובר בתקופת עבודה אחת </a:t>
            </a:r>
          </a:p>
          <a:p>
            <a:pPr>
              <a:spcBef>
                <a:spcPct val="0"/>
              </a:spcBef>
            </a:pPr>
            <a:r>
              <a:rPr lang="he-IL" altLang="en-US" sz="4000" dirty="0"/>
              <a:t>ארוכה.</a:t>
            </a:r>
            <a:endParaRPr lang="en-US" alt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משמעות רצף פיצויים/מעסיקים/זכויות</a:t>
            </a:r>
          </a:p>
        </p:txBody>
      </p:sp>
    </p:spTree>
    <p:extLst>
      <p:ext uri="{BB962C8B-B14F-4D97-AF65-F5344CB8AC3E}">
        <p14:creationId xmlns:p14="http://schemas.microsoft.com/office/powerpoint/2010/main" val="1606743881"/>
      </p:ext>
    </p:extLst>
  </p:cSld>
  <p:clrMapOvr>
    <a:masterClrMapping/>
  </p:clrMapOvr>
  <p:transition spd="slow">
    <p:dissolv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3400" u="sng" dirty="0"/>
              <a:t>בקשה מפקיד שומה</a:t>
            </a:r>
            <a:r>
              <a:rPr lang="he-IL" altLang="en-US" sz="3400" dirty="0"/>
              <a:t> - במקרה שיש פיצויים רק בקופות אישיות - הוני או קצבה – בפיצויים לקצבה העובד יכול להחליט בין רצף פיצויים לרצף קצבה אלה אם קיבל פטור ואז רצף קצבה בלבד.</a:t>
            </a:r>
          </a:p>
          <a:p>
            <a:pPr>
              <a:spcBef>
                <a:spcPts val="1200"/>
              </a:spcBef>
            </a:pPr>
            <a:r>
              <a:rPr lang="he-IL" altLang="en-US" sz="3400" u="sng" dirty="0"/>
              <a:t>בקשה מהנציבות</a:t>
            </a:r>
            <a:r>
              <a:rPr lang="he-IL" altLang="en-US" sz="3400" dirty="0"/>
              <a:t>- במקרה שיש פיצויים גם ממעסיק ו/או מרכזית לפיצויים. במקרה זה יש 30 יום אם רוצים שהכספים יקבלו רצף זכויות. צריך לפתוח קופה ולשלוח אישור לנציבות על הפקדת הכספים בקופה.</a:t>
            </a:r>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רצף פיצויים/מעסיקים/זכויות</a:t>
            </a:r>
          </a:p>
        </p:txBody>
      </p:sp>
    </p:spTree>
    <p:extLst>
      <p:ext uri="{BB962C8B-B14F-4D97-AF65-F5344CB8AC3E}">
        <p14:creationId xmlns:p14="http://schemas.microsoft.com/office/powerpoint/2010/main" val="3404408667"/>
      </p:ext>
    </p:extLst>
  </p:cSld>
  <p:clrMapOvr>
    <a:masterClrMapping/>
  </p:clrMapOvr>
  <p:transition spd="slow">
    <p:dissolv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defRPr/>
            </a:pPr>
            <a:r>
              <a:rPr lang="he-IL" altLang="en-US" sz="4000" u="sng" dirty="0"/>
              <a:t>בקשה מהנציבות</a:t>
            </a:r>
          </a:p>
          <a:p>
            <a:pPr>
              <a:spcBef>
                <a:spcPct val="0"/>
              </a:spcBef>
              <a:defRPr/>
            </a:pPr>
            <a:r>
              <a:rPr lang="he-IL" altLang="en-US" sz="4000" dirty="0"/>
              <a:t>יש מקרים שבהם המעסיק כבר ניכה מס מהמענק בקוד 1. </a:t>
            </a:r>
          </a:p>
          <a:p>
            <a:pPr>
              <a:spcBef>
                <a:spcPct val="0"/>
              </a:spcBef>
              <a:defRPr/>
            </a:pPr>
            <a:r>
              <a:rPr lang="he-IL" altLang="en-US" sz="4000" dirty="0"/>
              <a:t>במקרה זה צריך לפתוח קופה תוך 30 יום. העובד יפקיד את </a:t>
            </a:r>
          </a:p>
          <a:p>
            <a:pPr>
              <a:spcBef>
                <a:spcPct val="0"/>
              </a:spcBef>
              <a:defRPr/>
            </a:pPr>
            <a:r>
              <a:rPr lang="he-IL" altLang="en-US" sz="4000" dirty="0"/>
              <a:t>מה שקיבל בנטו והמעסיק יפקיד את המס שניכה.</a:t>
            </a:r>
          </a:p>
          <a:p>
            <a:pPr>
              <a:spcBef>
                <a:spcPct val="0"/>
              </a:spcBef>
              <a:defRPr/>
            </a:pPr>
            <a:r>
              <a:rPr lang="he-IL" altLang="en-US" sz="4000" dirty="0"/>
              <a:t>בכפוף לתקרה הקבועה בסעיף.</a:t>
            </a:r>
            <a:endParaRPr lang="en-US" altLang="en-US" sz="4000" dirty="0"/>
          </a:p>
          <a:p>
            <a:pPr>
              <a:spcBef>
                <a:spcPct val="0"/>
              </a:spcBef>
              <a:defRPr/>
            </a:pPr>
            <a:endParaRPr lang="he-IL" alt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רצף פיצויים/מעסיקים/זכויות</a:t>
            </a:r>
          </a:p>
        </p:txBody>
      </p:sp>
    </p:spTree>
    <p:extLst>
      <p:ext uri="{BB962C8B-B14F-4D97-AF65-F5344CB8AC3E}">
        <p14:creationId xmlns:p14="http://schemas.microsoft.com/office/powerpoint/2010/main" val="4164149057"/>
      </p:ext>
    </p:extLst>
  </p:cSld>
  <p:clrMapOvr>
    <a:masterClrMapping/>
  </p:clrMapOvr>
  <p:transition spd="slow">
    <p:dissolv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247900"/>
            <a:ext cx="11544301" cy="383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000" dirty="0"/>
              <a:t>גידול בתנאי השכר במסגרת מקום העבודה החדש עשוי </a:t>
            </a:r>
          </a:p>
          <a:p>
            <a:pPr>
              <a:spcBef>
                <a:spcPct val="0"/>
              </a:spcBef>
            </a:pPr>
            <a:r>
              <a:rPr lang="he-IL" altLang="en-US" sz="4000" dirty="0"/>
              <a:t>להגדיל את החיסכון במס על הכספים שנצברו (לדוגמא </a:t>
            </a:r>
          </a:p>
          <a:p>
            <a:pPr>
              <a:spcBef>
                <a:spcPct val="0"/>
              </a:spcBef>
            </a:pPr>
            <a:r>
              <a:rPr lang="he-IL" altLang="en-US" sz="4000" dirty="0"/>
              <a:t>הגדלת תקרת הפטור לכל שנת עבודה, בעקבות שכר גבוה </a:t>
            </a:r>
          </a:p>
          <a:p>
            <a:pPr>
              <a:spcBef>
                <a:spcPct val="0"/>
              </a:spcBef>
            </a:pPr>
            <a:r>
              <a:rPr lang="he-IL" altLang="en-US" sz="4000" dirty="0"/>
              <a:t>יותר במקום העבודה הבא).</a:t>
            </a:r>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יתרונות רצף הפיצויים</a:t>
            </a:r>
          </a:p>
        </p:txBody>
      </p:sp>
    </p:spTree>
    <p:extLst>
      <p:ext uri="{BB962C8B-B14F-4D97-AF65-F5344CB8AC3E}">
        <p14:creationId xmlns:p14="http://schemas.microsoft.com/office/powerpoint/2010/main" val="297554992"/>
      </p:ext>
    </p:extLst>
  </p:cSld>
  <p:clrMapOvr>
    <a:masterClrMapping/>
  </p:clrMapOvr>
  <p:transition spd="slow">
    <p:dissolv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12652"/>
            <a:ext cx="11544301" cy="383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r>
              <a:rPr lang="he-IL" altLang="en-US" sz="4000" dirty="0"/>
              <a:t>דחיית ההתחשבנות למועד פרישתך ממקום עבודתך הבא </a:t>
            </a:r>
          </a:p>
          <a:p>
            <a:pPr>
              <a:spcBef>
                <a:spcPct val="0"/>
              </a:spcBef>
            </a:pPr>
            <a:r>
              <a:rPr lang="he-IL" altLang="en-US" sz="4000" dirty="0"/>
              <a:t>ובעיקר לתקופה שלאחר הפרישה המוחלטת מעבודה, </a:t>
            </a:r>
          </a:p>
          <a:p>
            <a:pPr>
              <a:spcBef>
                <a:spcPct val="0"/>
              </a:spcBef>
            </a:pPr>
            <a:r>
              <a:rPr lang="he-IL" altLang="en-US" sz="4000" dirty="0"/>
              <a:t>עשויה להביא לקיטון ניכר בתשלומי המס על הכספים </a:t>
            </a:r>
          </a:p>
          <a:p>
            <a:pPr>
              <a:spcBef>
                <a:spcPct val="0"/>
              </a:spcBef>
            </a:pPr>
            <a:r>
              <a:rPr lang="he-IL" altLang="en-US" sz="4000" dirty="0"/>
              <a:t>שצברת ותמשיך לצבור, מאחר וברוב המקרים ההכנסה </a:t>
            </a:r>
          </a:p>
          <a:p>
            <a:pPr>
              <a:spcBef>
                <a:spcPct val="0"/>
              </a:spcBef>
            </a:pPr>
            <a:r>
              <a:rPr lang="he-IL" altLang="en-US" sz="4000" dirty="0"/>
              <a:t>שתהיה לך מעבודה בתקופת הפרישה תהיה נמוכה יותר.</a:t>
            </a:r>
          </a:p>
          <a:p>
            <a:pPr>
              <a:spcBef>
                <a:spcPct val="0"/>
              </a:spcBef>
            </a:pPr>
            <a:r>
              <a:rPr lang="he-IL" altLang="en-US" sz="4000" dirty="0"/>
              <a:t>גם הפריסה על החלק החייב תניב חיסכון גדול יותר במס.</a:t>
            </a:r>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יתרונות רצף הפיצויים</a:t>
            </a:r>
          </a:p>
        </p:txBody>
      </p:sp>
    </p:spTree>
    <p:extLst>
      <p:ext uri="{BB962C8B-B14F-4D97-AF65-F5344CB8AC3E}">
        <p14:creationId xmlns:p14="http://schemas.microsoft.com/office/powerpoint/2010/main" val="2393021687"/>
      </p:ext>
    </p:extLst>
  </p:cSld>
  <p:clrMapOvr>
    <a:masterClrMapping/>
  </p:clrMapOvr>
  <p:transition spd="slow">
    <p:dissolv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12652"/>
            <a:ext cx="11544301" cy="383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defRPr/>
            </a:pPr>
            <a:r>
              <a:rPr lang="he-IL" altLang="en-US" sz="3600" dirty="0"/>
              <a:t>מציאת מעסיק חדש שמפקיד לקופה לסעיף פיצויים בפועל תוך שנה (אפשר לבקש אישור חריג לעד שנתיים).</a:t>
            </a:r>
          </a:p>
          <a:p>
            <a:pPr>
              <a:buFont typeface="Arial" panose="020B0604020202020204" pitchFamily="34" charset="0"/>
              <a:buChar char="•"/>
              <a:defRPr/>
            </a:pPr>
            <a:r>
              <a:rPr lang="he-IL" altLang="en-US" sz="3600" dirty="0"/>
              <a:t>הודעה לרשות המיסים תוך 3 חודשים מסיום עבודה.</a:t>
            </a:r>
          </a:p>
          <a:p>
            <a:pPr>
              <a:buFont typeface="Arial" panose="020B0604020202020204" pitchFamily="34" charset="0"/>
              <a:buChar char="•"/>
              <a:defRPr/>
            </a:pPr>
            <a:r>
              <a:rPr lang="he-IL" altLang="en-US" sz="3600" dirty="0"/>
              <a:t>עמידה בתקרה לרצף פיצויים.</a:t>
            </a:r>
          </a:p>
          <a:p>
            <a:pPr>
              <a:buFont typeface="Arial" panose="020B0604020202020204" pitchFamily="34" charset="0"/>
              <a:buChar char="•"/>
              <a:defRPr/>
            </a:pPr>
            <a:r>
              <a:rPr lang="he-IL" altLang="en-US" sz="3600" b="1" dirty="0"/>
              <a:t>אסור למשוך פיצויים פטורים בסיום עבודה כלל</a:t>
            </a:r>
            <a:r>
              <a:rPr lang="he-IL" altLang="en-US" sz="3600" dirty="0"/>
              <a:t>. כלומר במידה ויש חוב ותק פיצויים יש להפקידו לקופה אישית לפיצויים.</a:t>
            </a:r>
          </a:p>
          <a:p>
            <a:pPr>
              <a:buFont typeface="Arial" panose="020B0604020202020204" pitchFamily="34" charset="0"/>
              <a:buChar char="•"/>
              <a:defRPr/>
            </a:pPr>
            <a:r>
              <a:rPr lang="he-IL" altLang="en-US" sz="3600" dirty="0"/>
              <a:t>מותר: למשוך פיצויים חייבים, שילוב עם רצף קצבה.</a:t>
            </a:r>
            <a:endParaRPr lang="en-US" altLang="en-US" sz="36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תנאים לקיום רצף הפיצויים</a:t>
            </a:r>
          </a:p>
        </p:txBody>
      </p:sp>
    </p:spTree>
    <p:extLst>
      <p:ext uri="{BB962C8B-B14F-4D97-AF65-F5344CB8AC3E}">
        <p14:creationId xmlns:p14="http://schemas.microsoft.com/office/powerpoint/2010/main" val="107238265"/>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ירידת הצבירה על ידי הפסדים</a:t>
            </a:r>
          </a:p>
        </p:txBody>
      </p:sp>
      <p:graphicFrame>
        <p:nvGraphicFramePr>
          <p:cNvPr id="17" name="טבלה 16">
            <a:extLst>
              <a:ext uri="{FF2B5EF4-FFF2-40B4-BE49-F238E27FC236}">
                <a16:creationId xmlns:a16="http://schemas.microsoft.com/office/drawing/2014/main" id="{3C7C9C42-6BF4-468A-9AF6-4B5058604EBB}"/>
              </a:ext>
            </a:extLst>
          </p:cNvPr>
          <p:cNvGraphicFramePr>
            <a:graphicFrameLocks noGrp="1"/>
          </p:cNvGraphicFramePr>
          <p:nvPr>
            <p:extLst>
              <p:ext uri="{D42A27DB-BD31-4B8C-83A1-F6EECF244321}">
                <p14:modId xmlns:p14="http://schemas.microsoft.com/office/powerpoint/2010/main" val="81748968"/>
              </p:ext>
            </p:extLst>
          </p:nvPr>
        </p:nvGraphicFramePr>
        <p:xfrm>
          <a:off x="1430082" y="1636827"/>
          <a:ext cx="8767531" cy="4249228"/>
        </p:xfrm>
        <a:graphic>
          <a:graphicData uri="http://schemas.openxmlformats.org/drawingml/2006/table">
            <a:tbl>
              <a:tblPr rtl="1">
                <a:tableStyleId>{69CF1AB2-1976-4502-BF36-3FF5EA218861}</a:tableStyleId>
              </a:tblPr>
              <a:tblGrid>
                <a:gridCol w="1808447">
                  <a:extLst>
                    <a:ext uri="{9D8B030D-6E8A-4147-A177-3AD203B41FA5}">
                      <a16:colId xmlns:a16="http://schemas.microsoft.com/office/drawing/2014/main" val="1901052419"/>
                    </a:ext>
                  </a:extLst>
                </a:gridCol>
                <a:gridCol w="1739771">
                  <a:extLst>
                    <a:ext uri="{9D8B030D-6E8A-4147-A177-3AD203B41FA5}">
                      <a16:colId xmlns:a16="http://schemas.microsoft.com/office/drawing/2014/main" val="1421189647"/>
                    </a:ext>
                  </a:extLst>
                </a:gridCol>
                <a:gridCol w="1739771">
                  <a:extLst>
                    <a:ext uri="{9D8B030D-6E8A-4147-A177-3AD203B41FA5}">
                      <a16:colId xmlns:a16="http://schemas.microsoft.com/office/drawing/2014/main" val="3741674535"/>
                    </a:ext>
                  </a:extLst>
                </a:gridCol>
                <a:gridCol w="1739771">
                  <a:extLst>
                    <a:ext uri="{9D8B030D-6E8A-4147-A177-3AD203B41FA5}">
                      <a16:colId xmlns:a16="http://schemas.microsoft.com/office/drawing/2014/main" val="3099623657"/>
                    </a:ext>
                  </a:extLst>
                </a:gridCol>
                <a:gridCol w="1739771">
                  <a:extLst>
                    <a:ext uri="{9D8B030D-6E8A-4147-A177-3AD203B41FA5}">
                      <a16:colId xmlns:a16="http://schemas.microsoft.com/office/drawing/2014/main" val="1188680384"/>
                    </a:ext>
                  </a:extLst>
                </a:gridCol>
              </a:tblGrid>
              <a:tr h="858887">
                <a:tc>
                  <a:txBody>
                    <a:bodyPr/>
                    <a:lstStyle/>
                    <a:p>
                      <a:pPr marL="0" algn="r" defTabSz="914400" rtl="1" eaLnBrk="1" fontAlgn="b" latinLnBrk="0" hangingPunct="1"/>
                      <a:r>
                        <a:rPr lang="he-IL" sz="2000" u="none" strike="noStrike" kern="1200" dirty="0">
                          <a:solidFill>
                            <a:schemeClr val="bg1"/>
                          </a:solidFill>
                          <a:effectLst/>
                          <a:latin typeface="+mn-lt"/>
                          <a:ea typeface="+mn-ea"/>
                          <a:cs typeface="+mn-cs"/>
                        </a:rPr>
                        <a:t>חברה</a:t>
                      </a:r>
                    </a:p>
                  </a:txBody>
                  <a:tcPr marL="6350" marR="6350" marT="6350" marB="0" anchor="b">
                    <a:solidFill>
                      <a:schemeClr val="accent1">
                        <a:lumMod val="75000"/>
                      </a:schemeClr>
                    </a:solidFill>
                  </a:tcPr>
                </a:tc>
                <a:tc>
                  <a:txBody>
                    <a:bodyPr/>
                    <a:lstStyle/>
                    <a:p>
                      <a:pPr marL="0" algn="r" defTabSz="914400" rtl="1" eaLnBrk="1" fontAlgn="b" latinLnBrk="0" hangingPunct="1"/>
                      <a:r>
                        <a:rPr lang="he-IL" sz="2000" u="none" strike="noStrike" kern="1200">
                          <a:solidFill>
                            <a:schemeClr val="bg1"/>
                          </a:solidFill>
                          <a:effectLst/>
                          <a:latin typeface="+mn-lt"/>
                          <a:ea typeface="+mn-ea"/>
                          <a:cs typeface="+mn-cs"/>
                        </a:rPr>
                        <a:t>מסלול 50 ומעטה</a:t>
                      </a:r>
                    </a:p>
                  </a:txBody>
                  <a:tcPr marL="6350" marR="6350" marT="6350" marB="0" anchor="b">
                    <a:solidFill>
                      <a:schemeClr val="accent1">
                        <a:lumMod val="75000"/>
                      </a:schemeClr>
                    </a:solidFill>
                  </a:tcPr>
                </a:tc>
                <a:tc>
                  <a:txBody>
                    <a:bodyPr/>
                    <a:lstStyle/>
                    <a:p>
                      <a:pPr marL="0" algn="r" defTabSz="914400" rtl="1" eaLnBrk="1" fontAlgn="b" latinLnBrk="0" hangingPunct="1"/>
                      <a:r>
                        <a:rPr lang="he-IL" sz="2000" u="none" strike="noStrike" kern="1200">
                          <a:solidFill>
                            <a:schemeClr val="bg1"/>
                          </a:solidFill>
                          <a:effectLst/>
                          <a:latin typeface="+mn-lt"/>
                          <a:ea typeface="+mn-ea"/>
                          <a:cs typeface="+mn-cs"/>
                        </a:rPr>
                        <a:t>מסלול 50-60</a:t>
                      </a:r>
                    </a:p>
                  </a:txBody>
                  <a:tcPr marL="6350" marR="6350" marT="6350" marB="0" anchor="b">
                    <a:solidFill>
                      <a:schemeClr val="accent1">
                        <a:lumMod val="75000"/>
                      </a:schemeClr>
                    </a:solidFill>
                  </a:tcPr>
                </a:tc>
                <a:tc>
                  <a:txBody>
                    <a:bodyPr/>
                    <a:lstStyle/>
                    <a:p>
                      <a:pPr marL="0" algn="r" defTabSz="914400" rtl="1" eaLnBrk="1" fontAlgn="b" latinLnBrk="0" hangingPunct="1"/>
                      <a:r>
                        <a:rPr lang="he-IL" sz="2000" u="none" strike="noStrike" kern="1200">
                          <a:solidFill>
                            <a:schemeClr val="bg1"/>
                          </a:solidFill>
                          <a:effectLst/>
                          <a:latin typeface="+mn-lt"/>
                          <a:ea typeface="+mn-ea"/>
                          <a:cs typeface="+mn-cs"/>
                        </a:rPr>
                        <a:t>מסלול 60 ומעלה</a:t>
                      </a:r>
                    </a:p>
                  </a:txBody>
                  <a:tcPr marL="6350" marR="6350" marT="6350" marB="0" anchor="b">
                    <a:solidFill>
                      <a:schemeClr val="accent1">
                        <a:lumMod val="75000"/>
                      </a:schemeClr>
                    </a:solidFill>
                  </a:tcPr>
                </a:tc>
                <a:tc>
                  <a:txBody>
                    <a:bodyPr/>
                    <a:lstStyle/>
                    <a:p>
                      <a:pPr marL="0" algn="r" defTabSz="914400" rtl="1" eaLnBrk="1" fontAlgn="b" latinLnBrk="0" hangingPunct="1"/>
                      <a:r>
                        <a:rPr lang="he-IL" sz="2000" u="none" strike="noStrike" kern="1200" dirty="0">
                          <a:solidFill>
                            <a:schemeClr val="bg1"/>
                          </a:solidFill>
                          <a:effectLst/>
                          <a:latin typeface="+mn-lt"/>
                          <a:ea typeface="+mn-ea"/>
                          <a:cs typeface="+mn-cs"/>
                        </a:rPr>
                        <a:t>פנסיונרים</a:t>
                      </a:r>
                    </a:p>
                  </a:txBody>
                  <a:tcPr marL="6350" marR="6350" marT="6350" marB="0" anchor="b">
                    <a:solidFill>
                      <a:schemeClr val="accent1">
                        <a:lumMod val="75000"/>
                      </a:schemeClr>
                    </a:solidFill>
                  </a:tcPr>
                </a:tc>
                <a:extLst>
                  <a:ext uri="{0D108BD9-81ED-4DB2-BD59-A6C34878D82A}">
                    <a16:rowId xmlns:a16="http://schemas.microsoft.com/office/drawing/2014/main" val="2638654002"/>
                  </a:ext>
                </a:extLst>
              </a:tr>
              <a:tr h="421909">
                <a:tc>
                  <a:txBody>
                    <a:bodyPr/>
                    <a:lstStyle/>
                    <a:p>
                      <a:pPr algn="r" rtl="1" fontAlgn="b"/>
                      <a:r>
                        <a:rPr lang="he-IL" sz="2000" u="none" strike="noStrike" dirty="0">
                          <a:solidFill>
                            <a:schemeClr val="bg1"/>
                          </a:solidFill>
                          <a:effectLst/>
                        </a:rPr>
                        <a:t>איילון</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dirty="0">
                          <a:effectLst/>
                        </a:rPr>
                        <a:t>42.59%</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35.35%</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17.14%</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14.26%</a:t>
                      </a:r>
                      <a:endParaRPr lang="he-IL"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483874697"/>
                  </a:ext>
                </a:extLst>
              </a:tr>
              <a:tr h="421909">
                <a:tc>
                  <a:txBody>
                    <a:bodyPr/>
                    <a:lstStyle/>
                    <a:p>
                      <a:pPr algn="r" rtl="1" fontAlgn="b"/>
                      <a:r>
                        <a:rPr lang="he-IL" sz="2000" u="none" strike="noStrike" dirty="0">
                          <a:solidFill>
                            <a:schemeClr val="bg1"/>
                          </a:solidFill>
                          <a:effectLst/>
                        </a:rPr>
                        <a:t>כלל</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dirty="0">
                          <a:effectLst/>
                        </a:rPr>
                        <a:t>45.49%</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36.09%</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21.29%</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1.33%</a:t>
                      </a:r>
                      <a:endParaRPr lang="he-IL"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14741914"/>
                  </a:ext>
                </a:extLst>
              </a:tr>
              <a:tr h="421909">
                <a:tc>
                  <a:txBody>
                    <a:bodyPr/>
                    <a:lstStyle/>
                    <a:p>
                      <a:pPr algn="r" rtl="1" fontAlgn="b"/>
                      <a:r>
                        <a:rPr lang="he-IL" sz="2000" u="none" strike="noStrike" dirty="0">
                          <a:solidFill>
                            <a:schemeClr val="bg1"/>
                          </a:solidFill>
                          <a:effectLst/>
                        </a:rPr>
                        <a:t>פניקס</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effectLst/>
                        </a:rPr>
                        <a:t>37.58%</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30.52%</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20.13%</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15.97%</a:t>
                      </a:r>
                      <a:endParaRPr lang="he-IL"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05215895"/>
                  </a:ext>
                </a:extLst>
              </a:tr>
              <a:tr h="421909">
                <a:tc>
                  <a:txBody>
                    <a:bodyPr/>
                    <a:lstStyle/>
                    <a:p>
                      <a:pPr algn="r" rtl="1" fontAlgn="b"/>
                      <a:r>
                        <a:rPr lang="he-IL" sz="2000" u="none" strike="noStrike" dirty="0">
                          <a:solidFill>
                            <a:schemeClr val="bg1"/>
                          </a:solidFill>
                          <a:effectLst/>
                        </a:rPr>
                        <a:t>הראל</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effectLst/>
                        </a:rPr>
                        <a:t>45.57%</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36.65%</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22.96%</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1.23%</a:t>
                      </a:r>
                      <a:endParaRPr lang="he-IL"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90282255"/>
                  </a:ext>
                </a:extLst>
              </a:tr>
              <a:tr h="421909">
                <a:tc>
                  <a:txBody>
                    <a:bodyPr/>
                    <a:lstStyle/>
                    <a:p>
                      <a:pPr algn="r" rtl="1" fontAlgn="b"/>
                      <a:r>
                        <a:rPr lang="he-IL" sz="2000" u="none" strike="noStrike" dirty="0">
                          <a:solidFill>
                            <a:schemeClr val="bg1"/>
                          </a:solidFill>
                          <a:effectLst/>
                        </a:rPr>
                        <a:t>הלמן </a:t>
                      </a:r>
                      <a:r>
                        <a:rPr lang="he-IL" sz="2000" u="none" strike="noStrike" dirty="0" err="1">
                          <a:solidFill>
                            <a:schemeClr val="bg1"/>
                          </a:solidFill>
                          <a:effectLst/>
                        </a:rPr>
                        <a:t>אלדובי</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effectLst/>
                        </a:rPr>
                        <a:t>39.00%</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30.63%</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18.15%</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he-IL" sz="2000" u="none" strike="noStrike">
                          <a:effectLst/>
                        </a:rPr>
                        <a:t> </a:t>
                      </a:r>
                      <a:endParaRPr lang="he-IL" sz="2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952388589"/>
                  </a:ext>
                </a:extLst>
              </a:tr>
              <a:tr h="421909">
                <a:tc>
                  <a:txBody>
                    <a:bodyPr/>
                    <a:lstStyle/>
                    <a:p>
                      <a:pPr algn="r" rtl="1" fontAlgn="b"/>
                      <a:r>
                        <a:rPr lang="he-IL" sz="2000" u="none" strike="noStrike" dirty="0" err="1">
                          <a:solidFill>
                            <a:schemeClr val="bg1"/>
                          </a:solidFill>
                          <a:effectLst/>
                        </a:rPr>
                        <a:t>אלטשולר</a:t>
                      </a:r>
                      <a:r>
                        <a:rPr lang="he-IL" sz="2000" u="none" strike="noStrike" dirty="0">
                          <a:solidFill>
                            <a:schemeClr val="bg1"/>
                          </a:solidFill>
                          <a:effectLst/>
                        </a:rPr>
                        <a:t> שחם</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effectLst/>
                        </a:rPr>
                        <a:t>45.11%</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34.80%</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18.65%</a:t>
                      </a:r>
                      <a:endParaRPr lang="he-IL" sz="2000" b="0" i="0" u="none" strike="noStrike" dirty="0">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9.30%</a:t>
                      </a:r>
                      <a:endParaRPr lang="he-IL" sz="2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204362278"/>
                  </a:ext>
                </a:extLst>
              </a:tr>
              <a:tr h="421909">
                <a:tc>
                  <a:txBody>
                    <a:bodyPr/>
                    <a:lstStyle/>
                    <a:p>
                      <a:pPr algn="r" rtl="1" fontAlgn="b"/>
                      <a:r>
                        <a:rPr lang="he-IL" sz="2000" u="none" strike="noStrike" dirty="0">
                          <a:solidFill>
                            <a:schemeClr val="bg1"/>
                          </a:solidFill>
                          <a:effectLst/>
                        </a:rPr>
                        <a:t>פסגות</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effectLst/>
                        </a:rPr>
                        <a:t>44.35%</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35.64%</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a:effectLst/>
                        </a:rPr>
                        <a:t>21.05%</a:t>
                      </a:r>
                      <a:endParaRPr lang="he-IL" sz="20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he-IL" sz="2000" u="none" strike="noStrike" dirty="0">
                          <a:effectLst/>
                        </a:rPr>
                        <a:t>7.51%</a:t>
                      </a:r>
                      <a:endParaRPr lang="he-IL" sz="2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27354517"/>
                  </a:ext>
                </a:extLst>
              </a:tr>
              <a:tr h="436978">
                <a:tc>
                  <a:txBody>
                    <a:bodyPr/>
                    <a:lstStyle/>
                    <a:p>
                      <a:pPr algn="r" rtl="1" fontAlgn="b"/>
                      <a:r>
                        <a:rPr lang="he-IL" sz="2000" u="none" strike="noStrike">
                          <a:solidFill>
                            <a:schemeClr val="bg1"/>
                          </a:solidFill>
                          <a:effectLst/>
                        </a:rPr>
                        <a:t>ממוצע</a:t>
                      </a:r>
                      <a:endParaRPr lang="he-IL" sz="2000" b="0" i="0" u="none" strike="noStrike">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solidFill>
                            <a:schemeClr val="bg1"/>
                          </a:solidFill>
                          <a:effectLst/>
                        </a:rPr>
                        <a:t>42.81%</a:t>
                      </a:r>
                      <a:endParaRPr lang="he-IL" sz="2000" b="0" i="0" u="none" strike="noStrike">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solidFill>
                            <a:schemeClr val="bg1"/>
                          </a:solidFill>
                          <a:effectLst/>
                        </a:rPr>
                        <a:t>34.24%</a:t>
                      </a:r>
                      <a:endParaRPr lang="he-IL" sz="2000" b="0" i="0" u="none" strike="noStrike">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a:solidFill>
                            <a:schemeClr val="bg1"/>
                          </a:solidFill>
                          <a:effectLst/>
                        </a:rPr>
                        <a:t>19.91%</a:t>
                      </a:r>
                      <a:endParaRPr lang="he-IL" sz="2000" b="0" i="0" u="none" strike="noStrike">
                        <a:solidFill>
                          <a:schemeClr val="bg1"/>
                        </a:solidFill>
                        <a:effectLst/>
                        <a:latin typeface="Arial" panose="020B0604020202020204" pitchFamily="34" charset="0"/>
                      </a:endParaRPr>
                    </a:p>
                  </a:txBody>
                  <a:tcPr marL="6350" marR="6350" marT="6350" marB="0" anchor="b">
                    <a:solidFill>
                      <a:schemeClr val="accent1">
                        <a:lumMod val="75000"/>
                      </a:schemeClr>
                    </a:solidFill>
                  </a:tcPr>
                </a:tc>
                <a:tc>
                  <a:txBody>
                    <a:bodyPr/>
                    <a:lstStyle/>
                    <a:p>
                      <a:pPr algn="r" rtl="0" fontAlgn="b"/>
                      <a:r>
                        <a:rPr lang="he-IL" sz="2000" u="none" strike="noStrike" dirty="0">
                          <a:solidFill>
                            <a:schemeClr val="bg1"/>
                          </a:solidFill>
                          <a:effectLst/>
                        </a:rPr>
                        <a:t>8.27%</a:t>
                      </a:r>
                      <a:endParaRPr lang="he-IL" sz="2000" b="0" i="0" u="none" strike="noStrike" dirty="0">
                        <a:solidFill>
                          <a:schemeClr val="bg1"/>
                        </a:solidFill>
                        <a:effectLst/>
                        <a:latin typeface="Arial" panose="020B0604020202020204" pitchFamily="34" charset="0"/>
                      </a:endParaRPr>
                    </a:p>
                  </a:txBody>
                  <a:tcPr marL="6350" marR="6350" marT="6350" marB="0" anchor="b">
                    <a:solidFill>
                      <a:schemeClr val="accent1">
                        <a:lumMod val="75000"/>
                      </a:schemeClr>
                    </a:solidFill>
                  </a:tcPr>
                </a:tc>
                <a:extLst>
                  <a:ext uri="{0D108BD9-81ED-4DB2-BD59-A6C34878D82A}">
                    <a16:rowId xmlns:a16="http://schemas.microsoft.com/office/drawing/2014/main" val="3210794651"/>
                  </a:ext>
                </a:extLst>
              </a:tr>
            </a:tbl>
          </a:graphicData>
        </a:graphic>
      </p:graphicFrame>
      <p:sp>
        <p:nvSpPr>
          <p:cNvPr id="18" name="Rectangle 9">
            <a:extLst>
              <a:ext uri="{FF2B5EF4-FFF2-40B4-BE49-F238E27FC236}">
                <a16:creationId xmlns:a16="http://schemas.microsoft.com/office/drawing/2014/main" id="{3143554D-5BE3-4D29-BA97-E93A0DF39D23}"/>
              </a:ext>
            </a:extLst>
          </p:cNvPr>
          <p:cNvSpPr>
            <a:spLocks noChangeArrowheads="1"/>
          </p:cNvSpPr>
          <p:nvPr/>
        </p:nvSpPr>
        <p:spPr bwMode="auto">
          <a:xfrm>
            <a:off x="2096989" y="1032789"/>
            <a:ext cx="8497888" cy="492443"/>
          </a:xfrm>
          <a:prstGeom prst="rect">
            <a:avLst/>
          </a:prstGeom>
          <a:noFill/>
          <a:ln>
            <a:noFill/>
          </a:ln>
          <a:effectLst/>
        </p:spPr>
        <p:txBody>
          <a:bodyPr lIns="0" tIns="0" rIns="0" bIns="0" anchor="ct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22313" indent="-2730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004888" indent="-255588"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279525" indent="-236538"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1489075" indent="-182563"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19462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4034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28606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3178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buNone/>
              <a:defRPr/>
            </a:pPr>
            <a:r>
              <a:rPr lang="he-IL" sz="3200" b="1" dirty="0">
                <a:cs typeface="+mn-cs"/>
              </a:rPr>
              <a:t>אחוז חשיפה למניות</a:t>
            </a:r>
            <a:endParaRPr lang="en-US" altLang="en-US" sz="3200" dirty="0">
              <a:cs typeface="+mn-cs"/>
            </a:endParaRPr>
          </a:p>
        </p:txBody>
      </p:sp>
    </p:spTree>
    <p:extLst>
      <p:ext uri="{BB962C8B-B14F-4D97-AF65-F5344CB8AC3E}">
        <p14:creationId xmlns:p14="http://schemas.microsoft.com/office/powerpoint/2010/main" val="3072918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12652"/>
            <a:ext cx="11544301" cy="383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e-IL" altLang="en-US" sz="4400" dirty="0"/>
              <a:t>הבדיקה לקיום רצף פיצויים </a:t>
            </a:r>
            <a:r>
              <a:rPr lang="he-IL" altLang="en-US" sz="4400" dirty="0" err="1"/>
              <a:t>תיהיה</a:t>
            </a:r>
            <a:r>
              <a:rPr lang="he-IL" altLang="en-US" sz="4400" dirty="0"/>
              <a:t> בדיעבד. כלומר יכול </a:t>
            </a:r>
          </a:p>
          <a:p>
            <a:pPr>
              <a:defRPr/>
            </a:pPr>
            <a:r>
              <a:rPr lang="he-IL" altLang="en-US" sz="4400" dirty="0"/>
              <a:t>להיות מצב בו התקבל אישור ממס הכנסה על הרצף, </a:t>
            </a:r>
          </a:p>
          <a:p>
            <a:pPr>
              <a:defRPr/>
            </a:pPr>
            <a:r>
              <a:rPr lang="he-IL" altLang="en-US" sz="4400" dirty="0"/>
              <a:t>אולם בעקבות אי עמידה בתנאים הוא יבוטל </a:t>
            </a:r>
          </a:p>
          <a:p>
            <a:pPr>
              <a:defRPr/>
            </a:pPr>
            <a:r>
              <a:rPr lang="he-IL" altLang="en-US" sz="4400" dirty="0"/>
              <a:t>רטרואקטיבית.</a:t>
            </a:r>
          </a:p>
          <a:p>
            <a:pPr>
              <a:defRPr/>
            </a:pPr>
            <a:r>
              <a:rPr lang="he-IL" altLang="en-US" sz="4400" dirty="0"/>
              <a:t>מצב זה מעמיד את העובד בסכנה לתאונת מס </a:t>
            </a:r>
          </a:p>
          <a:p>
            <a:pPr>
              <a:defRPr/>
            </a:pPr>
            <a:r>
              <a:rPr lang="he-IL" altLang="en-US" sz="4400" dirty="0"/>
              <a:t>משמעותית.</a:t>
            </a:r>
            <a:endParaRPr lang="en-US" altLang="en-US" sz="44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5411788" y="1371032"/>
            <a:ext cx="6334394"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החלת רצף הפיצויים</a:t>
            </a:r>
          </a:p>
        </p:txBody>
      </p:sp>
    </p:spTree>
    <p:extLst>
      <p:ext uri="{BB962C8B-B14F-4D97-AF65-F5344CB8AC3E}">
        <p14:creationId xmlns:p14="http://schemas.microsoft.com/office/powerpoint/2010/main" val="3803109565"/>
      </p:ext>
    </p:extLst>
  </p:cSld>
  <p:clrMapOvr>
    <a:masterClrMapping/>
  </p:clrMapOvr>
  <p:transition spd="slow">
    <p:dissolv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he-IL" altLang="he-IL" sz="4000" b="1" i="0" u="sng" strike="noStrike" kern="1200" cap="none" spc="0" normalizeH="0" baseline="0" noProof="0" dirty="0">
                <a:ln>
                  <a:noFill/>
                </a:ln>
                <a:solidFill>
                  <a:srgbClr val="FF0000"/>
                </a:solidFill>
                <a:effectLst/>
                <a:uLnTx/>
                <a:uFillTx/>
                <a:latin typeface="Franklin Gothic Book" panose="020B0503020102020204" pitchFamily="34" charset="0"/>
                <a:cs typeface="+mn-cs"/>
              </a:rPr>
              <a:t>דוגמא לסכנה בשבירת רצף זכויות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073372"/>
            <a:ext cx="11459494" cy="4524315"/>
          </a:xfrm>
          <a:prstGeom prst="rect">
            <a:avLst/>
          </a:prstGeom>
          <a:noFill/>
        </p:spPr>
        <p:txBody>
          <a:bodyPr wrap="square" rtlCol="0">
            <a:spAutoFit/>
          </a:bodyPr>
          <a:lstStyle/>
          <a:p>
            <a:r>
              <a:rPr lang="he-IL" sz="3600" dirty="0"/>
              <a:t>עובד עבד בין השנים 1995-2008 אצל מעסיק א', בסיום עבודה יעד פיצויים בקופות לרצף מעסיקים . לאחר מכן מיידית מצא מעסיק חדש ,עבד שם חצי שנה, לא הפקידו לו לפנסיה, וקיבל עבור התקופה מענק במזומן , </a:t>
            </a:r>
            <a:r>
              <a:rPr lang="he-IL" sz="3600" dirty="0" err="1"/>
              <a:t>ע''ס</a:t>
            </a:r>
            <a:r>
              <a:rPr lang="he-IL" sz="3600" dirty="0"/>
              <a:t> 7000. </a:t>
            </a:r>
          </a:p>
          <a:p>
            <a:r>
              <a:rPr lang="he-IL" sz="3600" dirty="0"/>
              <a:t>המעסיק העניק פטור במסגרת סעיף יא בטופס 161 בלי שניגש למס הכנסה. </a:t>
            </a:r>
          </a:p>
          <a:p>
            <a:r>
              <a:rPr lang="he-IL" sz="3600" dirty="0"/>
              <a:t>מה דין הכספים ברצף פיצויים שבינתיים צברו תשואה של 10 שנים ? </a:t>
            </a:r>
          </a:p>
        </p:txBody>
      </p:sp>
    </p:spTree>
    <p:extLst>
      <p:ext uri="{BB962C8B-B14F-4D97-AF65-F5344CB8AC3E}">
        <p14:creationId xmlns:p14="http://schemas.microsoft.com/office/powerpoint/2010/main" val="4264463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he-IL" altLang="he-IL" sz="4000" b="1" i="0" u="sng" strike="noStrike" kern="1200" cap="none" spc="0" normalizeH="0" baseline="0" noProof="0" dirty="0">
                <a:ln>
                  <a:noFill/>
                </a:ln>
                <a:solidFill>
                  <a:srgbClr val="FF0000"/>
                </a:solidFill>
                <a:effectLst/>
                <a:uLnTx/>
                <a:uFillTx/>
                <a:latin typeface="Franklin Gothic Book" panose="020B0503020102020204" pitchFamily="34" charset="0"/>
                <a:cs typeface="+mn-cs"/>
              </a:rPr>
              <a:t>דוגמא לסכנה בשבירת רצף זכויות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139301"/>
            <a:ext cx="11459494" cy="3416320"/>
          </a:xfrm>
          <a:prstGeom prst="rect">
            <a:avLst/>
          </a:prstGeom>
          <a:noFill/>
        </p:spPr>
        <p:txBody>
          <a:bodyPr wrap="square" rtlCol="0">
            <a:spAutoFit/>
          </a:bodyPr>
          <a:lstStyle/>
          <a:p>
            <a:r>
              <a:rPr lang="he-IL" sz="3600" dirty="0"/>
              <a:t>מכיוון שניצל פטור על המענק לפי סעיף 9(7), אזי שהרצף פיצויים נקטע, וזה אומר שהלקוח צריך להתחשבן על כספי הפיצויים בחזרה בשנת הפרישה המקורית (2008), זאת מכיוון שהתנאי לרצף מעסיקים הופר.</a:t>
            </a:r>
          </a:p>
          <a:p>
            <a:r>
              <a:rPr lang="he-IL" sz="3600" dirty="0"/>
              <a:t>על התשואה/הרווח על כספי הפיצויים שהיו ברצף, העובד יהיה מחויב לשלם מס רווחי הון (25%).</a:t>
            </a:r>
          </a:p>
        </p:txBody>
      </p:sp>
    </p:spTree>
    <p:extLst>
      <p:ext uri="{BB962C8B-B14F-4D97-AF65-F5344CB8AC3E}">
        <p14:creationId xmlns:p14="http://schemas.microsoft.com/office/powerpoint/2010/main" val="39789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he-IL" altLang="he-IL" sz="4000" b="1" i="0" u="sng" strike="noStrike" kern="1200" cap="none" spc="0" normalizeH="0" baseline="0" noProof="0" dirty="0">
                <a:ln>
                  <a:noFill/>
                </a:ln>
                <a:solidFill>
                  <a:srgbClr val="FF0000"/>
                </a:solidFill>
                <a:effectLst/>
                <a:uLnTx/>
                <a:uFillTx/>
                <a:latin typeface="Franklin Gothic Book" panose="020B0503020102020204" pitchFamily="34" charset="0"/>
                <a:cs typeface="+mn-cs"/>
              </a:rPr>
              <a:t>דוגמא לסכנה בשבירת רצף זכויות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139301"/>
            <a:ext cx="11459494" cy="4401205"/>
          </a:xfrm>
          <a:prstGeom prst="rect">
            <a:avLst/>
          </a:prstGeom>
          <a:noFill/>
        </p:spPr>
        <p:txBody>
          <a:bodyPr wrap="square" rtlCol="0">
            <a:spAutoFit/>
          </a:bodyPr>
          <a:lstStyle/>
          <a:p>
            <a:r>
              <a:rPr lang="he-IL" sz="4000" dirty="0"/>
              <a:t>אולם מכיוון שמדובר בפטור קטן יחסית שנלקח (7000₪), ולא הגיע לרשות המיסים לבקש את הפטור, ולא היה מי ״שיזהיר״ אותו, זאת אומרת, שאילו ידע יכול להיות שהיה בוחר לשלם מס שולי על המענק ולא לקטוע את רצף המעסיקים, אז לפקיד השומה יש מקום לשיקול דעת, ובכל זאת להחיל לו את רצף המעסיקים ולחייב אותו היום על המענק שקיבל בפטור.</a:t>
            </a:r>
          </a:p>
        </p:txBody>
      </p:sp>
    </p:spTree>
    <p:extLst>
      <p:ext uri="{BB962C8B-B14F-4D97-AF65-F5344CB8AC3E}">
        <p14:creationId xmlns:p14="http://schemas.microsoft.com/office/powerpoint/2010/main" val="427979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he-IL" altLang="he-IL" sz="4000" b="1" i="0" u="sng" strike="noStrike" kern="1200" cap="none" spc="0" normalizeH="0" baseline="0" noProof="0" dirty="0">
                <a:ln>
                  <a:noFill/>
                </a:ln>
                <a:solidFill>
                  <a:srgbClr val="FF0000"/>
                </a:solidFill>
                <a:effectLst/>
                <a:uLnTx/>
                <a:uFillTx/>
                <a:latin typeface="Franklin Gothic Book" panose="020B0503020102020204" pitchFamily="34" charset="0"/>
                <a:cs typeface="+mn-cs"/>
              </a:rPr>
              <a:t>דוגמא לסכנה בשבירת רצף זכויות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139301"/>
            <a:ext cx="11459494" cy="3170099"/>
          </a:xfrm>
          <a:prstGeom prst="rect">
            <a:avLst/>
          </a:prstGeom>
          <a:noFill/>
        </p:spPr>
        <p:txBody>
          <a:bodyPr wrap="square" rtlCol="0">
            <a:spAutoFit/>
          </a:bodyPr>
          <a:lstStyle/>
          <a:p>
            <a:r>
              <a:rPr lang="he-IL" sz="4000" dirty="0"/>
              <a:t>וכך בעצם להתחשבן היום ,בפרישה האחרונה, על הסכומים שנצברו ברצף המעסיקים.. (כמובן שבתנאי והיה לו בפועל רצף של מעסיקים שהמשיכו להפריש לו למרכיב פיצויים). לדעת הרשות האחריות היא על היחיד שלא עמד בתנאי הרצף.</a:t>
            </a:r>
          </a:p>
        </p:txBody>
      </p:sp>
    </p:spTree>
    <p:extLst>
      <p:ext uri="{BB962C8B-B14F-4D97-AF65-F5344CB8AC3E}">
        <p14:creationId xmlns:p14="http://schemas.microsoft.com/office/powerpoint/2010/main" val="647618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174632"/>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defRPr/>
            </a:pPr>
            <a:r>
              <a:rPr lang="he-IL" sz="4400" b="1" dirty="0"/>
              <a:t>סכום ההפקדה מוגבל בתקרה של 4 פעמים שמ"ב </a:t>
            </a:r>
          </a:p>
          <a:p>
            <a:pPr>
              <a:spcBef>
                <a:spcPct val="0"/>
              </a:spcBef>
              <a:defRPr/>
            </a:pPr>
            <a:r>
              <a:rPr lang="he-IL" sz="4400" b="1" dirty="0"/>
              <a:t>=10,273 *4 = סך 41,092 ₪ לשנה בנוסף למה </a:t>
            </a:r>
          </a:p>
          <a:p>
            <a:pPr>
              <a:spcBef>
                <a:spcPct val="0"/>
              </a:spcBef>
              <a:defRPr/>
            </a:pPr>
            <a:r>
              <a:rPr lang="he-IL" sz="4400" b="1" dirty="0"/>
              <a:t>שנצבר בקופות באופן שוטף.</a:t>
            </a:r>
          </a:p>
          <a:p>
            <a:pPr>
              <a:spcBef>
                <a:spcPct val="0"/>
              </a:spcBef>
              <a:defRPr/>
            </a:pPr>
            <a:r>
              <a:rPr lang="he-IL" sz="4400" b="1" dirty="0"/>
              <a:t>זוהי התקרה המרבית לכל הרצפים ביחד (כולל רצף </a:t>
            </a:r>
          </a:p>
          <a:p>
            <a:pPr>
              <a:spcBef>
                <a:spcPct val="0"/>
              </a:spcBef>
              <a:defRPr/>
            </a:pPr>
            <a:r>
              <a:rPr lang="he-IL" sz="4400" b="1" dirty="0"/>
              <a:t>קצבה). </a:t>
            </a:r>
            <a:r>
              <a:rPr lang="he-IL" altLang="en-US" sz="4400" b="1" dirty="0"/>
              <a:t>כל הפיצויים שמעבר לתקרה לא ניתן לבצע </a:t>
            </a:r>
          </a:p>
          <a:p>
            <a:pPr>
              <a:spcBef>
                <a:spcPct val="0"/>
              </a:spcBef>
              <a:defRPr/>
            </a:pPr>
            <a:r>
              <a:rPr lang="he-IL" altLang="en-US" sz="4400" b="1" dirty="0"/>
              <a:t>פריסת מס.</a:t>
            </a:r>
          </a:p>
          <a:p>
            <a:pPr>
              <a:spcBef>
                <a:spcPct val="0"/>
              </a:spcBef>
              <a:defRPr/>
            </a:pPr>
            <a:endParaRPr lang="he-IL" sz="4400" b="1" dirty="0"/>
          </a:p>
          <a:p>
            <a:pPr>
              <a:spcBef>
                <a:spcPct val="0"/>
              </a:spcBef>
              <a:defRPr/>
            </a:pPr>
            <a:endParaRPr lang="he-IL" altLang="en-US" sz="44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3091337" y="1371032"/>
            <a:ext cx="8654845"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תקרה לרצף זכויות ורצף קצבה</a:t>
            </a:r>
          </a:p>
        </p:txBody>
      </p:sp>
    </p:spTree>
    <p:extLst>
      <p:ext uri="{BB962C8B-B14F-4D97-AF65-F5344CB8AC3E}">
        <p14:creationId xmlns:p14="http://schemas.microsoft.com/office/powerpoint/2010/main" val="501760672"/>
      </p:ext>
    </p:extLst>
  </p:cSld>
  <p:clrMapOvr>
    <a:masterClrMapping/>
  </p:clrMapOvr>
  <p:transition spd="slow">
    <p:dissolv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לבן 6">
            <a:extLst>
              <a:ext uri="{FF2B5EF4-FFF2-40B4-BE49-F238E27FC236}">
                <a16:creationId xmlns:a16="http://schemas.microsoft.com/office/drawing/2014/main" id="{5DAD5A05-0915-40C4-9363-9CB75C9717AE}"/>
              </a:ext>
            </a:extLst>
          </p:cNvPr>
          <p:cNvSpPr>
            <a:spLocks noChangeArrowheads="1"/>
          </p:cNvSpPr>
          <p:nvPr/>
        </p:nvSpPr>
        <p:spPr bwMode="auto">
          <a:xfrm>
            <a:off x="3072287" y="1371032"/>
            <a:ext cx="8654845" cy="3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5400" b="1" dirty="0">
                <a:solidFill>
                  <a:srgbClr val="FF0000"/>
                </a:solidFill>
                <a:cs typeface="Arial" panose="020B0604020202020204" pitchFamily="34" charset="0"/>
              </a:rPr>
              <a:t>בקשה לרצף פיצויים</a:t>
            </a:r>
          </a:p>
        </p:txBody>
      </p:sp>
      <p:sp>
        <p:nvSpPr>
          <p:cNvPr id="11" name="מלבן 4">
            <a:extLst>
              <a:ext uri="{FF2B5EF4-FFF2-40B4-BE49-F238E27FC236}">
                <a16:creationId xmlns:a16="http://schemas.microsoft.com/office/drawing/2014/main" id="{10F53AAF-681F-471E-ABE5-3E6BE1981193}"/>
              </a:ext>
            </a:extLst>
          </p:cNvPr>
          <p:cNvSpPr>
            <a:spLocks noChangeArrowheads="1"/>
          </p:cNvSpPr>
          <p:nvPr/>
        </p:nvSpPr>
        <p:spPr bwMode="auto">
          <a:xfrm>
            <a:off x="201613" y="2112652"/>
            <a:ext cx="11544569"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spcBef>
                <a:spcPct val="0"/>
              </a:spcBef>
              <a:buClrTx/>
              <a:buSzTx/>
              <a:buFontTx/>
              <a:buNone/>
            </a:pPr>
            <a:r>
              <a:rPr lang="he-IL" altLang="en-US" sz="3200" b="1" dirty="0">
                <a:cs typeface="Arial" panose="020B0604020202020204" pitchFamily="34" charset="0"/>
              </a:rPr>
              <a:t>טופס 161 א</a:t>
            </a:r>
          </a:p>
          <a:p>
            <a:pPr eaLnBrk="1" hangingPunct="1">
              <a:spcBef>
                <a:spcPct val="0"/>
              </a:spcBef>
              <a:buClrTx/>
              <a:buSzTx/>
              <a:buFontTx/>
              <a:buNone/>
            </a:pPr>
            <a:endParaRPr lang="he-IL" altLang="en-US" sz="3200" b="1" dirty="0">
              <a:cs typeface="Arial" panose="020B0604020202020204" pitchFamily="34" charset="0"/>
            </a:endParaRPr>
          </a:p>
          <a:p>
            <a:pPr eaLnBrk="1" hangingPunct="1">
              <a:spcBef>
                <a:spcPct val="0"/>
              </a:spcBef>
              <a:buClrTx/>
              <a:buSzTx/>
              <a:buFontTx/>
              <a:buNone/>
            </a:pPr>
            <a:endParaRPr lang="he-IL" altLang="en-US" sz="3200" b="1" dirty="0">
              <a:cs typeface="Arial" panose="020B0604020202020204" pitchFamily="34" charset="0"/>
            </a:endParaRPr>
          </a:p>
          <a:p>
            <a:pPr eaLnBrk="1" hangingPunct="1">
              <a:spcBef>
                <a:spcPct val="0"/>
              </a:spcBef>
              <a:buClrTx/>
              <a:buSzTx/>
              <a:buFontTx/>
              <a:buNone/>
            </a:pPr>
            <a:endParaRPr lang="he-IL" altLang="en-US" sz="3200" b="1" dirty="0">
              <a:cs typeface="Arial" panose="020B0604020202020204" pitchFamily="34" charset="0"/>
            </a:endParaRPr>
          </a:p>
          <a:p>
            <a:pPr eaLnBrk="1" hangingPunct="1">
              <a:spcBef>
                <a:spcPct val="0"/>
              </a:spcBef>
              <a:buClrTx/>
              <a:buSzTx/>
              <a:buFontTx/>
              <a:buNone/>
            </a:pPr>
            <a:endParaRPr lang="he-IL" altLang="en-US" sz="3200" b="1" dirty="0">
              <a:cs typeface="Arial" panose="020B0604020202020204" pitchFamily="34" charset="0"/>
            </a:endParaRPr>
          </a:p>
          <a:p>
            <a:pPr eaLnBrk="1" hangingPunct="1">
              <a:spcBef>
                <a:spcPct val="0"/>
              </a:spcBef>
              <a:buClrTx/>
              <a:buSzTx/>
              <a:buFontTx/>
              <a:buNone/>
            </a:pPr>
            <a:r>
              <a:rPr lang="he-IL" altLang="en-US" sz="2400" dirty="0">
                <a:cs typeface="Arial" panose="020B0604020202020204" pitchFamily="34" charset="0"/>
              </a:rPr>
              <a:t>בסעיף זה ניתן לרשום כספי פיצויים שהופקדו על ידי המעסיק במהלך כל תקופת העבודה בקופת פיצויים אישית וגם כספי מענק פרישה (או כספי פיצויים מקופה מרכזית).</a:t>
            </a:r>
            <a:br>
              <a:rPr lang="he-IL" altLang="en-US" sz="2400" dirty="0">
                <a:cs typeface="Arial" panose="020B0604020202020204" pitchFamily="34" charset="0"/>
              </a:rPr>
            </a:br>
            <a:r>
              <a:rPr lang="he-IL" altLang="en-US" sz="2400" dirty="0">
                <a:cs typeface="Arial" panose="020B0604020202020204" pitchFamily="34" charset="0"/>
              </a:rPr>
              <a:t>יש לפנות לקופת הגמל ולקבל את אישורה להפקדת כספי המענק בקופה. על הכספים שיופקדו בקופה יחול "רצף פיצויים".</a:t>
            </a:r>
          </a:p>
          <a:p>
            <a:pPr eaLnBrk="1" hangingPunct="1">
              <a:spcBef>
                <a:spcPct val="0"/>
              </a:spcBef>
              <a:buClrTx/>
              <a:buSzTx/>
              <a:buFontTx/>
              <a:buNone/>
            </a:pPr>
            <a:r>
              <a:rPr lang="he-IL" altLang="en-US" sz="2400" dirty="0">
                <a:cs typeface="Arial" panose="020B0604020202020204" pitchFamily="34" charset="0"/>
              </a:rPr>
              <a:t>כל הפיצויים מכל המעסיקים, ירשמו תחת המעסיק האחרון עם ערך ליום המילוי.</a:t>
            </a:r>
            <a:endParaRPr lang="en-US" altLang="en-US" sz="2400" dirty="0">
              <a:cs typeface="Arial" panose="020B0604020202020204" pitchFamily="34" charset="0"/>
            </a:endParaRPr>
          </a:p>
        </p:txBody>
      </p:sp>
      <p:pic>
        <p:nvPicPr>
          <p:cNvPr id="16" name="תמונה 1">
            <a:extLst>
              <a:ext uri="{FF2B5EF4-FFF2-40B4-BE49-F238E27FC236}">
                <a16:creationId xmlns:a16="http://schemas.microsoft.com/office/drawing/2014/main" id="{0731619F-DC23-4C58-84A7-BFDF2DD3E4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27671" y="2601119"/>
            <a:ext cx="85344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928949"/>
      </p:ext>
    </p:extLst>
  </p:cSld>
  <p:clrMapOvr>
    <a:masterClrMapping/>
  </p:clrMapOvr>
  <p:transition spd="slow">
    <p:dissolv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חרטה מרצף פיצויים</a:t>
            </a:r>
          </a:p>
        </p:txBody>
      </p:sp>
      <p:sp>
        <p:nvSpPr>
          <p:cNvPr id="4" name="TextBox 3"/>
          <p:cNvSpPr txBox="1"/>
          <p:nvPr/>
        </p:nvSpPr>
        <p:spPr>
          <a:xfrm>
            <a:off x="460375" y="2139301"/>
            <a:ext cx="11459494" cy="4185761"/>
          </a:xfrm>
          <a:prstGeom prst="rect">
            <a:avLst/>
          </a:prstGeom>
          <a:noFill/>
        </p:spPr>
        <p:txBody>
          <a:bodyPr wrap="square" rtlCol="0">
            <a:spAutoFit/>
          </a:bodyPr>
          <a:lstStyle/>
          <a:p>
            <a:pPr>
              <a:spcBef>
                <a:spcPct val="0"/>
              </a:spcBef>
              <a:buFont typeface="Arial" panose="020B0604020202020204" pitchFamily="34" charset="0"/>
              <a:buChar char="•"/>
            </a:pPr>
            <a:r>
              <a:rPr lang="he-IL" altLang="en-US" sz="3800" dirty="0"/>
              <a:t>במהלך השנה הראשונה, במידה ולא נמצא מעסיק חדש שיפקיד כספי פיצויים יש לפנות לפקיד השומה ולבצע חזרה מרצף פיצויים ולהעביר בקשה חדשה לטיפול בפיצויים.</a:t>
            </a:r>
          </a:p>
          <a:p>
            <a:pPr>
              <a:spcBef>
                <a:spcPct val="0"/>
              </a:spcBef>
              <a:buFont typeface="Arial" panose="020B0604020202020204" pitchFamily="34" charset="0"/>
              <a:buChar char="•"/>
            </a:pPr>
            <a:r>
              <a:rPr lang="he-IL" altLang="en-US" sz="3800" dirty="0"/>
              <a:t>חזרה מרצף פיצויים עד שנתיים ממועד הבקשה.</a:t>
            </a:r>
          </a:p>
          <a:p>
            <a:pPr>
              <a:spcBef>
                <a:spcPct val="0"/>
              </a:spcBef>
              <a:buFont typeface="Arial" panose="020B0604020202020204" pitchFamily="34" charset="0"/>
              <a:buChar char="•"/>
            </a:pPr>
            <a:r>
              <a:rPr lang="he-IL" altLang="en-US" sz="3800" dirty="0"/>
              <a:t>לסיים את רצף הפיצויים בסיום העבודה אצל המעסיק הנוכחי.</a:t>
            </a:r>
          </a:p>
          <a:p>
            <a:pPr>
              <a:spcBef>
                <a:spcPct val="0"/>
              </a:spcBef>
              <a:buFont typeface="Arial" panose="020B0604020202020204" pitchFamily="34" charset="0"/>
              <a:buChar char="•"/>
            </a:pPr>
            <a:r>
              <a:rPr lang="he-IL" altLang="en-US" sz="3800" dirty="0"/>
              <a:t>בחרטה לאחר שנתיים יש סנקציות קשות כגון: אין פריסה, לא מקבלים פטור.</a:t>
            </a:r>
          </a:p>
        </p:txBody>
      </p:sp>
    </p:spTree>
    <p:extLst>
      <p:ext uri="{BB962C8B-B14F-4D97-AF65-F5344CB8AC3E}">
        <p14:creationId xmlns:p14="http://schemas.microsoft.com/office/powerpoint/2010/main" val="113706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חרטה מרצף פיצויים</a:t>
            </a:r>
          </a:p>
        </p:txBody>
      </p:sp>
      <p:sp>
        <p:nvSpPr>
          <p:cNvPr id="4" name="TextBox 3"/>
          <p:cNvSpPr txBox="1"/>
          <p:nvPr/>
        </p:nvSpPr>
        <p:spPr>
          <a:xfrm>
            <a:off x="460375" y="1991421"/>
            <a:ext cx="11459494" cy="4770537"/>
          </a:xfrm>
          <a:prstGeom prst="rect">
            <a:avLst/>
          </a:prstGeom>
          <a:noFill/>
        </p:spPr>
        <p:txBody>
          <a:bodyPr wrap="square" rtlCol="0">
            <a:spAutoFit/>
          </a:bodyPr>
          <a:lstStyle/>
          <a:p>
            <a:pPr>
              <a:spcBef>
                <a:spcPct val="0"/>
              </a:spcBef>
              <a:buFont typeface="Arial" panose="020B0604020202020204" pitchFamily="34" charset="0"/>
              <a:buChar char="•"/>
            </a:pPr>
            <a:r>
              <a:rPr lang="he-IL" altLang="en-US" sz="3800" dirty="0"/>
              <a:t>באמצעות טופס 161ג </a:t>
            </a:r>
          </a:p>
          <a:p>
            <a:pPr>
              <a:spcBef>
                <a:spcPct val="0"/>
              </a:spcBef>
              <a:buFont typeface="Arial" panose="020B0604020202020204" pitchFamily="34" charset="0"/>
              <a:buChar char="•"/>
            </a:pPr>
            <a:r>
              <a:rPr lang="he-IL" altLang="en-US" sz="3800" dirty="0"/>
              <a:t>במועד החזרה מרצף פיצויים נבחנת המשכורת האחרונה אצל המעסיק הקודם כאשר היא צמודה למדד עד למועד החזרה מרצף הפיצויים.</a:t>
            </a:r>
          </a:p>
          <a:p>
            <a:pPr>
              <a:spcBef>
                <a:spcPct val="0"/>
              </a:spcBef>
              <a:buFont typeface="Arial" panose="020B0604020202020204" pitchFamily="34" charset="0"/>
              <a:buChar char="•"/>
            </a:pPr>
            <a:r>
              <a:rPr lang="he-IL" altLang="en-US" sz="3800" dirty="0"/>
              <a:t>תקרת הפטור לפיצויים היא תקרת הפטור במועד החזרה מרצף הפיצויים ולא תקרת הפטור במועד סיום העבודה.</a:t>
            </a:r>
          </a:p>
          <a:p>
            <a:pPr>
              <a:spcBef>
                <a:spcPct val="0"/>
              </a:spcBef>
              <a:buFont typeface="Arial" panose="020B0604020202020204" pitchFamily="34" charset="0"/>
              <a:buChar char="•"/>
            </a:pPr>
            <a:r>
              <a:rPr lang="he-IL" altLang="en-US" sz="3800" b="1" dirty="0"/>
              <a:t>שימו לב !</a:t>
            </a:r>
            <a:r>
              <a:rPr lang="he-IL" altLang="en-US" sz="3800" dirty="0"/>
              <a:t> תקופת הוותק לחישוב הפטור אינה גדלה בעקבות החזרה מרצף הפיצויים.</a:t>
            </a:r>
          </a:p>
        </p:txBody>
      </p:sp>
    </p:spTree>
    <p:extLst>
      <p:ext uri="{BB962C8B-B14F-4D97-AF65-F5344CB8AC3E}">
        <p14:creationId xmlns:p14="http://schemas.microsoft.com/office/powerpoint/2010/main" val="272974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חרטה מרצף פיצויים</a:t>
            </a:r>
          </a:p>
        </p:txBody>
      </p:sp>
      <p:sp>
        <p:nvSpPr>
          <p:cNvPr id="4" name="TextBox 3"/>
          <p:cNvSpPr txBox="1"/>
          <p:nvPr/>
        </p:nvSpPr>
        <p:spPr>
          <a:xfrm>
            <a:off x="460375" y="1991421"/>
            <a:ext cx="11459494" cy="4401205"/>
          </a:xfrm>
          <a:prstGeom prst="rect">
            <a:avLst/>
          </a:prstGeom>
          <a:noFill/>
        </p:spPr>
        <p:txBody>
          <a:bodyPr wrap="square" rtlCol="0">
            <a:spAutoFit/>
          </a:bodyPr>
          <a:lstStyle/>
          <a:p>
            <a:pPr>
              <a:spcBef>
                <a:spcPct val="0"/>
              </a:spcBef>
            </a:pPr>
            <a:r>
              <a:rPr lang="he-IL" altLang="en-US" sz="4000" u="sng" dirty="0"/>
              <a:t>פריסה לאחר חרטה</a:t>
            </a:r>
          </a:p>
          <a:p>
            <a:pPr>
              <a:spcBef>
                <a:spcPct val="0"/>
              </a:spcBef>
            </a:pPr>
            <a:r>
              <a:rPr lang="he-IL" altLang="en-US" sz="4000" dirty="0"/>
              <a:t>א. פריסה החל משנת החרטה לשנים שנותרו, בספירה </a:t>
            </a:r>
          </a:p>
          <a:p>
            <a:pPr>
              <a:spcBef>
                <a:spcPct val="0"/>
              </a:spcBef>
            </a:pPr>
            <a:r>
              <a:rPr lang="he-IL" altLang="en-US" sz="4000" dirty="0"/>
              <a:t>    מיום הפרישה.</a:t>
            </a:r>
          </a:p>
          <a:p>
            <a:pPr>
              <a:spcBef>
                <a:spcPct val="0"/>
              </a:spcBef>
            </a:pPr>
            <a:r>
              <a:rPr lang="he-IL" altLang="en-US" sz="4000" dirty="0"/>
              <a:t>ב. לחזור לשנת הפרישה ולבצע פריסה עד 6 שנים.  </a:t>
            </a:r>
          </a:p>
          <a:p>
            <a:pPr>
              <a:spcBef>
                <a:spcPct val="0"/>
              </a:spcBef>
            </a:pPr>
            <a:r>
              <a:rPr lang="he-IL" altLang="en-US" sz="4000" dirty="0"/>
              <a:t>    בכפוף להוראות.</a:t>
            </a:r>
          </a:p>
          <a:p>
            <a:pPr>
              <a:spcBef>
                <a:spcPct val="0"/>
              </a:spcBef>
            </a:pPr>
            <a:r>
              <a:rPr lang="he-IL" altLang="en-US" sz="4000" dirty="0"/>
              <a:t>ג. אם הנישום ביקש פריסה אחורה, השנה האחרונה </a:t>
            </a:r>
          </a:p>
          <a:p>
            <a:pPr>
              <a:spcBef>
                <a:spcPct val="0"/>
              </a:spcBef>
            </a:pPr>
            <a:r>
              <a:rPr lang="he-IL" altLang="en-US" sz="4000" dirty="0"/>
              <a:t>   לפריסה תהיה שנת הפרישה.</a:t>
            </a:r>
          </a:p>
        </p:txBody>
      </p:sp>
    </p:spTree>
    <p:extLst>
      <p:ext uri="{BB962C8B-B14F-4D97-AF65-F5344CB8AC3E}">
        <p14:creationId xmlns:p14="http://schemas.microsoft.com/office/powerpoint/2010/main" val="385256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ירידת הצבירה על ידי הפסדים</a:t>
            </a:r>
          </a:p>
        </p:txBody>
      </p:sp>
      <p:pic>
        <p:nvPicPr>
          <p:cNvPr id="15" name="תמונה 14">
            <a:extLst>
              <a:ext uri="{FF2B5EF4-FFF2-40B4-BE49-F238E27FC236}">
                <a16:creationId xmlns:a16="http://schemas.microsoft.com/office/drawing/2014/main" id="{B594E720-F933-4BCD-B773-B8D54A97480F}"/>
              </a:ext>
            </a:extLst>
          </p:cNvPr>
          <p:cNvPicPr>
            <a:picLocks noChangeAspect="1"/>
          </p:cNvPicPr>
          <p:nvPr/>
        </p:nvPicPr>
        <p:blipFill>
          <a:blip r:embed="rId6"/>
          <a:stretch>
            <a:fillRect/>
          </a:stretch>
        </p:blipFill>
        <p:spPr>
          <a:xfrm>
            <a:off x="680133" y="2010326"/>
            <a:ext cx="11051940" cy="3375866"/>
          </a:xfrm>
          <a:prstGeom prst="rect">
            <a:avLst/>
          </a:prstGeom>
        </p:spPr>
      </p:pic>
    </p:spTree>
    <p:extLst>
      <p:ext uri="{BB962C8B-B14F-4D97-AF65-F5344CB8AC3E}">
        <p14:creationId xmlns:p14="http://schemas.microsoft.com/office/powerpoint/2010/main" val="1855761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חרטה מרצף פיצויים</a:t>
            </a:r>
          </a:p>
        </p:txBody>
      </p:sp>
      <p:pic>
        <p:nvPicPr>
          <p:cNvPr id="22" name="תמונה 1">
            <a:extLst>
              <a:ext uri="{FF2B5EF4-FFF2-40B4-BE49-F238E27FC236}">
                <a16:creationId xmlns:a16="http://schemas.microsoft.com/office/drawing/2014/main" id="{673130D1-31B5-4F8C-9F1A-E10CF9EBA497}"/>
              </a:ext>
            </a:extLst>
          </p:cNvPr>
          <p:cNvPicPr>
            <a:picLocks noChangeAspect="1"/>
          </p:cNvPicPr>
          <p:nvPr/>
        </p:nvPicPr>
        <p:blipFill>
          <a:blip r:embed="rId6">
            <a:extLst>
              <a:ext uri="{28A0092B-C50C-407E-A947-70E740481C1C}">
                <a14:useLocalDpi xmlns:a14="http://schemas.microsoft.com/office/drawing/2010/main" val="0"/>
              </a:ext>
            </a:extLst>
          </a:blip>
          <a:srcRect l="20668" t="8656" r="25096" b="10625"/>
          <a:stretch>
            <a:fillRect/>
          </a:stretch>
        </p:blipFill>
        <p:spPr bwMode="auto">
          <a:xfrm>
            <a:off x="1528693" y="1436915"/>
            <a:ext cx="6092068" cy="53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64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sz="3600" b="1" dirty="0">
                <a:solidFill>
                  <a:srgbClr val="FF0000"/>
                </a:solidFill>
                <a:cs typeface="+mn-cs"/>
              </a:rPr>
              <a:t>העברת עובדים ממעסיק למעסיק</a:t>
            </a:r>
            <a:endParaRPr lang="he-IL" altLang="en-US" sz="3600" b="1" dirty="0">
              <a:solidFill>
                <a:srgbClr val="FF0000"/>
              </a:solidFill>
              <a:cs typeface="+mn-cs"/>
            </a:endParaRPr>
          </a:p>
        </p:txBody>
      </p:sp>
      <p:sp>
        <p:nvSpPr>
          <p:cNvPr id="23" name="TextBox 3">
            <a:extLst>
              <a:ext uri="{FF2B5EF4-FFF2-40B4-BE49-F238E27FC236}">
                <a16:creationId xmlns:a16="http://schemas.microsoft.com/office/drawing/2014/main" id="{535840B4-9FD1-400C-8A09-489A93584AE3}"/>
              </a:ext>
            </a:extLst>
          </p:cNvPr>
          <p:cNvSpPr txBox="1"/>
          <p:nvPr/>
        </p:nvSpPr>
        <p:spPr>
          <a:xfrm>
            <a:off x="460375" y="1991421"/>
            <a:ext cx="11459494" cy="3539430"/>
          </a:xfrm>
          <a:prstGeom prst="rect">
            <a:avLst/>
          </a:prstGeom>
          <a:noFill/>
        </p:spPr>
        <p:txBody>
          <a:bodyPr wrap="square" rtlCol="0">
            <a:spAutoFit/>
          </a:bodyPr>
          <a:lstStyle/>
          <a:p>
            <a:r>
              <a:rPr lang="he-IL" sz="3200" dirty="0"/>
              <a:t>עפ"י חוזר 6/2011 של רשות המיסים מ- 15/05/11 נקבעו כללים לפיהם ניתן לבצע העברת 3 עובדים ומעלה עובדים ממעסיק אחד למשנהו מבלי שייחול אירוע מס בידי העובדים בשל צבירת כספים שהופקדו ע"י המעסיק בקופה, ובמתן פטור מניכוי מס במקור, החל בעת ההעברה כאמור בהתאם להוראות סעיף 164 לפקודת מס הכנסה.</a:t>
            </a:r>
          </a:p>
          <a:p>
            <a:r>
              <a:rPr lang="he-IL" sz="3200" dirty="0"/>
              <a:t>דוגמא: עובדים ממשיכים לעבוד באותו מקום פיזי, באותו תפקיד. רק המעסיק משתנה.</a:t>
            </a:r>
            <a:endParaRPr lang="en-US" sz="3200" dirty="0"/>
          </a:p>
        </p:txBody>
      </p:sp>
    </p:spTree>
    <p:extLst>
      <p:ext uri="{BB962C8B-B14F-4D97-AF65-F5344CB8AC3E}">
        <p14:creationId xmlns:p14="http://schemas.microsoft.com/office/powerpoint/2010/main" val="303230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sz="3600" b="1" dirty="0">
                <a:solidFill>
                  <a:srgbClr val="FF0000"/>
                </a:solidFill>
                <a:cs typeface="+mn-cs"/>
              </a:rPr>
              <a:t>העברת עובדים ממעסיק למעסיק</a:t>
            </a:r>
            <a:endParaRPr lang="he-IL" altLang="en-US" sz="3600" b="1" dirty="0">
              <a:solidFill>
                <a:srgbClr val="FF0000"/>
              </a:solidFill>
              <a:cs typeface="+mn-cs"/>
            </a:endParaRPr>
          </a:p>
        </p:txBody>
      </p:sp>
      <p:sp>
        <p:nvSpPr>
          <p:cNvPr id="23" name="TextBox 3">
            <a:extLst>
              <a:ext uri="{FF2B5EF4-FFF2-40B4-BE49-F238E27FC236}">
                <a16:creationId xmlns:a16="http://schemas.microsoft.com/office/drawing/2014/main" id="{535840B4-9FD1-400C-8A09-489A93584AE3}"/>
              </a:ext>
            </a:extLst>
          </p:cNvPr>
          <p:cNvSpPr txBox="1"/>
          <p:nvPr/>
        </p:nvSpPr>
        <p:spPr>
          <a:xfrm>
            <a:off x="460375" y="2139301"/>
            <a:ext cx="11459494" cy="3539430"/>
          </a:xfrm>
          <a:prstGeom prst="rect">
            <a:avLst/>
          </a:prstGeom>
          <a:noFill/>
        </p:spPr>
        <p:txBody>
          <a:bodyPr wrap="square" rtlCol="0">
            <a:spAutoFit/>
          </a:bodyPr>
          <a:lstStyle/>
          <a:p>
            <a:r>
              <a:rPr lang="he-IL" sz="3200" dirty="0"/>
              <a:t>פתרון: ניתן לכתוב מסמך "הסכמה הדדית" על שמירת זכויות שייחתם בידי 2 המעסיקים (הקודם והחדש). המסמך יפרט את הזכויות, למען הסר ספק, ויימסר לנציבות מס הכנסה.</a:t>
            </a:r>
            <a:br>
              <a:rPr lang="en-US" sz="3200" dirty="0"/>
            </a:br>
            <a:r>
              <a:rPr lang="he-IL" sz="3200" dirty="0"/>
              <a:t>העתק חתום ע"י מס הכנסה שהתקבל יימסר לקופות של העובדים על מנת לבצע שינוי מעסיק בפוליסות. יתכן ויידרש גם טופס שינוי בעלות. </a:t>
            </a:r>
            <a:br>
              <a:rPr lang="en-US" sz="3200" dirty="0"/>
            </a:br>
            <a:r>
              <a:rPr lang="he-IL" sz="3200" dirty="0"/>
              <a:t>במקרה כזה, אין צורך בטופס 161 (שכן לא מבוצע תשלום עקב הניתוק עם המעסיק הראשון) ולא נדרש כל פעולה או תשלום מעבר לנאמר לעיל.</a:t>
            </a:r>
            <a:endParaRPr lang="en-US" sz="3200" dirty="0"/>
          </a:p>
        </p:txBody>
      </p:sp>
    </p:spTree>
    <p:extLst>
      <p:ext uri="{BB962C8B-B14F-4D97-AF65-F5344CB8AC3E}">
        <p14:creationId xmlns:p14="http://schemas.microsoft.com/office/powerpoint/2010/main" val="747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sz="3600" b="1" dirty="0">
                <a:solidFill>
                  <a:srgbClr val="FF0000"/>
                </a:solidFill>
                <a:cs typeface="+mn-cs"/>
              </a:rPr>
              <a:t>העברת עובדים ממעסיק למעסיק</a:t>
            </a:r>
            <a:endParaRPr lang="he-IL" altLang="en-US" sz="3600" b="1" dirty="0">
              <a:solidFill>
                <a:srgbClr val="FF0000"/>
              </a:solidFill>
              <a:cs typeface="+mn-cs"/>
            </a:endParaRPr>
          </a:p>
        </p:txBody>
      </p:sp>
      <p:sp>
        <p:nvSpPr>
          <p:cNvPr id="23" name="TextBox 3">
            <a:extLst>
              <a:ext uri="{FF2B5EF4-FFF2-40B4-BE49-F238E27FC236}">
                <a16:creationId xmlns:a16="http://schemas.microsoft.com/office/drawing/2014/main" id="{535840B4-9FD1-400C-8A09-489A93584AE3}"/>
              </a:ext>
            </a:extLst>
          </p:cNvPr>
          <p:cNvSpPr txBox="1"/>
          <p:nvPr/>
        </p:nvSpPr>
        <p:spPr>
          <a:xfrm>
            <a:off x="460375" y="2139301"/>
            <a:ext cx="11459494" cy="3539430"/>
          </a:xfrm>
          <a:prstGeom prst="rect">
            <a:avLst/>
          </a:prstGeom>
          <a:noFill/>
        </p:spPr>
        <p:txBody>
          <a:bodyPr wrap="square" rtlCol="0">
            <a:spAutoFit/>
          </a:bodyPr>
          <a:lstStyle/>
          <a:p>
            <a:r>
              <a:rPr lang="he-IL" sz="3200" dirty="0"/>
              <a:t>דוגמא: למרות שהעובדים ממשיכים לעבוד באותה מקום, המעסיק החדש מעוניין בדף נקי ואינו מוכן לקבל המשך זכויות. במקרה כזה יצטרך המעסיק הראשון לתת הודעה מוקדמת עפ"י חוק (או לשלם בגין אי מתן הודעה מוקדמת) ולשלם לעובדים פדיון ימי חופשה, הבראה יחסית וכן למלא טופס 161, לתת לעובדים גם אישור העסקה, מכתב פיטורין תוך ציון סיבת "שינוי בעלות העסק"</a:t>
            </a:r>
          </a:p>
          <a:p>
            <a:r>
              <a:rPr lang="he-IL" sz="3200" dirty="0"/>
              <a:t> </a:t>
            </a:r>
            <a:endParaRPr lang="en-US" sz="3200" dirty="0"/>
          </a:p>
        </p:txBody>
      </p:sp>
    </p:spTree>
    <p:extLst>
      <p:ext uri="{BB962C8B-B14F-4D97-AF65-F5344CB8AC3E}">
        <p14:creationId xmlns:p14="http://schemas.microsoft.com/office/powerpoint/2010/main" val="1150877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בקשה לרצף קצבה</a:t>
            </a:r>
          </a:p>
        </p:txBody>
      </p:sp>
      <p:sp>
        <p:nvSpPr>
          <p:cNvPr id="4" name="TextBox 3"/>
          <p:cNvSpPr txBox="1"/>
          <p:nvPr/>
        </p:nvSpPr>
        <p:spPr>
          <a:xfrm>
            <a:off x="460375" y="1991421"/>
            <a:ext cx="11459494" cy="4524315"/>
          </a:xfrm>
          <a:prstGeom prst="rect">
            <a:avLst/>
          </a:prstGeom>
          <a:noFill/>
        </p:spPr>
        <p:txBody>
          <a:bodyPr wrap="square" rtlCol="0">
            <a:spAutoFit/>
          </a:bodyPr>
          <a:lstStyle/>
          <a:p>
            <a:pPr>
              <a:defRPr/>
            </a:pPr>
            <a:r>
              <a:rPr lang="he-IL" altLang="en-US" sz="3600" dirty="0"/>
              <a:t>יעוד לקצבה או רצף קצבה הוא פעולה </a:t>
            </a:r>
          </a:p>
          <a:p>
            <a:pPr>
              <a:defRPr/>
            </a:pPr>
            <a:r>
              <a:rPr lang="he-IL" altLang="en-US" sz="3600" dirty="0"/>
              <a:t>נפוצה מאד שראשיתה בשנת </a:t>
            </a:r>
            <a:r>
              <a:rPr lang="en-US" altLang="en-US" sz="3600" dirty="0"/>
              <a:t>1974</a:t>
            </a:r>
            <a:r>
              <a:rPr lang="he-IL" altLang="en-US" sz="3600" dirty="0"/>
              <a:t> עת נוספה לפקודת מס הכנסה פסקת משנה </a:t>
            </a:r>
            <a:r>
              <a:rPr lang="en-US" altLang="en-US" sz="3600" dirty="0"/>
              <a:t>9</a:t>
            </a:r>
            <a:r>
              <a:rPr lang="he-IL" altLang="en-US" sz="3600" dirty="0"/>
              <a:t>(</a:t>
            </a:r>
            <a:r>
              <a:rPr lang="en-US" altLang="en-US" sz="3600" dirty="0"/>
              <a:t>7</a:t>
            </a:r>
            <a:r>
              <a:rPr lang="he-IL" altLang="en-US" sz="3600" dirty="0"/>
              <a:t>א)(א)(ז). </a:t>
            </a:r>
          </a:p>
          <a:p>
            <a:pPr>
              <a:defRPr/>
            </a:pPr>
            <a:r>
              <a:rPr lang="he-IL" altLang="en-US" sz="3600" dirty="0"/>
              <a:t>המשמעות המיידית היא שהסכום אשר יועד לקצבה "כאילו" לא נתקבל בעת הפרישה. פועל יוצא הוא שבמועד עזיבת העבודה בה נערכת התחשבנות מס על הפיצויים, הסכום הכולל שיובא בחשבון קטן יותר מסכום הפיצויים שהועבר בפועל לטובת העובד. </a:t>
            </a:r>
          </a:p>
          <a:p>
            <a:pPr marL="457200" indent="-457200">
              <a:buFont typeface="Arial" panose="020B0604020202020204" pitchFamily="34" charset="0"/>
              <a:buChar char="•"/>
              <a:defRPr/>
            </a:pPr>
            <a:r>
              <a:rPr lang="he-IL" altLang="en-US" sz="3600" dirty="0"/>
              <a:t>חל גם אם נוצל פטור על הפיצויים.</a:t>
            </a:r>
            <a:endParaRPr lang="en-US" altLang="en-US" sz="3600" dirty="0"/>
          </a:p>
        </p:txBody>
      </p:sp>
    </p:spTree>
    <p:extLst>
      <p:ext uri="{BB962C8B-B14F-4D97-AF65-F5344CB8AC3E}">
        <p14:creationId xmlns:p14="http://schemas.microsoft.com/office/powerpoint/2010/main" val="122454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בקשה לרצף קצבה</a:t>
            </a:r>
          </a:p>
        </p:txBody>
      </p:sp>
      <p:sp>
        <p:nvSpPr>
          <p:cNvPr id="4" name="TextBox 3"/>
          <p:cNvSpPr txBox="1"/>
          <p:nvPr/>
        </p:nvSpPr>
        <p:spPr>
          <a:xfrm>
            <a:off x="460375" y="1991421"/>
            <a:ext cx="11459494" cy="3170099"/>
          </a:xfrm>
          <a:prstGeom prst="rect">
            <a:avLst/>
          </a:prstGeom>
          <a:noFill/>
        </p:spPr>
        <p:txBody>
          <a:bodyPr wrap="square" rtlCol="0">
            <a:spAutoFit/>
          </a:bodyPr>
          <a:lstStyle/>
          <a:p>
            <a:pPr>
              <a:defRPr/>
            </a:pPr>
            <a:r>
              <a:rPr lang="he-IL" sz="4000" dirty="0"/>
              <a:t>חשוב לציין שני דברים:</a:t>
            </a:r>
            <a:endParaRPr lang="en-US" sz="4000" dirty="0"/>
          </a:p>
          <a:p>
            <a:pPr marL="457200" indent="-457200">
              <a:buFont typeface="Arial" panose="020B0604020202020204" pitchFamily="34" charset="0"/>
              <a:buChar char="•"/>
              <a:defRPr/>
            </a:pPr>
            <a:r>
              <a:rPr lang="he-IL" sz="4000" dirty="0"/>
              <a:t>אין מינימום לסכום אותו ניתן ליעד ואין תקרה לסכום אותו ניתן ליעד לקצבה </a:t>
            </a:r>
            <a:r>
              <a:rPr lang="he-IL" sz="4000" u="sng" dirty="0"/>
              <a:t>מתוך תוכנית לקצבה</a:t>
            </a:r>
            <a:r>
              <a:rPr lang="he-IL" sz="4000" dirty="0"/>
              <a:t>.</a:t>
            </a:r>
            <a:endParaRPr lang="en-US" sz="4000" dirty="0"/>
          </a:p>
          <a:p>
            <a:pPr marL="457200" indent="-457200">
              <a:buFont typeface="Arial" panose="020B0604020202020204" pitchFamily="34" charset="0"/>
              <a:buChar char="•"/>
              <a:defRPr/>
            </a:pPr>
            <a:r>
              <a:rPr lang="he-IL" sz="4000" dirty="0"/>
              <a:t>במועד החלת רצף הקצבה אין משמעות באשר לאופן מימושו בעתיד, למשיכת קצבה או לחרטה</a:t>
            </a:r>
            <a:endParaRPr lang="en-US" sz="4000" dirty="0"/>
          </a:p>
        </p:txBody>
      </p:sp>
    </p:spTree>
    <p:extLst>
      <p:ext uri="{BB962C8B-B14F-4D97-AF65-F5344CB8AC3E}">
        <p14:creationId xmlns:p14="http://schemas.microsoft.com/office/powerpoint/2010/main" val="66712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בקשה לרצף קצבה</a:t>
            </a:r>
          </a:p>
        </p:txBody>
      </p:sp>
      <p:sp>
        <p:nvSpPr>
          <p:cNvPr id="4" name="TextBox 3"/>
          <p:cNvSpPr txBox="1"/>
          <p:nvPr/>
        </p:nvSpPr>
        <p:spPr>
          <a:xfrm>
            <a:off x="460375" y="1991421"/>
            <a:ext cx="11459494" cy="707886"/>
          </a:xfrm>
          <a:prstGeom prst="rect">
            <a:avLst/>
          </a:prstGeom>
          <a:noFill/>
        </p:spPr>
        <p:txBody>
          <a:bodyPr wrap="square" rtlCol="0">
            <a:spAutoFit/>
          </a:bodyPr>
          <a:lstStyle/>
          <a:p>
            <a:pPr>
              <a:defRPr/>
            </a:pPr>
            <a:r>
              <a:rPr lang="he-IL" sz="4000" dirty="0"/>
              <a:t>בטופס 161א</a:t>
            </a:r>
            <a:endParaRPr lang="en-US" sz="4000" dirty="0"/>
          </a:p>
        </p:txBody>
      </p:sp>
      <p:pic>
        <p:nvPicPr>
          <p:cNvPr id="22" name="תמונה 1">
            <a:extLst>
              <a:ext uri="{FF2B5EF4-FFF2-40B4-BE49-F238E27FC236}">
                <a16:creationId xmlns:a16="http://schemas.microsoft.com/office/drawing/2014/main" id="{6F636B02-D276-40A4-B469-80D16453C8D1}"/>
              </a:ext>
            </a:extLst>
          </p:cNvPr>
          <p:cNvPicPr>
            <a:picLocks noChangeAspect="1"/>
          </p:cNvPicPr>
          <p:nvPr/>
        </p:nvPicPr>
        <p:blipFill>
          <a:blip r:embed="rId6">
            <a:extLst>
              <a:ext uri="{28A0092B-C50C-407E-A947-70E740481C1C}">
                <a14:useLocalDpi xmlns:a14="http://schemas.microsoft.com/office/drawing/2010/main" val="0"/>
              </a:ext>
            </a:extLst>
          </a:blip>
          <a:srcRect l="25096" t="20470" r="23434" b="50000"/>
          <a:stretch>
            <a:fillRect/>
          </a:stretch>
        </p:blipFill>
        <p:spPr bwMode="auto">
          <a:xfrm>
            <a:off x="1425241" y="2770992"/>
            <a:ext cx="9529762" cy="307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03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החלת רצף קצבה </a:t>
            </a:r>
            <a:r>
              <a:rPr lang="he-IL" altLang="en-US" b="1" dirty="0" err="1">
                <a:solidFill>
                  <a:srgbClr val="FF0000"/>
                </a:solidFill>
                <a:cs typeface="Arial" panose="020B0604020202020204" pitchFamily="34" charset="0"/>
              </a:rPr>
              <a:t>אוטומאטי</a:t>
            </a:r>
            <a:endParaRPr lang="he-IL" altLang="en-US" b="1" dirty="0">
              <a:solidFill>
                <a:srgbClr val="FF0000"/>
              </a:solidFill>
              <a:cs typeface="Arial" panose="020B0604020202020204" pitchFamily="34" charset="0"/>
            </a:endParaRPr>
          </a:p>
        </p:txBody>
      </p:sp>
      <p:sp>
        <p:nvSpPr>
          <p:cNvPr id="4" name="TextBox 3"/>
          <p:cNvSpPr txBox="1"/>
          <p:nvPr/>
        </p:nvSpPr>
        <p:spPr>
          <a:xfrm>
            <a:off x="460375" y="1991421"/>
            <a:ext cx="11459494" cy="4401205"/>
          </a:xfrm>
          <a:prstGeom prst="rect">
            <a:avLst/>
          </a:prstGeom>
          <a:noFill/>
        </p:spPr>
        <p:txBody>
          <a:bodyPr wrap="square" rtlCol="0">
            <a:spAutoFit/>
          </a:bodyPr>
          <a:lstStyle/>
          <a:p>
            <a:pPr>
              <a:buFont typeface="Wingdings 2" panose="05020102010507070707" pitchFamily="18" charset="2"/>
              <a:buNone/>
              <a:defRPr/>
            </a:pPr>
            <a:r>
              <a:rPr lang="he-IL" sz="4000" dirty="0"/>
              <a:t>ככל שכל כספי הפיצויים של העובד נצברו בקופות גמל לקצבה והעובד אכן מעוניין להחיל הסדר של רצף קצבה על כל כספי הפיצויים, חלופה זו, בכפוף לתנאים שנקבעו, בהיותה ברירת מחדל, </a:t>
            </a:r>
            <a:r>
              <a:rPr lang="he-IL" sz="4000" b="1" dirty="0"/>
              <a:t>מייתרת את הצורך בפניית העובד לפקיד השומה </a:t>
            </a:r>
            <a:r>
              <a:rPr lang="he-IL" sz="4000" dirty="0"/>
              <a:t>לצורך המצאת אישור לרצף קצבה לקופות לקצבה ובכך היא מקלה על העובד העוזב את מקום העבודה ומפחיתה את העומס במשרדי פקידי השומה.</a:t>
            </a:r>
          </a:p>
        </p:txBody>
      </p:sp>
    </p:spTree>
    <p:extLst>
      <p:ext uri="{BB962C8B-B14F-4D97-AF65-F5344CB8AC3E}">
        <p14:creationId xmlns:p14="http://schemas.microsoft.com/office/powerpoint/2010/main" val="158363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החלת רצף קצבה </a:t>
            </a:r>
            <a:r>
              <a:rPr lang="he-IL" altLang="en-US" b="1" dirty="0" err="1">
                <a:solidFill>
                  <a:srgbClr val="FF0000"/>
                </a:solidFill>
                <a:cs typeface="Arial" panose="020B0604020202020204" pitchFamily="34" charset="0"/>
              </a:rPr>
              <a:t>אוטומאטי</a:t>
            </a:r>
            <a:endParaRPr lang="he-IL" altLang="en-US" b="1" dirty="0">
              <a:solidFill>
                <a:srgbClr val="FF0000"/>
              </a:solidFill>
              <a:cs typeface="Arial" panose="020B0604020202020204" pitchFamily="34" charset="0"/>
            </a:endParaRPr>
          </a:p>
        </p:txBody>
      </p:sp>
      <p:sp>
        <p:nvSpPr>
          <p:cNvPr id="4" name="TextBox 3"/>
          <p:cNvSpPr txBox="1"/>
          <p:nvPr/>
        </p:nvSpPr>
        <p:spPr>
          <a:xfrm>
            <a:off x="460375" y="1991421"/>
            <a:ext cx="11459494" cy="3170099"/>
          </a:xfrm>
          <a:prstGeom prst="rect">
            <a:avLst/>
          </a:prstGeom>
          <a:noFill/>
        </p:spPr>
        <p:txBody>
          <a:bodyPr wrap="square" rtlCol="0">
            <a:spAutoFit/>
          </a:bodyPr>
          <a:lstStyle/>
          <a:p>
            <a:pPr>
              <a:buFont typeface="Wingdings 2" panose="05020102010507070707" pitchFamily="18" charset="2"/>
              <a:buNone/>
              <a:defRPr/>
            </a:pPr>
            <a:r>
              <a:rPr lang="he-IL" sz="4000" dirty="0"/>
              <a:t>בחירה פאסיבית של העובד בחלופה זו, רק דוחה את קבלת ההחלטה, האם לממש את כספי הפיצויים שנצברו בקופות לקצבה כתשלום חד פעמי או כקצבה חודשית עם יציאתו לפנסיה ואינה שוללת מהעובד את זכותו, בהמשך הדרך, למשוך את אותם הכספים במזומן. </a:t>
            </a:r>
          </a:p>
        </p:txBody>
      </p:sp>
    </p:spTree>
    <p:extLst>
      <p:ext uri="{BB962C8B-B14F-4D97-AF65-F5344CB8AC3E}">
        <p14:creationId xmlns:p14="http://schemas.microsoft.com/office/powerpoint/2010/main" val="61195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החלת רצף קצבה </a:t>
            </a:r>
            <a:r>
              <a:rPr lang="he-IL" altLang="en-US" b="1" dirty="0" err="1">
                <a:solidFill>
                  <a:srgbClr val="FF0000"/>
                </a:solidFill>
                <a:cs typeface="Arial" panose="020B0604020202020204" pitchFamily="34" charset="0"/>
              </a:rPr>
              <a:t>אוטומאטי</a:t>
            </a:r>
            <a:endParaRPr lang="he-IL" altLang="en-US" b="1" dirty="0">
              <a:solidFill>
                <a:srgbClr val="FF0000"/>
              </a:solidFill>
              <a:cs typeface="Arial" panose="020B0604020202020204" pitchFamily="34" charset="0"/>
            </a:endParaRPr>
          </a:p>
        </p:txBody>
      </p:sp>
      <p:sp>
        <p:nvSpPr>
          <p:cNvPr id="4" name="TextBox 3"/>
          <p:cNvSpPr txBox="1"/>
          <p:nvPr/>
        </p:nvSpPr>
        <p:spPr>
          <a:xfrm>
            <a:off x="460375" y="1991421"/>
            <a:ext cx="11459494" cy="3170099"/>
          </a:xfrm>
          <a:prstGeom prst="rect">
            <a:avLst/>
          </a:prstGeom>
          <a:noFill/>
        </p:spPr>
        <p:txBody>
          <a:bodyPr wrap="square" rtlCol="0">
            <a:spAutoFit/>
          </a:bodyPr>
          <a:lstStyle/>
          <a:p>
            <a:pPr>
              <a:buFont typeface="Wingdings 2" panose="05020102010507070707" pitchFamily="18" charset="2"/>
              <a:buNone/>
              <a:defRPr/>
            </a:pPr>
            <a:r>
              <a:rPr lang="he-IL" sz="4000" dirty="0"/>
              <a:t>אפשר לומר כי הוספת חלופה זו וקביעתה כברירת מחדל, בהשוואה למצב קודם, מיטיבה עם עובדים אשר מעוניינים להחיל הסדר של רצף קצבה על כל כספי הפיצויים (בהנחה שנצברו בקופות גמל לקצבה) אך לא יודעים כי (עד לשינוי זה בחוק), נדרש לכך אישור מפקיד השומה.</a:t>
            </a:r>
          </a:p>
        </p:txBody>
      </p:sp>
    </p:spTree>
    <p:extLst>
      <p:ext uri="{BB962C8B-B14F-4D97-AF65-F5344CB8AC3E}">
        <p14:creationId xmlns:p14="http://schemas.microsoft.com/office/powerpoint/2010/main" val="3030700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ירידת הצבירה על ידי הפסדים</a:t>
            </a:r>
          </a:p>
        </p:txBody>
      </p:sp>
      <p:pic>
        <p:nvPicPr>
          <p:cNvPr id="9" name="תמונה 8">
            <a:extLst>
              <a:ext uri="{FF2B5EF4-FFF2-40B4-BE49-F238E27FC236}">
                <a16:creationId xmlns:a16="http://schemas.microsoft.com/office/drawing/2014/main" id="{62C55D0B-37BB-44CC-A753-03587B88AF8D}"/>
              </a:ext>
            </a:extLst>
          </p:cNvPr>
          <p:cNvPicPr>
            <a:picLocks noChangeAspect="1"/>
          </p:cNvPicPr>
          <p:nvPr/>
        </p:nvPicPr>
        <p:blipFill>
          <a:blip r:embed="rId6"/>
          <a:stretch>
            <a:fillRect/>
          </a:stretch>
        </p:blipFill>
        <p:spPr>
          <a:xfrm>
            <a:off x="913739" y="1916657"/>
            <a:ext cx="10089541" cy="3569742"/>
          </a:xfrm>
          <a:prstGeom prst="rect">
            <a:avLst/>
          </a:prstGeom>
        </p:spPr>
      </p:pic>
      <p:sp>
        <p:nvSpPr>
          <p:cNvPr id="15" name="Rectangle 9">
            <a:extLst>
              <a:ext uri="{FF2B5EF4-FFF2-40B4-BE49-F238E27FC236}">
                <a16:creationId xmlns:a16="http://schemas.microsoft.com/office/drawing/2014/main" id="{E4760AC7-67BC-4AB0-858D-B25781C4E449}"/>
              </a:ext>
            </a:extLst>
          </p:cNvPr>
          <p:cNvSpPr>
            <a:spLocks noChangeArrowheads="1"/>
          </p:cNvSpPr>
          <p:nvPr/>
        </p:nvSpPr>
        <p:spPr bwMode="auto">
          <a:xfrm>
            <a:off x="1671504" y="1436915"/>
            <a:ext cx="8497888" cy="492443"/>
          </a:xfrm>
          <a:prstGeom prst="rect">
            <a:avLst/>
          </a:prstGeom>
          <a:noFill/>
          <a:ln>
            <a:noFill/>
          </a:ln>
          <a:effectLst/>
        </p:spPr>
        <p:txBody>
          <a:bodyPr lIns="0" tIns="0" rIns="0" bIns="0" anchor="ct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22313" indent="-2730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004888" indent="-255588"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279525" indent="-236538"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1489075" indent="-182563"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19462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4034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28606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3178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buNone/>
              <a:defRPr/>
            </a:pPr>
            <a:r>
              <a:rPr lang="he-IL" sz="3200" b="1" dirty="0">
                <a:cs typeface="+mn-cs"/>
              </a:rPr>
              <a:t>מסלול עד 50</a:t>
            </a:r>
            <a:endParaRPr lang="en-US" altLang="en-US" sz="3200" dirty="0">
              <a:cs typeface="+mn-cs"/>
            </a:endParaRPr>
          </a:p>
        </p:txBody>
      </p:sp>
    </p:spTree>
    <p:extLst>
      <p:ext uri="{BB962C8B-B14F-4D97-AF65-F5344CB8AC3E}">
        <p14:creationId xmlns:p14="http://schemas.microsoft.com/office/powerpoint/2010/main" val="2510023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תקרת רצף קצבה </a:t>
            </a:r>
            <a:r>
              <a:rPr lang="he-IL" altLang="en-US" b="1" dirty="0" err="1">
                <a:solidFill>
                  <a:srgbClr val="FF0000"/>
                </a:solidFill>
                <a:cs typeface="Arial" panose="020B0604020202020204" pitchFamily="34" charset="0"/>
              </a:rPr>
              <a:t>אוטומאטי</a:t>
            </a:r>
            <a:endParaRPr lang="he-IL" altLang="en-US" b="1" dirty="0">
              <a:solidFill>
                <a:srgbClr val="FF0000"/>
              </a:solidFill>
              <a:cs typeface="Arial" panose="020B0604020202020204" pitchFamily="34" charset="0"/>
            </a:endParaRPr>
          </a:p>
        </p:txBody>
      </p:sp>
      <p:sp>
        <p:nvSpPr>
          <p:cNvPr id="4" name="TextBox 3"/>
          <p:cNvSpPr txBox="1"/>
          <p:nvPr/>
        </p:nvSpPr>
        <p:spPr>
          <a:xfrm>
            <a:off x="460375" y="1991421"/>
            <a:ext cx="11459494" cy="3970318"/>
          </a:xfrm>
          <a:prstGeom prst="rect">
            <a:avLst/>
          </a:prstGeom>
          <a:noFill/>
        </p:spPr>
        <p:txBody>
          <a:bodyPr wrap="square" rtlCol="0">
            <a:spAutoFit/>
          </a:bodyPr>
          <a:lstStyle/>
          <a:p>
            <a:pPr>
              <a:buFont typeface="Wingdings 2" panose="05020102010507070707" pitchFamily="18" charset="2"/>
              <a:buNone/>
              <a:defRPr/>
            </a:pPr>
            <a:r>
              <a:rPr lang="he-IL" sz="3600" dirty="0"/>
              <a:t>"(ז1) לעניין פסקת משנה (ז), יראו עובד שפרש והסכומים העומדים לזכותו </a:t>
            </a:r>
            <a:r>
              <a:rPr lang="he-IL" sz="3600" b="1" dirty="0"/>
              <a:t>במרכיב הפיצויים בכל קופות הגמל לקצבה</a:t>
            </a:r>
            <a:r>
              <a:rPr lang="he-IL" sz="3600" dirty="0"/>
              <a:t> בשל עבודתו </a:t>
            </a:r>
            <a:r>
              <a:rPr lang="he-IL" sz="3600" b="1" dirty="0"/>
              <a:t>אצל אותו מעביד</a:t>
            </a:r>
            <a:r>
              <a:rPr lang="he-IL" sz="3600" dirty="0"/>
              <a:t> </a:t>
            </a:r>
            <a:r>
              <a:rPr lang="he-IL" sz="3600" b="1" u="sng" dirty="0"/>
              <a:t>אינם</a:t>
            </a:r>
            <a:r>
              <a:rPr lang="he-IL" sz="3600" b="1" dirty="0"/>
              <a:t> עולים על 365,400 ש"ח </a:t>
            </a:r>
            <a:r>
              <a:rPr lang="he-IL" sz="3600" dirty="0"/>
              <a:t>(נכון לשנת 2019)</a:t>
            </a:r>
            <a:r>
              <a:rPr lang="he-IL" sz="3600" b="1" dirty="0"/>
              <a:t> או על תקרת הפיצויים כהגדרתה ב</a:t>
            </a:r>
            <a:r>
              <a:rPr lang="he-IL" sz="3600" b="1" dirty="0">
                <a:hlinkClick r:id="rId6"/>
              </a:rPr>
              <a:t>סעיף 3(ה3)(2)</a:t>
            </a:r>
            <a:r>
              <a:rPr lang="he-IL" sz="3600" b="1" dirty="0"/>
              <a:t> לכל שנת עבודה - </a:t>
            </a:r>
            <a:r>
              <a:rPr lang="he-IL" sz="3600" b="1" u="sng" dirty="0"/>
              <a:t>לפי הגבוה</a:t>
            </a:r>
            <a:r>
              <a:rPr lang="he-IL" sz="3600" dirty="0"/>
              <a:t>, כאילו הודיע למנהל, בעת פרישתו, על רצונו להמשיך ולהשאירם </a:t>
            </a:r>
            <a:r>
              <a:rPr lang="he-IL" sz="3600" b="1" dirty="0"/>
              <a:t>למטרת תשלום קצבה</a:t>
            </a:r>
            <a:r>
              <a:rPr lang="he-IL" sz="3600" dirty="0"/>
              <a:t>, אלא אם כן הודיע למנהל אחרת".</a:t>
            </a:r>
          </a:p>
        </p:txBody>
      </p:sp>
    </p:spTree>
    <p:extLst>
      <p:ext uri="{BB962C8B-B14F-4D97-AF65-F5344CB8AC3E}">
        <p14:creationId xmlns:p14="http://schemas.microsoft.com/office/powerpoint/2010/main" val="225055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תקרת רצף קצבה </a:t>
            </a:r>
            <a:r>
              <a:rPr lang="he-IL" altLang="en-US" b="1" dirty="0" err="1">
                <a:solidFill>
                  <a:srgbClr val="FF0000"/>
                </a:solidFill>
                <a:cs typeface="Arial" panose="020B0604020202020204" pitchFamily="34" charset="0"/>
              </a:rPr>
              <a:t>אוטומאטי</a:t>
            </a:r>
            <a:endParaRPr lang="he-IL" altLang="en-US" b="1" dirty="0">
              <a:solidFill>
                <a:srgbClr val="FF0000"/>
              </a:solidFill>
              <a:cs typeface="Arial" panose="020B0604020202020204" pitchFamily="34" charset="0"/>
            </a:endParaRPr>
          </a:p>
        </p:txBody>
      </p:sp>
      <p:sp>
        <p:nvSpPr>
          <p:cNvPr id="4" name="TextBox 3"/>
          <p:cNvSpPr txBox="1"/>
          <p:nvPr/>
        </p:nvSpPr>
        <p:spPr>
          <a:xfrm>
            <a:off x="460375" y="1991421"/>
            <a:ext cx="11459494" cy="2554545"/>
          </a:xfrm>
          <a:prstGeom prst="rect">
            <a:avLst/>
          </a:prstGeom>
          <a:noFill/>
        </p:spPr>
        <p:txBody>
          <a:bodyPr wrap="square" rtlCol="0">
            <a:spAutoFit/>
          </a:bodyPr>
          <a:lstStyle/>
          <a:p>
            <a:pPr>
              <a:buFont typeface="Wingdings 2" panose="05020102010507070707" pitchFamily="18" charset="2"/>
              <a:buNone/>
              <a:defRPr/>
            </a:pPr>
            <a:r>
              <a:rPr lang="he-IL" sz="4000" dirty="0"/>
              <a:t>אם סכומי הפיצויים שנצברו לעובד בכל קופות הגמל לקצבה עולים על סכום התקרה האמורה, העובד חייב לפנות לפקיד השומה בבקשה לרצף קצבה טופס 161א סעיף 5.2.</a:t>
            </a:r>
            <a:endParaRPr lang="he-IL" sz="3600" dirty="0"/>
          </a:p>
        </p:txBody>
      </p:sp>
    </p:spTree>
    <p:extLst>
      <p:ext uri="{BB962C8B-B14F-4D97-AF65-F5344CB8AC3E}">
        <p14:creationId xmlns:p14="http://schemas.microsoft.com/office/powerpoint/2010/main" val="2645550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תקרות לרצף קצבה</a:t>
            </a:r>
          </a:p>
        </p:txBody>
      </p:sp>
      <p:sp>
        <p:nvSpPr>
          <p:cNvPr id="4" name="TextBox 3"/>
          <p:cNvSpPr txBox="1"/>
          <p:nvPr/>
        </p:nvSpPr>
        <p:spPr>
          <a:xfrm>
            <a:off x="460375" y="1991421"/>
            <a:ext cx="11459494" cy="4401205"/>
          </a:xfrm>
          <a:prstGeom prst="rect">
            <a:avLst/>
          </a:prstGeom>
          <a:noFill/>
        </p:spPr>
        <p:txBody>
          <a:bodyPr wrap="square" rtlCol="0">
            <a:spAutoFit/>
          </a:bodyPr>
          <a:lstStyle/>
          <a:p>
            <a:pPr>
              <a:buFont typeface="Wingdings 2" panose="05020102010507070707" pitchFamily="18" charset="2"/>
              <a:buNone/>
              <a:defRPr/>
            </a:pPr>
            <a:r>
              <a:rPr lang="he-IL" sz="4000" dirty="0"/>
              <a:t>התקרה לרצף קצבה נקבעת על פי השכר המבוטח. </a:t>
            </a:r>
          </a:p>
          <a:p>
            <a:pPr>
              <a:buFont typeface="Wingdings 2" panose="05020102010507070707" pitchFamily="18" charset="2"/>
              <a:buNone/>
              <a:defRPr/>
            </a:pPr>
            <a:r>
              <a:rPr lang="he-IL" sz="4000" dirty="0"/>
              <a:t>שכר מבוטח = השכר המבוטח לתגמולים.</a:t>
            </a:r>
          </a:p>
          <a:p>
            <a:pPr>
              <a:buFont typeface="Wingdings 2" panose="05020102010507070707" pitchFamily="18" charset="2"/>
              <a:buNone/>
              <a:defRPr/>
            </a:pPr>
            <a:r>
              <a:rPr lang="he-IL" sz="4000" dirty="0"/>
              <a:t>כלומר אם קיים שכר שהפקידו בגינו רק לתגמולים </a:t>
            </a:r>
            <a:r>
              <a:rPr lang="he-IL" sz="4000" dirty="0" err="1"/>
              <a:t>אזיי</a:t>
            </a:r>
            <a:r>
              <a:rPr lang="he-IL" sz="4000" dirty="0"/>
              <a:t> ההשלמה ניתנת לביצוע בקוד 6.</a:t>
            </a:r>
          </a:p>
          <a:p>
            <a:pPr>
              <a:buFont typeface="Wingdings 2" panose="05020102010507070707" pitchFamily="18" charset="2"/>
              <a:buNone/>
              <a:defRPr/>
            </a:pPr>
            <a:r>
              <a:rPr lang="he-IL" sz="4000" dirty="0"/>
              <a:t>מכאן שהשלמת חוב ותק פיצויים שנובעת משכר מבוטח הנמוך מהשכר בפועל תבוצע או ישירות לעובד או לקופה בקוד 4 בלבד (ללא אפשרות לרצף קצבה). </a:t>
            </a:r>
          </a:p>
        </p:txBody>
      </p:sp>
    </p:spTree>
    <p:extLst>
      <p:ext uri="{BB962C8B-B14F-4D97-AF65-F5344CB8AC3E}">
        <p14:creationId xmlns:p14="http://schemas.microsoft.com/office/powerpoint/2010/main" val="211240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2554545"/>
          </a:xfrm>
          <a:prstGeom prst="rect">
            <a:avLst/>
          </a:prstGeom>
          <a:noFill/>
        </p:spPr>
        <p:txBody>
          <a:bodyPr wrap="square" rtlCol="0">
            <a:spAutoFit/>
          </a:bodyPr>
          <a:lstStyle/>
          <a:p>
            <a:pPr>
              <a:spcBef>
                <a:spcPct val="0"/>
              </a:spcBef>
            </a:pPr>
            <a:r>
              <a:rPr lang="he-IL" altLang="en-US" sz="4000" dirty="0"/>
              <a:t>ללא קשר לסוג התוכנית, הריבית בגין כספי הפיצויים ברצף קצבה נצברת לתוך הפיצויים. </a:t>
            </a:r>
          </a:p>
          <a:p>
            <a:pPr>
              <a:spcBef>
                <a:spcPct val="0"/>
              </a:spcBef>
            </a:pPr>
            <a:r>
              <a:rPr lang="he-IL" altLang="en-US" sz="4000" dirty="0"/>
              <a:t>אגב, נאמר, כי במקרה של רצף פיצויים, הריבית נצברת "כרגיל" לפי סוג התוכנית והשנתון שלה כפי שהוסבר לעיל.</a:t>
            </a:r>
            <a:endParaRPr lang="en-US" altLang="en-US" sz="4000" dirty="0">
              <a:cs typeface="Arial" panose="020B0604020202020204" pitchFamily="34" charset="0"/>
            </a:endParaRPr>
          </a:p>
        </p:txBody>
      </p:sp>
    </p:spTree>
    <p:extLst>
      <p:ext uri="{BB962C8B-B14F-4D97-AF65-F5344CB8AC3E}">
        <p14:creationId xmlns:p14="http://schemas.microsoft.com/office/powerpoint/2010/main" val="637983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4185761"/>
          </a:xfrm>
          <a:prstGeom prst="rect">
            <a:avLst/>
          </a:prstGeom>
          <a:noFill/>
        </p:spPr>
        <p:txBody>
          <a:bodyPr wrap="square" rtlCol="0">
            <a:spAutoFit/>
          </a:bodyPr>
          <a:lstStyle/>
          <a:p>
            <a:pPr>
              <a:defRPr/>
            </a:pPr>
            <a:r>
              <a:rPr lang="he-IL" sz="3800" b="1" u="sng" dirty="0"/>
              <a:t>סוגי תוכניות פנסיוניות לעניין רצף קצבה</a:t>
            </a:r>
            <a:endParaRPr lang="en-US" sz="3800" b="1" u="sng" dirty="0"/>
          </a:p>
          <a:p>
            <a:pPr marL="457200" indent="-457200">
              <a:buFont typeface="Arial" panose="020B0604020202020204" pitchFamily="34" charset="0"/>
              <a:buChar char="•"/>
              <a:defRPr/>
            </a:pPr>
            <a:r>
              <a:rPr lang="he-IL" sz="3800" dirty="0"/>
              <a:t>ראשית, כספים שמקורם בתוכניות הוניות עד </a:t>
            </a:r>
            <a:r>
              <a:rPr lang="en-US" sz="3800" dirty="0"/>
              <a:t>2008</a:t>
            </a:r>
            <a:r>
              <a:rPr lang="he-IL" sz="3800" dirty="0"/>
              <a:t> מהם לא ניתן לבצע רצף קצבה.</a:t>
            </a:r>
          </a:p>
          <a:p>
            <a:pPr marL="457200" indent="-457200">
              <a:buFont typeface="Arial" panose="020B0604020202020204" pitchFamily="34" charset="0"/>
              <a:buChar char="•"/>
              <a:defRPr/>
            </a:pPr>
            <a:r>
              <a:rPr lang="he-IL" altLang="en-US" sz="3800" u="sng" dirty="0"/>
              <a:t>תוכניות הון </a:t>
            </a:r>
            <a:r>
              <a:rPr lang="he-IL" altLang="en-US" sz="3800" dirty="0"/>
              <a:t>עם כספי פיצויים שנצברו משנת </a:t>
            </a:r>
            <a:r>
              <a:rPr lang="en-US" altLang="en-US" sz="3800" dirty="0"/>
              <a:t>2008</a:t>
            </a:r>
            <a:r>
              <a:rPr lang="he-IL" altLang="en-US" sz="3800" dirty="0"/>
              <a:t> ואילך. מדובר בכספים </a:t>
            </a:r>
            <a:r>
              <a:rPr lang="he-IL" altLang="en-US" sz="3800" dirty="0" err="1"/>
              <a:t>בקלמ״ק</a:t>
            </a:r>
            <a:r>
              <a:rPr lang="he-IL" altLang="en-US" sz="3800" dirty="0"/>
              <a:t> (קופה לא משלמת לקצבה). בתוכניות אלה ניתן לבצע רצף קצבה על צבירת הפיצויים </a:t>
            </a:r>
            <a:r>
              <a:rPr lang="he-IL" altLang="en-US" sz="3800" dirty="0" err="1"/>
              <a:t>בקלמ״ק</a:t>
            </a:r>
            <a:r>
              <a:rPr lang="he-IL" altLang="en-US" sz="3800" dirty="0"/>
              <a:t> המתנהגים לעניין זה ככספי קצבה לכל דבר ועניין.</a:t>
            </a:r>
            <a:endParaRPr lang="en-US" altLang="en-US" sz="3800" dirty="0"/>
          </a:p>
        </p:txBody>
      </p:sp>
    </p:spTree>
    <p:extLst>
      <p:ext uri="{BB962C8B-B14F-4D97-AF65-F5344CB8AC3E}">
        <p14:creationId xmlns:p14="http://schemas.microsoft.com/office/powerpoint/2010/main" val="1883975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3477875"/>
          </a:xfrm>
          <a:prstGeom prst="rect">
            <a:avLst/>
          </a:prstGeom>
          <a:noFill/>
        </p:spPr>
        <p:txBody>
          <a:bodyPr wrap="square" rtlCol="0">
            <a:spAutoFit/>
          </a:bodyPr>
          <a:lstStyle/>
          <a:p>
            <a:pPr>
              <a:spcBef>
                <a:spcPct val="0"/>
              </a:spcBef>
              <a:buFont typeface="Arial" panose="020B0604020202020204" pitchFamily="34" charset="0"/>
              <a:buChar char="•"/>
            </a:pPr>
            <a:r>
              <a:rPr lang="he-IL" altLang="en-US" sz="4400" u="sng" dirty="0"/>
              <a:t>תוכניות הון</a:t>
            </a:r>
            <a:r>
              <a:rPr lang="he-IL" altLang="en-US" sz="4400" dirty="0"/>
              <a:t> עם כספי פיצויים תחת נספח קצבה חלקי  </a:t>
            </a:r>
          </a:p>
          <a:p>
            <a:pPr>
              <a:spcBef>
                <a:spcPct val="0"/>
              </a:spcBef>
            </a:pPr>
            <a:r>
              <a:rPr lang="he-IL" altLang="en-US" sz="4400" dirty="0"/>
              <a:t>    או מלא. מדובר בתוכניות קלאסיות עד </a:t>
            </a:r>
            <a:r>
              <a:rPr lang="en-US" altLang="en-US" sz="4400" dirty="0">
                <a:cs typeface="Arial" panose="020B0604020202020204" pitchFamily="34" charset="0"/>
              </a:rPr>
              <a:t>1990</a:t>
            </a:r>
            <a:r>
              <a:rPr lang="he-IL" altLang="en-US" sz="4400" dirty="0"/>
              <a:t> כולל. </a:t>
            </a:r>
            <a:endParaRPr lang="en-US" altLang="en-US" sz="4400" dirty="0">
              <a:cs typeface="Arial" panose="020B0604020202020204" pitchFamily="34" charset="0"/>
            </a:endParaRPr>
          </a:p>
          <a:p>
            <a:pPr lvl="1">
              <a:spcBef>
                <a:spcPct val="0"/>
              </a:spcBef>
            </a:pPr>
            <a:r>
              <a:rPr lang="he-IL" altLang="en-US" sz="4400" dirty="0"/>
              <a:t>בתוכניות אלה ניתן לבצע רצף קצבה על צבירת הפיצויים תחת נספח קצבה המתנהגים לעניין זה ככספי קצבה לכל דבר ועניין.</a:t>
            </a:r>
            <a:endParaRPr lang="en-US" altLang="en-US" sz="4400" dirty="0">
              <a:cs typeface="Arial" panose="020B0604020202020204" pitchFamily="34" charset="0"/>
            </a:endParaRPr>
          </a:p>
        </p:txBody>
      </p:sp>
    </p:spTree>
    <p:extLst>
      <p:ext uri="{BB962C8B-B14F-4D97-AF65-F5344CB8AC3E}">
        <p14:creationId xmlns:p14="http://schemas.microsoft.com/office/powerpoint/2010/main" val="54099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4154984"/>
          </a:xfrm>
          <a:prstGeom prst="rect">
            <a:avLst/>
          </a:prstGeom>
          <a:noFill/>
        </p:spPr>
        <p:txBody>
          <a:bodyPr wrap="square" rtlCol="0">
            <a:spAutoFit/>
          </a:bodyPr>
          <a:lstStyle/>
          <a:p>
            <a:pPr>
              <a:spcBef>
                <a:spcPct val="0"/>
              </a:spcBef>
              <a:buFont typeface="Arial" panose="020B0604020202020204" pitchFamily="34" charset="0"/>
              <a:buChar char="•"/>
            </a:pPr>
            <a:r>
              <a:rPr lang="he-IL" altLang="en-US" sz="4400" dirty="0" err="1"/>
              <a:t>תכניות</a:t>
            </a:r>
            <a:r>
              <a:rPr lang="he-IL" altLang="en-US" sz="4400" dirty="0"/>
              <a:t> קצבה - </a:t>
            </a:r>
            <a:r>
              <a:rPr lang="he-IL" altLang="en-US" sz="4400" dirty="0" err="1"/>
              <a:t>תכניות</a:t>
            </a:r>
            <a:r>
              <a:rPr lang="he-IL" altLang="en-US" sz="4400" dirty="0"/>
              <a:t> הון קצבה בהן ניתן לבצע רצף קצבה על צבירת הפיצויים בקצבה.</a:t>
            </a:r>
          </a:p>
          <a:p>
            <a:pPr>
              <a:spcBef>
                <a:spcPct val="0"/>
              </a:spcBef>
              <a:buFont typeface="Arial" panose="020B0604020202020204" pitchFamily="34" charset="0"/>
              <a:buChar char="•"/>
            </a:pPr>
            <a:endParaRPr lang="he-IL" altLang="en-US" sz="4400" dirty="0"/>
          </a:p>
          <a:p>
            <a:pPr>
              <a:spcBef>
                <a:spcPct val="0"/>
              </a:spcBef>
              <a:buFont typeface="Arial" panose="020B0604020202020204" pitchFamily="34" charset="0"/>
              <a:buChar char="•"/>
            </a:pPr>
            <a:r>
              <a:rPr lang="he-IL" altLang="en-US" sz="4400" dirty="0"/>
              <a:t>קרנות פנסיה - ניתן לבצע רצף קצבה על כל צבירת הפיצויים.</a:t>
            </a:r>
          </a:p>
          <a:p>
            <a:pPr>
              <a:spcBef>
                <a:spcPct val="0"/>
              </a:spcBef>
              <a:buFont typeface="Arial" panose="020B0604020202020204" pitchFamily="34" charset="0"/>
              <a:buChar char="•"/>
            </a:pPr>
            <a:endParaRPr lang="en-US" altLang="en-US" sz="4400" dirty="0">
              <a:cs typeface="Arial" panose="020B0604020202020204" pitchFamily="34" charset="0"/>
            </a:endParaRPr>
          </a:p>
        </p:txBody>
      </p:sp>
    </p:spTree>
    <p:extLst>
      <p:ext uri="{BB962C8B-B14F-4D97-AF65-F5344CB8AC3E}">
        <p14:creationId xmlns:p14="http://schemas.microsoft.com/office/powerpoint/2010/main" val="9395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4154984"/>
          </a:xfrm>
          <a:prstGeom prst="rect">
            <a:avLst/>
          </a:prstGeom>
          <a:noFill/>
        </p:spPr>
        <p:txBody>
          <a:bodyPr wrap="square" rtlCol="0">
            <a:spAutoFit/>
          </a:bodyPr>
          <a:lstStyle/>
          <a:p>
            <a:pPr>
              <a:spcBef>
                <a:spcPct val="0"/>
              </a:spcBef>
              <a:buFont typeface="Arial" panose="020B0604020202020204" pitchFamily="34" charset="0"/>
              <a:buChar char="•"/>
            </a:pPr>
            <a:r>
              <a:rPr lang="he-IL" altLang="en-US" sz="4400" dirty="0" err="1"/>
              <a:t>תכניות</a:t>
            </a:r>
            <a:r>
              <a:rPr lang="he-IL" altLang="en-US" sz="4400" dirty="0"/>
              <a:t> קצבה - </a:t>
            </a:r>
            <a:r>
              <a:rPr lang="he-IL" altLang="en-US" sz="4400" dirty="0" err="1"/>
              <a:t>תכניות</a:t>
            </a:r>
            <a:r>
              <a:rPr lang="he-IL" altLang="en-US" sz="4400" dirty="0"/>
              <a:t> הון קצבה בהן ניתן לבצע רצף קצבה על צבירת הפיצויים בקצבה.</a:t>
            </a:r>
          </a:p>
          <a:p>
            <a:pPr>
              <a:spcBef>
                <a:spcPct val="0"/>
              </a:spcBef>
              <a:buFont typeface="Arial" panose="020B0604020202020204" pitchFamily="34" charset="0"/>
              <a:buChar char="•"/>
            </a:pPr>
            <a:endParaRPr lang="he-IL" altLang="en-US" sz="4400" dirty="0"/>
          </a:p>
          <a:p>
            <a:pPr>
              <a:spcBef>
                <a:spcPct val="0"/>
              </a:spcBef>
              <a:buFont typeface="Arial" panose="020B0604020202020204" pitchFamily="34" charset="0"/>
              <a:buChar char="•"/>
            </a:pPr>
            <a:r>
              <a:rPr lang="he-IL" altLang="en-US" sz="4400" dirty="0"/>
              <a:t>קרנות פנסיה - ניתן לבצע רצף קצבה על כל צבירת הפיצויים.</a:t>
            </a:r>
          </a:p>
          <a:p>
            <a:pPr>
              <a:spcBef>
                <a:spcPct val="0"/>
              </a:spcBef>
              <a:buFont typeface="Arial" panose="020B0604020202020204" pitchFamily="34" charset="0"/>
              <a:buChar char="•"/>
            </a:pPr>
            <a:endParaRPr lang="en-US" altLang="en-US" sz="4400" dirty="0">
              <a:cs typeface="Arial" panose="020B0604020202020204" pitchFamily="34" charset="0"/>
            </a:endParaRPr>
          </a:p>
        </p:txBody>
      </p:sp>
    </p:spTree>
    <p:extLst>
      <p:ext uri="{BB962C8B-B14F-4D97-AF65-F5344CB8AC3E}">
        <p14:creationId xmlns:p14="http://schemas.microsoft.com/office/powerpoint/2010/main" val="1903670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3970318"/>
          </a:xfrm>
          <a:prstGeom prst="rect">
            <a:avLst/>
          </a:prstGeom>
          <a:noFill/>
        </p:spPr>
        <p:txBody>
          <a:bodyPr wrap="square" rtlCol="0">
            <a:spAutoFit/>
          </a:bodyPr>
          <a:lstStyle/>
          <a:p>
            <a:pPr>
              <a:spcBef>
                <a:spcPct val="0"/>
              </a:spcBef>
            </a:pPr>
            <a:r>
              <a:rPr lang="he-IL" altLang="en-US" sz="3600" b="1" u="sng" dirty="0"/>
              <a:t>המשמעות של החלת רצף קצבה בפוליסת ביטוח משתתפת ברווחים – (עד 2014)</a:t>
            </a:r>
            <a:endParaRPr lang="en-US" altLang="en-US" sz="3600" b="1" u="sng" dirty="0">
              <a:cs typeface="Arial" panose="020B0604020202020204" pitchFamily="34" charset="0"/>
            </a:endParaRPr>
          </a:p>
          <a:p>
            <a:pPr>
              <a:spcBef>
                <a:spcPct val="0"/>
              </a:spcBef>
            </a:pPr>
            <a:r>
              <a:rPr lang="he-IL" altLang="en-US" sz="3600" dirty="0"/>
              <a:t>המטרה ברצף קצבה היא משיכת קצבה עתידית. כלומר, אני לוקח כסף היום, שם אותו בצד, הוא צובר ריבית ובמועד עתידי אני לוקח אותו ומממש אותו כקצבה.</a:t>
            </a:r>
          </a:p>
          <a:p>
            <a:pPr>
              <a:spcBef>
                <a:spcPct val="0"/>
              </a:spcBef>
            </a:pPr>
            <a:r>
              <a:rPr lang="he-IL" altLang="en-US" sz="3600" dirty="0"/>
              <a:t>זה אומר שחייב להיות מדובר בכסף "בעין", כזה שאפשר "לגעת בו". ומה לגבי פיצויים למס ? האם אפשר לגעת בהם ?</a:t>
            </a:r>
            <a:endParaRPr lang="en-US" altLang="en-US" sz="3600" dirty="0">
              <a:cs typeface="Arial" panose="020B0604020202020204" pitchFamily="34" charset="0"/>
            </a:endParaRPr>
          </a:p>
        </p:txBody>
      </p:sp>
    </p:spTree>
    <p:extLst>
      <p:ext uri="{BB962C8B-B14F-4D97-AF65-F5344CB8AC3E}">
        <p14:creationId xmlns:p14="http://schemas.microsoft.com/office/powerpoint/2010/main" val="228465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3416320"/>
          </a:xfrm>
          <a:prstGeom prst="rect">
            <a:avLst/>
          </a:prstGeom>
          <a:noFill/>
        </p:spPr>
        <p:txBody>
          <a:bodyPr wrap="square" rtlCol="0">
            <a:spAutoFit/>
          </a:bodyPr>
          <a:lstStyle/>
          <a:p>
            <a:pPr>
              <a:spcBef>
                <a:spcPct val="0"/>
              </a:spcBef>
            </a:pPr>
            <a:r>
              <a:rPr lang="he-IL" altLang="en-US" sz="3600" dirty="0"/>
              <a:t>נחזור לדוגמא קודמת שבה בתוכנית קצבה נצברו </a:t>
            </a:r>
            <a:r>
              <a:rPr lang="en-US" altLang="en-US" sz="3600" dirty="0">
                <a:cs typeface="Arial" panose="020B0604020202020204" pitchFamily="34" charset="0"/>
              </a:rPr>
              <a:t>300,000</a:t>
            </a:r>
            <a:r>
              <a:rPr lang="he-IL" altLang="en-US" sz="3600" dirty="0"/>
              <a:t> ₪ פיצויים ולצרכי מס -</a:t>
            </a:r>
            <a:r>
              <a:rPr lang="en-US" altLang="en-US" sz="3600" dirty="0">
                <a:cs typeface="Arial" panose="020B0604020202020204" pitchFamily="34" charset="0"/>
              </a:rPr>
              <a:t>482,068</a:t>
            </a:r>
            <a:r>
              <a:rPr lang="he-IL" altLang="en-US" sz="3600" dirty="0"/>
              <a:t> ₪ פיצויים למס. כמה ניתן ליעד ?</a:t>
            </a:r>
            <a:endParaRPr lang="en-US" altLang="en-US" sz="3600" dirty="0">
              <a:cs typeface="Arial" panose="020B0604020202020204" pitchFamily="34" charset="0"/>
            </a:endParaRPr>
          </a:p>
          <a:p>
            <a:pPr>
              <a:spcBef>
                <a:spcPct val="0"/>
              </a:spcBef>
            </a:pPr>
            <a:r>
              <a:rPr lang="he-IL" altLang="en-US" sz="3600" dirty="0"/>
              <a:t>אם ניצמד לעיקרון שניתן לידע כסף שאפשר לגעת בו הרי ברור כשמש שניתן ליעד </a:t>
            </a:r>
            <a:r>
              <a:rPr lang="en-US" altLang="en-US" sz="3600" dirty="0">
                <a:cs typeface="Arial" panose="020B0604020202020204" pitchFamily="34" charset="0"/>
              </a:rPr>
              <a:t>300,000</a:t>
            </a:r>
            <a:r>
              <a:rPr lang="he-IL" altLang="en-US" sz="3600" dirty="0"/>
              <a:t> ₪ בלבד. במקרה זה, אם ניעד את כל הפיצויים לקצבה, עדיין יוותר סכום בסך </a:t>
            </a:r>
            <a:r>
              <a:rPr lang="en-US" altLang="en-US" sz="3600" dirty="0">
                <a:cs typeface="Arial" panose="020B0604020202020204" pitchFamily="34" charset="0"/>
              </a:rPr>
              <a:t>182,068</a:t>
            </a:r>
            <a:r>
              <a:rPr lang="he-IL" altLang="en-US" sz="3600" dirty="0"/>
              <a:t> ₪ עליו יש להתחשבן.</a:t>
            </a:r>
            <a:endParaRPr lang="en-US" altLang="en-US" sz="3600" dirty="0">
              <a:cs typeface="Arial" panose="020B0604020202020204" pitchFamily="34" charset="0"/>
            </a:endParaRPr>
          </a:p>
        </p:txBody>
      </p:sp>
    </p:spTree>
    <p:extLst>
      <p:ext uri="{BB962C8B-B14F-4D97-AF65-F5344CB8AC3E}">
        <p14:creationId xmlns:p14="http://schemas.microsoft.com/office/powerpoint/2010/main" val="2369755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ירידת הצבירה על ידי הפסדים</a:t>
            </a:r>
          </a:p>
        </p:txBody>
      </p:sp>
      <p:sp>
        <p:nvSpPr>
          <p:cNvPr id="9" name="Rectangle 9">
            <a:extLst>
              <a:ext uri="{FF2B5EF4-FFF2-40B4-BE49-F238E27FC236}">
                <a16:creationId xmlns:a16="http://schemas.microsoft.com/office/drawing/2014/main" id="{F39EB733-45F7-43FA-AD85-6F29D29D3784}"/>
              </a:ext>
            </a:extLst>
          </p:cNvPr>
          <p:cNvSpPr>
            <a:spLocks noChangeArrowheads="1"/>
          </p:cNvSpPr>
          <p:nvPr/>
        </p:nvSpPr>
        <p:spPr bwMode="auto">
          <a:xfrm>
            <a:off x="1658978" y="1221678"/>
            <a:ext cx="8497888" cy="492443"/>
          </a:xfrm>
          <a:prstGeom prst="rect">
            <a:avLst/>
          </a:prstGeom>
          <a:noFill/>
          <a:ln>
            <a:noFill/>
          </a:ln>
          <a:effectLst/>
        </p:spPr>
        <p:txBody>
          <a:bodyPr lIns="0" tIns="0" rIns="0" bIns="0" anchor="ct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22313" indent="-2730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004888" indent="-255588"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279525" indent="-236538"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1489075" indent="-182563"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19462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4034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28606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3178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buNone/>
              <a:defRPr/>
            </a:pPr>
            <a:r>
              <a:rPr lang="he-IL" sz="3200" b="1" dirty="0">
                <a:cs typeface="+mn-cs"/>
              </a:rPr>
              <a:t>מסלול 50 עד 60</a:t>
            </a:r>
            <a:endParaRPr lang="en-US" altLang="en-US" sz="3200" dirty="0">
              <a:cs typeface="+mn-cs"/>
            </a:endParaRPr>
          </a:p>
        </p:txBody>
      </p:sp>
      <p:pic>
        <p:nvPicPr>
          <p:cNvPr id="15" name="תמונה 14">
            <a:extLst>
              <a:ext uri="{FF2B5EF4-FFF2-40B4-BE49-F238E27FC236}">
                <a16:creationId xmlns:a16="http://schemas.microsoft.com/office/drawing/2014/main" id="{C5D3730D-ABF0-41B8-923B-46073A54573D}"/>
              </a:ext>
            </a:extLst>
          </p:cNvPr>
          <p:cNvPicPr>
            <a:picLocks noChangeAspect="1"/>
          </p:cNvPicPr>
          <p:nvPr/>
        </p:nvPicPr>
        <p:blipFill>
          <a:blip r:embed="rId6"/>
          <a:stretch>
            <a:fillRect/>
          </a:stretch>
        </p:blipFill>
        <p:spPr>
          <a:xfrm>
            <a:off x="875759" y="1825715"/>
            <a:ext cx="10114996" cy="3329201"/>
          </a:xfrm>
          <a:prstGeom prst="rect">
            <a:avLst/>
          </a:prstGeom>
        </p:spPr>
      </p:pic>
    </p:spTree>
    <p:extLst>
      <p:ext uri="{BB962C8B-B14F-4D97-AF65-F5344CB8AC3E}">
        <p14:creationId xmlns:p14="http://schemas.microsoft.com/office/powerpoint/2010/main" val="66141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3970318"/>
          </a:xfrm>
          <a:prstGeom prst="rect">
            <a:avLst/>
          </a:prstGeom>
          <a:noFill/>
        </p:spPr>
        <p:txBody>
          <a:bodyPr wrap="square" rtlCol="0">
            <a:spAutoFit/>
          </a:bodyPr>
          <a:lstStyle/>
          <a:p>
            <a:pPr>
              <a:spcBef>
                <a:spcPct val="0"/>
              </a:spcBef>
            </a:pPr>
            <a:r>
              <a:rPr lang="he-IL" altLang="en-US" sz="3600" dirty="0"/>
              <a:t>כלומר, עלול להיווצר מצב שבו גם כשאין פיצויים בפוליסה, יש סכום חייב והמבוטח יידרש "להביא כסף מהבית". </a:t>
            </a:r>
          </a:p>
          <a:p>
            <a:pPr>
              <a:spcBef>
                <a:spcPct val="0"/>
              </a:spcBef>
            </a:pPr>
            <a:r>
              <a:rPr lang="he-IL" altLang="en-US" sz="3600" dirty="0"/>
              <a:t>חברות הביטוח נוקטות במדיניות נטולת כל אחיזה בתנאי הפוליסה ובתקנות קופות הגמל.</a:t>
            </a:r>
            <a:endParaRPr lang="en-US" altLang="en-US" sz="3600" dirty="0">
              <a:cs typeface="Arial" panose="020B0604020202020204" pitchFamily="34" charset="0"/>
            </a:endParaRPr>
          </a:p>
          <a:p>
            <a:pPr>
              <a:spcBef>
                <a:spcPct val="0"/>
              </a:spcBef>
            </a:pPr>
            <a:r>
              <a:rPr lang="he-IL" altLang="en-US" sz="3600" dirty="0"/>
              <a:t>הן אומרות : הכסף הגיע מהפיצויים לתגמולים? אז מבלי שזה כתוב בתנאי הפוליסה ומבלי שהעברה מתגמולים לפיצויים מותרת בפוליסות אלה, נחזיר אותו חזרה.</a:t>
            </a:r>
            <a:endParaRPr lang="en-US" altLang="en-US" sz="3600" dirty="0">
              <a:cs typeface="Arial" panose="020B0604020202020204" pitchFamily="34" charset="0"/>
            </a:endParaRPr>
          </a:p>
        </p:txBody>
      </p:sp>
    </p:spTree>
    <p:extLst>
      <p:ext uri="{BB962C8B-B14F-4D97-AF65-F5344CB8AC3E}">
        <p14:creationId xmlns:p14="http://schemas.microsoft.com/office/powerpoint/2010/main" val="735503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3416320"/>
          </a:xfrm>
          <a:prstGeom prst="rect">
            <a:avLst/>
          </a:prstGeom>
          <a:noFill/>
        </p:spPr>
        <p:txBody>
          <a:bodyPr wrap="square" rtlCol="0">
            <a:spAutoFit/>
          </a:bodyPr>
          <a:lstStyle/>
          <a:p>
            <a:pPr>
              <a:spcBef>
                <a:spcPct val="0"/>
              </a:spcBef>
            </a:pPr>
            <a:r>
              <a:rPr lang="he-IL" altLang="en-US" sz="3600" dirty="0"/>
              <a:t>נאפשר ליעד לפי הגבוה מבין סכום הפיצויים לסכום הפיצויים למס. את ההפרש בין הסכום שנייעד בפועל לבין סכום הפיצויים בפועל ניקח מהתגמולים. כלומר, בדוגמא זו, ניתן ליעד עד </a:t>
            </a:r>
            <a:r>
              <a:rPr lang="en-US" altLang="en-US" sz="3600" dirty="0">
                <a:cs typeface="Arial" panose="020B0604020202020204" pitchFamily="34" charset="0"/>
              </a:rPr>
              <a:t>482,068</a:t>
            </a:r>
            <a:r>
              <a:rPr lang="he-IL" altLang="en-US" sz="3600" dirty="0"/>
              <a:t> ₪ על חשבון הקטנה מקבילה של צבירת התגמולים.</a:t>
            </a:r>
          </a:p>
          <a:p>
            <a:pPr>
              <a:spcBef>
                <a:spcPct val="0"/>
              </a:spcBef>
            </a:pPr>
            <a:r>
              <a:rPr lang="he-IL" altLang="en-US" sz="3600" dirty="0"/>
              <a:t>איזה תגמולים מקטינים ? עד שנת </a:t>
            </a:r>
            <a:r>
              <a:rPr lang="en-US" altLang="en-US" sz="3600" dirty="0">
                <a:cs typeface="Arial" panose="020B0604020202020204" pitchFamily="34" charset="0"/>
              </a:rPr>
              <a:t>2000</a:t>
            </a:r>
            <a:r>
              <a:rPr lang="he-IL" altLang="en-US" sz="3600" dirty="0"/>
              <a:t> ? משנת </a:t>
            </a:r>
            <a:r>
              <a:rPr lang="en-US" altLang="en-US" sz="3600" dirty="0">
                <a:cs typeface="Arial" panose="020B0604020202020204" pitchFamily="34" charset="0"/>
              </a:rPr>
              <a:t>2000</a:t>
            </a:r>
            <a:r>
              <a:rPr lang="he-IL" altLang="en-US" sz="3600" dirty="0"/>
              <a:t> ? - שאלת קיטבג.</a:t>
            </a:r>
            <a:endParaRPr lang="en-US" altLang="en-US" sz="3600" dirty="0">
              <a:cs typeface="Arial" panose="020B0604020202020204" pitchFamily="34" charset="0"/>
            </a:endParaRPr>
          </a:p>
        </p:txBody>
      </p:sp>
    </p:spTree>
    <p:extLst>
      <p:ext uri="{BB962C8B-B14F-4D97-AF65-F5344CB8AC3E}">
        <p14:creationId xmlns:p14="http://schemas.microsoft.com/office/powerpoint/2010/main" val="3985439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3416320"/>
          </a:xfrm>
          <a:prstGeom prst="rect">
            <a:avLst/>
          </a:prstGeom>
          <a:noFill/>
        </p:spPr>
        <p:txBody>
          <a:bodyPr wrap="square" rtlCol="0">
            <a:spAutoFit/>
          </a:bodyPr>
          <a:lstStyle/>
          <a:p>
            <a:pPr>
              <a:spcBef>
                <a:spcPct val="0"/>
              </a:spcBef>
            </a:pPr>
            <a:r>
              <a:rPr lang="he-IL" altLang="en-US" sz="3600" b="1" u="sng" dirty="0"/>
              <a:t>המשמעות של החלת רצף קצבה בתוכנית פנסיה וותיקה בהסדר</a:t>
            </a:r>
            <a:endParaRPr lang="en-US" altLang="en-US" sz="3600" b="1" u="sng" dirty="0">
              <a:cs typeface="Arial" panose="020B0604020202020204" pitchFamily="34" charset="0"/>
            </a:endParaRPr>
          </a:p>
          <a:p>
            <a:pPr>
              <a:spcBef>
                <a:spcPct val="0"/>
              </a:spcBef>
            </a:pPr>
            <a:r>
              <a:rPr lang="he-IL" altLang="en-US" sz="3600" dirty="0"/>
              <a:t>משיכות כספים שלא בדרך של קצבה בפנסיה וותיקה בהסדר פוגעת פגיעה קשה בפנסיה.</a:t>
            </a:r>
          </a:p>
          <a:p>
            <a:pPr>
              <a:spcBef>
                <a:spcPct val="0"/>
              </a:spcBef>
            </a:pPr>
            <a:r>
              <a:rPr lang="he-IL" altLang="en-US" sz="3600" dirty="0"/>
              <a:t>לתוכנית מסוג פנסיה וותיקה בהסדר, נמליץ על ביצוע רצף קצבה על מלוא צבירת הפיצויים.</a:t>
            </a:r>
            <a:endParaRPr lang="en-US" altLang="en-US" sz="3600" dirty="0">
              <a:cs typeface="Arial" panose="020B0604020202020204" pitchFamily="34" charset="0"/>
            </a:endParaRPr>
          </a:p>
        </p:txBody>
      </p:sp>
    </p:spTree>
    <p:extLst>
      <p:ext uri="{BB962C8B-B14F-4D97-AF65-F5344CB8AC3E}">
        <p14:creationId xmlns:p14="http://schemas.microsoft.com/office/powerpoint/2010/main" val="4238001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מה קורה לכספי הפיצויים תחת רצף קצבה</a:t>
            </a:r>
            <a:endParaRPr lang="en-US" altLang="en-US" b="1" u="sng" dirty="0">
              <a:solidFill>
                <a:srgbClr val="FF0000"/>
              </a:solidFill>
              <a:cs typeface="+mn-cs"/>
            </a:endParaRPr>
          </a:p>
        </p:txBody>
      </p:sp>
      <p:sp>
        <p:nvSpPr>
          <p:cNvPr id="4" name="TextBox 3"/>
          <p:cNvSpPr txBox="1"/>
          <p:nvPr/>
        </p:nvSpPr>
        <p:spPr>
          <a:xfrm>
            <a:off x="460375" y="2193966"/>
            <a:ext cx="11459494" cy="2862322"/>
          </a:xfrm>
          <a:prstGeom prst="rect">
            <a:avLst/>
          </a:prstGeom>
          <a:noFill/>
        </p:spPr>
        <p:txBody>
          <a:bodyPr wrap="square" rtlCol="0">
            <a:spAutoFit/>
          </a:bodyPr>
          <a:lstStyle/>
          <a:p>
            <a:pPr>
              <a:spcBef>
                <a:spcPct val="0"/>
              </a:spcBef>
              <a:defRPr/>
            </a:pPr>
            <a:r>
              <a:rPr lang="he-IL" altLang="en-US" sz="3600" b="1" u="sng" dirty="0"/>
              <a:t>פנסיה וותיקה בהסדר</a:t>
            </a:r>
            <a:endParaRPr lang="en-US" altLang="en-US" sz="3600" b="1" u="sng" dirty="0">
              <a:cs typeface="Arial" panose="020B0604020202020204" pitchFamily="34" charset="0"/>
            </a:endParaRPr>
          </a:p>
          <a:p>
            <a:pPr marL="514350" indent="-514350">
              <a:spcBef>
                <a:spcPct val="0"/>
              </a:spcBef>
              <a:buFontTx/>
              <a:buAutoNum type="arabicPeriod"/>
              <a:defRPr/>
            </a:pPr>
            <a:r>
              <a:rPr lang="he-IL" altLang="en-US" sz="3600" dirty="0"/>
              <a:t>איבוד כל הזכויות שנצברו וקבלת ערך פדיון בלבד.</a:t>
            </a:r>
          </a:p>
          <a:p>
            <a:pPr marL="514350" indent="-514350">
              <a:spcBef>
                <a:spcPct val="0"/>
              </a:spcBef>
              <a:buFontTx/>
              <a:buAutoNum type="arabicPeriod"/>
              <a:defRPr/>
            </a:pPr>
            <a:r>
              <a:rPr lang="he-IL" altLang="en-US" sz="3600" dirty="0"/>
              <a:t>לא ניתן לחזור ולהפקיד לקרן.</a:t>
            </a:r>
          </a:p>
          <a:p>
            <a:pPr marL="514350" indent="-514350">
              <a:spcBef>
                <a:spcPct val="0"/>
              </a:spcBef>
              <a:buFontTx/>
              <a:buAutoNum type="arabicPeriod"/>
              <a:defRPr/>
            </a:pPr>
            <a:endParaRPr lang="he-IL" altLang="en-US" sz="3600" dirty="0"/>
          </a:p>
          <a:p>
            <a:pPr>
              <a:spcBef>
                <a:spcPct val="0"/>
              </a:spcBef>
              <a:defRPr/>
            </a:pPr>
            <a:r>
              <a:rPr lang="he-IL" altLang="en-US" sz="3600" dirty="0"/>
              <a:t>                        = פגיעה אנושה בפנסיה</a:t>
            </a:r>
            <a:endParaRPr lang="en-US" altLang="en-US" sz="3600" dirty="0">
              <a:cs typeface="Arial" panose="020B0604020202020204" pitchFamily="34" charset="0"/>
            </a:endParaRPr>
          </a:p>
        </p:txBody>
      </p:sp>
    </p:spTree>
    <p:extLst>
      <p:ext uri="{BB962C8B-B14F-4D97-AF65-F5344CB8AC3E}">
        <p14:creationId xmlns:p14="http://schemas.microsoft.com/office/powerpoint/2010/main" val="223772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a:t>
            </a:r>
            <a:endParaRPr lang="en-US" altLang="en-US" b="1" u="sng" dirty="0">
              <a:solidFill>
                <a:srgbClr val="FF0000"/>
              </a:solidFill>
              <a:cs typeface="+mn-cs"/>
            </a:endParaRPr>
          </a:p>
        </p:txBody>
      </p:sp>
      <p:sp>
        <p:nvSpPr>
          <p:cNvPr id="4" name="TextBox 3"/>
          <p:cNvSpPr txBox="1"/>
          <p:nvPr/>
        </p:nvSpPr>
        <p:spPr>
          <a:xfrm>
            <a:off x="460375" y="2193966"/>
            <a:ext cx="11459494" cy="4524315"/>
          </a:xfrm>
          <a:prstGeom prst="rect">
            <a:avLst/>
          </a:prstGeom>
          <a:noFill/>
        </p:spPr>
        <p:txBody>
          <a:bodyPr wrap="square" rtlCol="0">
            <a:spAutoFit/>
          </a:bodyPr>
          <a:lstStyle/>
          <a:p>
            <a:pPr>
              <a:spcBef>
                <a:spcPct val="0"/>
              </a:spcBef>
            </a:pPr>
            <a:r>
              <a:rPr lang="he-IL" altLang="en-US" sz="3600" b="1" dirty="0"/>
              <a:t>אם העובד לא משך סכום כלשהו במועד הזכאות למענק (בו הוגשה בקשה לרצף קצבה)</a:t>
            </a:r>
            <a:r>
              <a:rPr lang="he-IL" altLang="en-US" sz="3600" dirty="0"/>
              <a:t> – במקרה זה לא יחול אירוע מס במועד הזכאות למענק כאמור. במועד החרטה יחושב החלק הפטור והחלק החייב של המענק, בהתאם לתקרת הפטור הקבועה בסעיף 9(7א)(א)(2) לפקודה, נכון למועד החרטה.</a:t>
            </a:r>
          </a:p>
          <a:p>
            <a:pPr>
              <a:spcBef>
                <a:spcPct val="0"/>
              </a:spcBef>
            </a:pPr>
            <a:r>
              <a:rPr lang="he-IL" altLang="en-US" sz="3600" dirty="0"/>
              <a:t>ניתן לבצע חרטה </a:t>
            </a:r>
            <a:r>
              <a:rPr lang="he-IL" altLang="en-US" sz="3600" u="sng" dirty="0"/>
              <a:t>ברמת כל מעסיק בנפרד</a:t>
            </a:r>
            <a:r>
              <a:rPr lang="he-IL" altLang="en-US" sz="3600" dirty="0"/>
              <a:t> אבל לא ניתן לבצע חרטה חלקית אלה רק מלאה ולכן יש לבדוק האם הפורש יהיה זקוק לסכומים חד פעמיים.</a:t>
            </a:r>
            <a:endParaRPr lang="en-US" altLang="en-US" sz="3600" dirty="0">
              <a:cs typeface="Arial" panose="020B0604020202020204" pitchFamily="34" charset="0"/>
            </a:endParaRPr>
          </a:p>
        </p:txBody>
      </p:sp>
    </p:spTree>
    <p:extLst>
      <p:ext uri="{BB962C8B-B14F-4D97-AF65-F5344CB8AC3E}">
        <p14:creationId xmlns:p14="http://schemas.microsoft.com/office/powerpoint/2010/main" val="10340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a:t>
            </a:r>
            <a:endParaRPr lang="en-US" altLang="en-US" b="1" u="sng" dirty="0">
              <a:solidFill>
                <a:srgbClr val="FF0000"/>
              </a:solidFill>
              <a:cs typeface="+mn-cs"/>
            </a:endParaRPr>
          </a:p>
        </p:txBody>
      </p:sp>
      <p:sp>
        <p:nvSpPr>
          <p:cNvPr id="4" name="TextBox 3"/>
          <p:cNvSpPr txBox="1"/>
          <p:nvPr/>
        </p:nvSpPr>
        <p:spPr>
          <a:xfrm>
            <a:off x="460375" y="2193966"/>
            <a:ext cx="11459494" cy="3416320"/>
          </a:xfrm>
          <a:prstGeom prst="rect">
            <a:avLst/>
          </a:prstGeom>
          <a:noFill/>
        </p:spPr>
        <p:txBody>
          <a:bodyPr wrap="square" rtlCol="0">
            <a:spAutoFit/>
          </a:bodyPr>
          <a:lstStyle/>
          <a:p>
            <a:pPr>
              <a:spcBef>
                <a:spcPct val="0"/>
              </a:spcBef>
            </a:pPr>
            <a:r>
              <a:rPr lang="he-IL" altLang="en-US" sz="3600" b="1" dirty="0"/>
              <a:t>אם העובד משך סכום כלשהו כבר במועד הזכאות למענק (בו הוגשה בקשה לרצף קצבה) </a:t>
            </a:r>
            <a:r>
              <a:rPr lang="he-IL" altLang="en-US" sz="3600" dirty="0"/>
              <a:t>– במועד הזכאות כאמור יחושב החלק הפטור והחלק החייב של המענק ביחס לסכום המענק שנמשך בפועל במועד זה. במועד החרטה יחושב החלק הפטור בהתאם לחלק היחסי שלא נוצל במועד הזכאות כאמור – עפ"י שיטת המיצוי של תקרת ההון הפטור.</a:t>
            </a:r>
            <a:endParaRPr lang="en-US" altLang="en-US" sz="3600" dirty="0">
              <a:cs typeface="Arial" panose="020B0604020202020204" pitchFamily="34" charset="0"/>
            </a:endParaRPr>
          </a:p>
        </p:txBody>
      </p:sp>
    </p:spTree>
    <p:extLst>
      <p:ext uri="{BB962C8B-B14F-4D97-AF65-F5344CB8AC3E}">
        <p14:creationId xmlns:p14="http://schemas.microsoft.com/office/powerpoint/2010/main" val="106272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 </a:t>
            </a:r>
            <a:r>
              <a:rPr lang="he-IL" altLang="en-US" b="1" dirty="0">
                <a:solidFill>
                  <a:srgbClr val="FF0000"/>
                </a:solidFill>
                <a:cs typeface="Arial" panose="020B0604020202020204" pitchFamily="34" charset="0"/>
              </a:rPr>
              <a:t>אם בוצע הרצף לפני 10.1.2000</a:t>
            </a:r>
          </a:p>
          <a:p>
            <a:endParaRPr lang="en-US" altLang="en-US" b="1" u="sng" dirty="0">
              <a:solidFill>
                <a:srgbClr val="FF0000"/>
              </a:solidFill>
              <a:cs typeface="+mn-cs"/>
            </a:endParaRPr>
          </a:p>
        </p:txBody>
      </p:sp>
      <p:sp>
        <p:nvSpPr>
          <p:cNvPr id="4" name="TextBox 3"/>
          <p:cNvSpPr txBox="1"/>
          <p:nvPr/>
        </p:nvSpPr>
        <p:spPr>
          <a:xfrm>
            <a:off x="299577" y="2695733"/>
            <a:ext cx="11592846" cy="3416320"/>
          </a:xfrm>
          <a:prstGeom prst="rect">
            <a:avLst/>
          </a:prstGeom>
          <a:noFill/>
        </p:spPr>
        <p:txBody>
          <a:bodyPr wrap="square" rtlCol="0">
            <a:spAutoFit/>
          </a:bodyPr>
          <a:lstStyle/>
          <a:p>
            <a:pPr>
              <a:buClr>
                <a:schemeClr val="hlink"/>
              </a:buClr>
              <a:defRPr/>
            </a:pPr>
            <a:r>
              <a:rPr lang="he-IL" altLang="en-US" sz="3600" dirty="0"/>
              <a:t>חוזר 07/2000 שפורסם בעקבות חיקוק חוק ההסדרים במשק לשנת 2000. קבע הוראות ש</a:t>
            </a:r>
            <a:r>
              <a:rPr lang="he-IL" sz="3600" dirty="0"/>
              <a:t>מטרתם הינה ביטול כפל הטבות מס וצמצום הפטור המוענק להפקדות בקופת גמל לקצבה. </a:t>
            </a:r>
          </a:p>
          <a:p>
            <a:pPr>
              <a:buClr>
                <a:schemeClr val="hlink"/>
              </a:buClr>
              <a:defRPr/>
            </a:pPr>
            <a:r>
              <a:rPr lang="he-IL" sz="3600" dirty="0"/>
              <a:t>עם זאת מעניק התיקון העדפה ברורה לחסכון בקופות גמל לקצבה זאת על מנת להבטיח הכנסתם של הפורשים ממעגל העבודה, בדרך של קבלת קצבה חודשית שוטפת.</a:t>
            </a:r>
            <a:endParaRPr lang="en-US" sz="3600" dirty="0"/>
          </a:p>
        </p:txBody>
      </p:sp>
    </p:spTree>
    <p:extLst>
      <p:ext uri="{BB962C8B-B14F-4D97-AF65-F5344CB8AC3E}">
        <p14:creationId xmlns:p14="http://schemas.microsoft.com/office/powerpoint/2010/main" val="92659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 </a:t>
            </a:r>
            <a:r>
              <a:rPr lang="he-IL" altLang="en-US" b="1" dirty="0">
                <a:solidFill>
                  <a:srgbClr val="FF0000"/>
                </a:solidFill>
                <a:cs typeface="Arial" panose="020B0604020202020204" pitchFamily="34" charset="0"/>
              </a:rPr>
              <a:t>אם בוצע הרצף לפני 10.1.2000</a:t>
            </a:r>
          </a:p>
          <a:p>
            <a:endParaRPr lang="en-US" altLang="en-US" b="1" u="sng" dirty="0">
              <a:solidFill>
                <a:srgbClr val="FF0000"/>
              </a:solidFill>
              <a:cs typeface="+mn-cs"/>
            </a:endParaRPr>
          </a:p>
        </p:txBody>
      </p:sp>
      <p:sp>
        <p:nvSpPr>
          <p:cNvPr id="4" name="TextBox 3"/>
          <p:cNvSpPr txBox="1"/>
          <p:nvPr/>
        </p:nvSpPr>
        <p:spPr>
          <a:xfrm>
            <a:off x="299577" y="2695733"/>
            <a:ext cx="11592846" cy="3539430"/>
          </a:xfrm>
          <a:prstGeom prst="rect">
            <a:avLst/>
          </a:prstGeom>
          <a:noFill/>
        </p:spPr>
        <p:txBody>
          <a:bodyPr wrap="square" rtlCol="0">
            <a:spAutoFit/>
          </a:bodyPr>
          <a:lstStyle/>
          <a:p>
            <a:pPr marL="36512" indent="0">
              <a:buFont typeface="Wingdings 2" panose="05020102010507070707" pitchFamily="18" charset="2"/>
              <a:buNone/>
              <a:defRPr/>
            </a:pPr>
            <a:r>
              <a:rPr lang="he-IL" sz="3200" b="1" dirty="0"/>
              <a:t>בקשה לפטור נוסף למענק </a:t>
            </a:r>
            <a:r>
              <a:rPr lang="he-IL" sz="3200" dirty="0"/>
              <a:t>- על-פי סעיף </a:t>
            </a:r>
            <a:r>
              <a:rPr lang="en-US" sz="3200" dirty="0"/>
              <a:t>9</a:t>
            </a:r>
            <a:r>
              <a:rPr lang="he-IL" sz="3200" dirty="0"/>
              <a:t>(</a:t>
            </a:r>
            <a:r>
              <a:rPr lang="en-US" sz="3200" dirty="0"/>
              <a:t>7</a:t>
            </a:r>
            <a:r>
              <a:rPr lang="he-IL" sz="3200" dirty="0"/>
              <a:t>א)(ז)(</a:t>
            </a:r>
            <a:r>
              <a:rPr lang="en-US" sz="3200" dirty="0"/>
              <a:t>2</a:t>
            </a:r>
            <a:r>
              <a:rPr lang="he-IL" sz="3200" dirty="0"/>
              <a:t>) לפקודה, בטרם תיקונו בתיקון </a:t>
            </a:r>
            <a:r>
              <a:rPr lang="en-US" sz="3200" dirty="0"/>
              <a:t>120</a:t>
            </a:r>
            <a:r>
              <a:rPr lang="he-IL" sz="3200" dirty="0"/>
              <a:t>, מגיע פטור למענק שביקשו לגביו רצף קצבה עד לתאריך </a:t>
            </a:r>
            <a:r>
              <a:rPr lang="en-US" sz="3200" dirty="0"/>
              <a:t>9.1.2000</a:t>
            </a:r>
            <a:r>
              <a:rPr lang="he-IL" sz="3200" dirty="0"/>
              <a:t>, גם אם העובד קיבל מענק פטור בעת פרישתו, אם המענק נשאר מופקד בקופה לקצבה במשך למעלה מ- </a:t>
            </a:r>
            <a:r>
              <a:rPr lang="en-US" sz="3200" dirty="0"/>
              <a:t>5</a:t>
            </a:r>
            <a:r>
              <a:rPr lang="he-IL" sz="3200" dirty="0"/>
              <a:t> שנים מיום בקשת הרצף. כל שנה החל מהשנה השישית מקנה פטור של </a:t>
            </a:r>
            <a:r>
              <a:rPr lang="en-US" sz="3200" dirty="0"/>
              <a:t>20%</a:t>
            </a:r>
            <a:r>
              <a:rPr lang="he-IL" sz="3200" dirty="0"/>
              <a:t> מתקרת הפטור המעודכנת בעת החזרה מהרצף.</a:t>
            </a:r>
            <a:endParaRPr lang="en-US" sz="3200" dirty="0"/>
          </a:p>
          <a:p>
            <a:pPr marL="36512" indent="0">
              <a:buFont typeface="Wingdings 2" panose="05020102010507070707" pitchFamily="18" charset="2"/>
              <a:buNone/>
              <a:defRPr/>
            </a:pPr>
            <a:r>
              <a:rPr lang="he-IL" sz="3200" dirty="0"/>
              <a:t>לא יינתן פטור נוסף למענק שביקשו לגביו רצף לאחר </a:t>
            </a:r>
            <a:r>
              <a:rPr lang="en-US" sz="3200" dirty="0"/>
              <a:t>9.1.2000</a:t>
            </a:r>
            <a:r>
              <a:rPr lang="he-IL" sz="3200" dirty="0"/>
              <a:t>.</a:t>
            </a:r>
            <a:endParaRPr lang="en-US" altLang="en-US" sz="3600" b="1" dirty="0"/>
          </a:p>
        </p:txBody>
      </p:sp>
    </p:spTree>
    <p:extLst>
      <p:ext uri="{BB962C8B-B14F-4D97-AF65-F5344CB8AC3E}">
        <p14:creationId xmlns:p14="http://schemas.microsoft.com/office/powerpoint/2010/main" val="1504214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a:t>
            </a:r>
            <a:endParaRPr lang="he-IL" altLang="en-US" b="1" dirty="0">
              <a:solidFill>
                <a:srgbClr val="FF0000"/>
              </a:solidFill>
              <a:cs typeface="Arial" panose="020B0604020202020204" pitchFamily="34" charset="0"/>
            </a:endParaRPr>
          </a:p>
          <a:p>
            <a:endParaRPr lang="en-US" altLang="en-US" b="1" u="sng" dirty="0">
              <a:solidFill>
                <a:srgbClr val="FF0000"/>
              </a:solidFill>
              <a:cs typeface="+mn-cs"/>
            </a:endParaRPr>
          </a:p>
        </p:txBody>
      </p:sp>
      <p:pic>
        <p:nvPicPr>
          <p:cNvPr id="22" name="תמונה 2">
            <a:extLst>
              <a:ext uri="{FF2B5EF4-FFF2-40B4-BE49-F238E27FC236}">
                <a16:creationId xmlns:a16="http://schemas.microsoft.com/office/drawing/2014/main" id="{AB672F11-A26C-4172-AD02-61F0F7CE55C9}"/>
              </a:ext>
            </a:extLst>
          </p:cNvPr>
          <p:cNvPicPr>
            <a:picLocks noChangeAspect="1"/>
          </p:cNvPicPr>
          <p:nvPr/>
        </p:nvPicPr>
        <p:blipFill>
          <a:blip r:embed="rId6">
            <a:extLst>
              <a:ext uri="{28A0092B-C50C-407E-A947-70E740481C1C}">
                <a14:useLocalDpi xmlns:a14="http://schemas.microsoft.com/office/drawing/2010/main" val="0"/>
              </a:ext>
            </a:extLst>
          </a:blip>
          <a:srcRect l="3851" t="4851" b="5901"/>
          <a:stretch>
            <a:fillRect/>
          </a:stretch>
        </p:blipFill>
        <p:spPr bwMode="auto">
          <a:xfrm>
            <a:off x="2700338" y="1223621"/>
            <a:ext cx="4226681" cy="556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8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a:t>
            </a:r>
            <a:endParaRPr lang="en-US" altLang="en-US" b="1" u="sng" dirty="0">
              <a:solidFill>
                <a:srgbClr val="FF0000"/>
              </a:solidFill>
              <a:cs typeface="+mn-cs"/>
            </a:endParaRPr>
          </a:p>
        </p:txBody>
      </p:sp>
      <p:sp>
        <p:nvSpPr>
          <p:cNvPr id="4" name="TextBox 3"/>
          <p:cNvSpPr txBox="1"/>
          <p:nvPr/>
        </p:nvSpPr>
        <p:spPr>
          <a:xfrm>
            <a:off x="460375" y="2193966"/>
            <a:ext cx="11459494" cy="2862322"/>
          </a:xfrm>
          <a:prstGeom prst="rect">
            <a:avLst/>
          </a:prstGeom>
          <a:noFill/>
        </p:spPr>
        <p:txBody>
          <a:bodyPr wrap="square" rtlCol="0">
            <a:spAutoFit/>
          </a:bodyPr>
          <a:lstStyle/>
          <a:p>
            <a:pPr>
              <a:spcBef>
                <a:spcPct val="0"/>
              </a:spcBef>
            </a:pPr>
            <a:r>
              <a:rPr lang="he-IL" altLang="en-US" sz="3600" dirty="0"/>
              <a:t>מובהר בזאת, כי במידה והנישום חזר בו </a:t>
            </a:r>
            <a:r>
              <a:rPr lang="he-IL" altLang="en-US" sz="3600" b="1" u="sng" dirty="0"/>
              <a:t>לאחר</a:t>
            </a:r>
            <a:r>
              <a:rPr lang="he-IL" altLang="en-US" sz="3600" b="1" dirty="0"/>
              <a:t> זכאותו לקצבה </a:t>
            </a:r>
            <a:r>
              <a:rPr lang="he-IL" altLang="en-US" sz="3600" dirty="0"/>
              <a:t>הרי שעל פי תקנון הקופה, יראו את כל הסכום ששולם כהיוון קצבה, ויחולו לגביו הוראות סעיף 2(5) לפקודה ולעניין מקור החיוב במס, והוראות סעיף 9א לפקודה ולעניין זכאות לפטור ממס, בגין הכנסה זו. </a:t>
            </a:r>
            <a:endParaRPr lang="en-US" altLang="en-US" sz="3600" dirty="0">
              <a:cs typeface="Arial" panose="020B0604020202020204" pitchFamily="34" charset="0"/>
            </a:endParaRPr>
          </a:p>
        </p:txBody>
      </p:sp>
    </p:spTree>
    <p:extLst>
      <p:ext uri="{BB962C8B-B14F-4D97-AF65-F5344CB8AC3E}">
        <p14:creationId xmlns:p14="http://schemas.microsoft.com/office/powerpoint/2010/main" val="249269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ירידת הצבירה על ידי הפסדים</a:t>
            </a:r>
          </a:p>
        </p:txBody>
      </p:sp>
      <p:sp>
        <p:nvSpPr>
          <p:cNvPr id="17" name="Rectangle 9">
            <a:extLst>
              <a:ext uri="{FF2B5EF4-FFF2-40B4-BE49-F238E27FC236}">
                <a16:creationId xmlns:a16="http://schemas.microsoft.com/office/drawing/2014/main" id="{A152FE25-B6D3-4991-9E07-8C3647EA4F87}"/>
              </a:ext>
            </a:extLst>
          </p:cNvPr>
          <p:cNvSpPr>
            <a:spLocks noChangeArrowheads="1"/>
          </p:cNvSpPr>
          <p:nvPr/>
        </p:nvSpPr>
        <p:spPr bwMode="auto">
          <a:xfrm>
            <a:off x="1446035" y="1221847"/>
            <a:ext cx="8497888" cy="492443"/>
          </a:xfrm>
          <a:prstGeom prst="rect">
            <a:avLst/>
          </a:prstGeom>
          <a:noFill/>
          <a:ln>
            <a:noFill/>
          </a:ln>
          <a:effectLst/>
        </p:spPr>
        <p:txBody>
          <a:bodyPr lIns="0" tIns="0" rIns="0" bIns="0" anchor="ct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22313" indent="-2730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004888" indent="-255588"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279525" indent="-236538"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1489075" indent="-182563"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19462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4034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28606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3178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buNone/>
              <a:defRPr/>
            </a:pPr>
            <a:r>
              <a:rPr lang="he-IL" sz="3200" b="1" dirty="0">
                <a:cs typeface="+mn-cs"/>
              </a:rPr>
              <a:t>מסלול מעל 60</a:t>
            </a:r>
            <a:endParaRPr lang="en-US" altLang="en-US" sz="3200" dirty="0">
              <a:cs typeface="+mn-cs"/>
            </a:endParaRPr>
          </a:p>
        </p:txBody>
      </p:sp>
      <p:pic>
        <p:nvPicPr>
          <p:cNvPr id="18" name="תמונה 17">
            <a:extLst>
              <a:ext uri="{FF2B5EF4-FFF2-40B4-BE49-F238E27FC236}">
                <a16:creationId xmlns:a16="http://schemas.microsoft.com/office/drawing/2014/main" id="{14F51C22-8C6E-4F2D-B016-40087194FDFF}"/>
              </a:ext>
            </a:extLst>
          </p:cNvPr>
          <p:cNvPicPr>
            <a:picLocks noChangeAspect="1"/>
          </p:cNvPicPr>
          <p:nvPr/>
        </p:nvPicPr>
        <p:blipFill>
          <a:blip r:embed="rId6"/>
          <a:stretch>
            <a:fillRect/>
          </a:stretch>
        </p:blipFill>
        <p:spPr>
          <a:xfrm>
            <a:off x="688931" y="1855314"/>
            <a:ext cx="10134375" cy="3147372"/>
          </a:xfrm>
          <a:prstGeom prst="rect">
            <a:avLst/>
          </a:prstGeom>
        </p:spPr>
      </p:pic>
    </p:spTree>
    <p:extLst>
      <p:ext uri="{BB962C8B-B14F-4D97-AF65-F5344CB8AC3E}">
        <p14:creationId xmlns:p14="http://schemas.microsoft.com/office/powerpoint/2010/main" val="118777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ופריסה</a:t>
            </a:r>
            <a:endParaRPr lang="en-US" altLang="en-US" b="1" u="sng" dirty="0">
              <a:solidFill>
                <a:srgbClr val="FF0000"/>
              </a:solidFill>
              <a:cs typeface="+mn-cs"/>
            </a:endParaRPr>
          </a:p>
        </p:txBody>
      </p:sp>
      <p:sp>
        <p:nvSpPr>
          <p:cNvPr id="4" name="TextBox 3"/>
          <p:cNvSpPr txBox="1"/>
          <p:nvPr/>
        </p:nvSpPr>
        <p:spPr>
          <a:xfrm>
            <a:off x="460375" y="2193966"/>
            <a:ext cx="11459494" cy="4524315"/>
          </a:xfrm>
          <a:prstGeom prst="rect">
            <a:avLst/>
          </a:prstGeom>
          <a:noFill/>
        </p:spPr>
        <p:txBody>
          <a:bodyPr wrap="square" rtlCol="0">
            <a:spAutoFit/>
          </a:bodyPr>
          <a:lstStyle/>
          <a:p>
            <a:pPr>
              <a:spcBef>
                <a:spcPct val="0"/>
              </a:spcBef>
            </a:pPr>
            <a:r>
              <a:rPr lang="he-IL" altLang="en-US" sz="3600" b="1" dirty="0"/>
              <a:t>בעת הפרישה העובד משך רק את החלק הפטור ממס ואת החלק החייב במס החליט לייעד לקצבה בהתאם להוראות סעיף 9(7א)(ז) לפקודה. במועד מאוחר יותר מחליט העובד לבצע חרטה מרצף קצבה ולקבל את יתרת המענק</a:t>
            </a:r>
            <a:r>
              <a:rPr lang="he-IL" altLang="en-US" sz="3600" dirty="0"/>
              <a:t> – </a:t>
            </a:r>
            <a:r>
              <a:rPr lang="he-IL" sz="3600" b="1" dirty="0"/>
              <a:t>לפי הוראות סעיף 3 לחוזר מ"ה מס' 3/2011 - </a:t>
            </a:r>
            <a:r>
              <a:rPr lang="he-IL" sz="3600" b="1" dirty="0">
                <a:hlinkClick r:id="rId6"/>
              </a:rPr>
              <a:t>אופן הטיפול בחרטה מרצף קצבה לפי סעיף 9(7א)(ז) לפקודת מס הכנסה</a:t>
            </a:r>
            <a:r>
              <a:rPr lang="he-IL" sz="3600" dirty="0"/>
              <a:t>, במידה והעובד, במעמד החרטה מרצף קצבה, מעוניין לפרוס קדימה את הפיצויים החייבים במס, </a:t>
            </a:r>
            <a:endParaRPr lang="en-US" altLang="en-US" sz="3600" dirty="0">
              <a:cs typeface="Arial" panose="020B0604020202020204" pitchFamily="34" charset="0"/>
            </a:endParaRPr>
          </a:p>
        </p:txBody>
      </p:sp>
    </p:spTree>
    <p:extLst>
      <p:ext uri="{BB962C8B-B14F-4D97-AF65-F5344CB8AC3E}">
        <p14:creationId xmlns:p14="http://schemas.microsoft.com/office/powerpoint/2010/main" val="289246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ופריסה</a:t>
            </a:r>
            <a:endParaRPr lang="en-US" altLang="en-US" b="1" u="sng" dirty="0">
              <a:solidFill>
                <a:srgbClr val="FF0000"/>
              </a:solidFill>
              <a:cs typeface="+mn-cs"/>
            </a:endParaRPr>
          </a:p>
        </p:txBody>
      </p:sp>
      <p:sp>
        <p:nvSpPr>
          <p:cNvPr id="4" name="TextBox 3"/>
          <p:cNvSpPr txBox="1"/>
          <p:nvPr/>
        </p:nvSpPr>
        <p:spPr>
          <a:xfrm>
            <a:off x="460375" y="2193966"/>
            <a:ext cx="11459494" cy="3416320"/>
          </a:xfrm>
          <a:prstGeom prst="rect">
            <a:avLst/>
          </a:prstGeom>
          <a:noFill/>
        </p:spPr>
        <p:txBody>
          <a:bodyPr wrap="square" rtlCol="0">
            <a:spAutoFit/>
          </a:bodyPr>
          <a:lstStyle/>
          <a:p>
            <a:r>
              <a:rPr lang="he-IL" sz="3600" b="1" dirty="0"/>
              <a:t>תתאפשר </a:t>
            </a:r>
            <a:r>
              <a:rPr lang="he-IL" sz="3600" b="1" dirty="0">
                <a:hlinkClick r:id="rId6"/>
              </a:rPr>
              <a:t>פריסה</a:t>
            </a:r>
            <a:r>
              <a:rPr lang="he-IL" sz="3600" b="1" dirty="0"/>
              <a:t> רק למשך יתרת שנות המס לגביהן ניתן היה לבצע פריסה ביום עזיבת מקום העבודה !</a:t>
            </a:r>
            <a:r>
              <a:rPr lang="he-IL" sz="3600" dirty="0"/>
              <a:t> דהיינו ככל שהשנים חולפות ממועד עזיבת מקום העבודה מספר שנות הפריסה קטן עד כדי ביטול מוחלט של האפשרות לבצע פריסה, מה שעלול להביא לכדי תשלום מס כבד בהרבה מביצוע פריסה כבר ביום עזיבת מקום העבודה.</a:t>
            </a:r>
          </a:p>
        </p:txBody>
      </p:sp>
    </p:spTree>
    <p:extLst>
      <p:ext uri="{BB962C8B-B14F-4D97-AF65-F5344CB8AC3E}">
        <p14:creationId xmlns:p14="http://schemas.microsoft.com/office/powerpoint/2010/main" val="283205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חסרונות רצף קצבה</a:t>
            </a:r>
          </a:p>
        </p:txBody>
      </p:sp>
      <p:sp>
        <p:nvSpPr>
          <p:cNvPr id="4" name="TextBox 3"/>
          <p:cNvSpPr txBox="1"/>
          <p:nvPr/>
        </p:nvSpPr>
        <p:spPr>
          <a:xfrm>
            <a:off x="460375" y="1991421"/>
            <a:ext cx="11459494" cy="4524315"/>
          </a:xfrm>
          <a:prstGeom prst="rect">
            <a:avLst/>
          </a:prstGeom>
          <a:noFill/>
        </p:spPr>
        <p:txBody>
          <a:bodyPr wrap="square" rtlCol="0">
            <a:spAutoFit/>
          </a:bodyPr>
          <a:lstStyle/>
          <a:p>
            <a:r>
              <a:rPr lang="he-IL" sz="3200" dirty="0"/>
              <a:t>גרוע מכך, </a:t>
            </a:r>
            <a:r>
              <a:rPr lang="he-IL" sz="3200" b="1" dirty="0"/>
              <a:t>במסגרת סעיף 1.5 לאותו החוזר, </a:t>
            </a:r>
            <a:r>
              <a:rPr lang="he-IL" sz="3200" dirty="0"/>
              <a:t>רשות </a:t>
            </a:r>
            <a:r>
              <a:rPr lang="he-IL" sz="3200" dirty="0" err="1"/>
              <a:t>המסים</a:t>
            </a:r>
            <a:r>
              <a:rPr lang="he-IL" sz="3200" dirty="0"/>
              <a:t> חוזרת ומבהירה כי חרטה מרצף קצבה מחייבת ביצוע התחשבנות עם פקיד השומה לצורך חישוב המס לתשלום, בגין </a:t>
            </a:r>
            <a:r>
              <a:rPr lang="he-IL" sz="3200" b="1" dirty="0"/>
              <a:t>כל כספי הפיצויים העומדים לרשות העובד אשר הופקדו על ידי אותו מעביד</a:t>
            </a:r>
            <a:r>
              <a:rPr lang="he-IL" sz="3200" dirty="0"/>
              <a:t>. דהיינו, ככלל, אין חרטה חלקית מרצף קצבה. מיותר לפרט עד כמה ולמה מדובר בסנקציה נוראית עבור עובד שבחר באופן פאסיבי ברצף קצבה תוך </a:t>
            </a:r>
            <a:r>
              <a:rPr lang="he-IL" sz="3200" b="1" dirty="0"/>
              <a:t>מחשבה שגויה</a:t>
            </a:r>
            <a:r>
              <a:rPr lang="he-IL" sz="3200" dirty="0"/>
              <a:t> שהוא רק דוחה את ההחלטה, מהו החלק אותו הוא מעוניין לממש כתשלום חד פעמי במזומן ומהו החלק אותו הוא מעוניין לממש כקצבה חודשית עם יציאתו לפנסיה וזאת מבלי שיאונה לו כל רע.</a:t>
            </a:r>
          </a:p>
        </p:txBody>
      </p:sp>
    </p:spTree>
    <p:extLst>
      <p:ext uri="{BB962C8B-B14F-4D97-AF65-F5344CB8AC3E}">
        <p14:creationId xmlns:p14="http://schemas.microsoft.com/office/powerpoint/2010/main" val="3785833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ופריסה</a:t>
            </a:r>
            <a:endParaRPr lang="en-US" altLang="en-US" b="1" u="sng" dirty="0">
              <a:solidFill>
                <a:srgbClr val="FF0000"/>
              </a:solidFill>
              <a:cs typeface="+mn-cs"/>
            </a:endParaRPr>
          </a:p>
        </p:txBody>
      </p:sp>
      <p:sp>
        <p:nvSpPr>
          <p:cNvPr id="4" name="TextBox 3"/>
          <p:cNvSpPr txBox="1"/>
          <p:nvPr/>
        </p:nvSpPr>
        <p:spPr>
          <a:xfrm>
            <a:off x="460375" y="2193966"/>
            <a:ext cx="11459494" cy="1754326"/>
          </a:xfrm>
          <a:prstGeom prst="rect">
            <a:avLst/>
          </a:prstGeom>
          <a:noFill/>
        </p:spPr>
        <p:txBody>
          <a:bodyPr wrap="square" rtlCol="0">
            <a:spAutoFit/>
          </a:bodyPr>
          <a:lstStyle/>
          <a:p>
            <a:pPr>
              <a:spcBef>
                <a:spcPct val="0"/>
              </a:spcBef>
              <a:defRPr/>
            </a:pPr>
            <a:r>
              <a:rPr lang="he-IL" sz="3600" dirty="0"/>
              <a:t>לדוגמא, עובד פרש בשנת 2016 ועמדו לרשותו 4 שנות פריסת מס. בשנת 2017 מבקש העובד לבצע חרטה מרצף קצבה כעת יהיה באפשרותו לבצע פריסת מס רק לשלוש שנים.</a:t>
            </a:r>
            <a:endParaRPr lang="en-US" altLang="en-US" sz="3600" dirty="0"/>
          </a:p>
        </p:txBody>
      </p:sp>
    </p:spTree>
    <p:extLst>
      <p:ext uri="{BB962C8B-B14F-4D97-AF65-F5344CB8AC3E}">
        <p14:creationId xmlns:p14="http://schemas.microsoft.com/office/powerpoint/2010/main" val="1863872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ופריסה</a:t>
            </a:r>
            <a:endParaRPr lang="en-US" altLang="en-US" b="1" u="sng" dirty="0">
              <a:solidFill>
                <a:srgbClr val="FF0000"/>
              </a:solidFill>
              <a:cs typeface="+mn-cs"/>
            </a:endParaRPr>
          </a:p>
        </p:txBody>
      </p:sp>
      <p:sp>
        <p:nvSpPr>
          <p:cNvPr id="4" name="TextBox 3"/>
          <p:cNvSpPr txBox="1"/>
          <p:nvPr/>
        </p:nvSpPr>
        <p:spPr>
          <a:xfrm>
            <a:off x="460375" y="2193966"/>
            <a:ext cx="11459494" cy="3970318"/>
          </a:xfrm>
          <a:prstGeom prst="rect">
            <a:avLst/>
          </a:prstGeom>
          <a:noFill/>
        </p:spPr>
        <p:txBody>
          <a:bodyPr wrap="square" rtlCol="0">
            <a:spAutoFit/>
          </a:bodyPr>
          <a:lstStyle/>
          <a:p>
            <a:pPr>
              <a:spcBef>
                <a:spcPct val="0"/>
              </a:spcBef>
            </a:pPr>
            <a:r>
              <a:rPr lang="he-IL" altLang="en-US" sz="3600" b="1" dirty="0"/>
              <a:t>בעת הפרישה העובד משך את החלק הפטור ממס וכן חלק מסוים החייב במס אשר לגביו הוא מבקש לבצע פריסה כבר במועד הפרישה. את יתרת החלק החייב במס ייעד לרצף קצבה ובמועד מאוחר יותר מחליט לבצע חרטה מרצף קצבה ולקבל את יתרת המענק</a:t>
            </a:r>
            <a:r>
              <a:rPr lang="he-IL" altLang="en-US" sz="3600" dirty="0"/>
              <a:t> – במקרה זה, בגין חלק המענק החייב במס לפי הוראות הסעיף, תתאפשר פריסה רק למשך </a:t>
            </a:r>
            <a:r>
              <a:rPr lang="he-IL" altLang="en-US" sz="3600" b="1" dirty="0"/>
              <a:t>יתרת</a:t>
            </a:r>
            <a:r>
              <a:rPr lang="he-IL" altLang="en-US" sz="3600" dirty="0"/>
              <a:t> שנות המס שנותרו משנות המס לגביהן אושרה הפריסה הראשונה.</a:t>
            </a:r>
            <a:endParaRPr lang="en-US" altLang="en-US" sz="3600" dirty="0">
              <a:cs typeface="Arial" panose="020B0604020202020204" pitchFamily="34" charset="0"/>
            </a:endParaRPr>
          </a:p>
        </p:txBody>
      </p:sp>
    </p:spTree>
    <p:extLst>
      <p:ext uri="{BB962C8B-B14F-4D97-AF65-F5344CB8AC3E}">
        <p14:creationId xmlns:p14="http://schemas.microsoft.com/office/powerpoint/2010/main" val="64939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ופריסה</a:t>
            </a:r>
            <a:endParaRPr lang="en-US" altLang="en-US" b="1" u="sng" dirty="0">
              <a:solidFill>
                <a:srgbClr val="FF0000"/>
              </a:solidFill>
              <a:cs typeface="+mn-cs"/>
            </a:endParaRPr>
          </a:p>
        </p:txBody>
      </p:sp>
      <p:sp>
        <p:nvSpPr>
          <p:cNvPr id="4" name="TextBox 3"/>
          <p:cNvSpPr txBox="1"/>
          <p:nvPr/>
        </p:nvSpPr>
        <p:spPr>
          <a:xfrm>
            <a:off x="460375" y="2193966"/>
            <a:ext cx="11459494" cy="3970318"/>
          </a:xfrm>
          <a:prstGeom prst="rect">
            <a:avLst/>
          </a:prstGeom>
          <a:noFill/>
        </p:spPr>
        <p:txBody>
          <a:bodyPr wrap="square" rtlCol="0">
            <a:spAutoFit/>
          </a:bodyPr>
          <a:lstStyle/>
          <a:p>
            <a:pPr>
              <a:buFont typeface="Wingdings 2" panose="05020102010507070707" pitchFamily="18" charset="2"/>
              <a:buNone/>
              <a:defRPr/>
            </a:pPr>
            <a:r>
              <a:rPr lang="he-IL" sz="3600" dirty="0"/>
              <a:t>בהמשך לנתוני הדוגמא הקודמת,</a:t>
            </a:r>
          </a:p>
          <a:p>
            <a:pPr>
              <a:buFont typeface="Wingdings 2" panose="05020102010507070707" pitchFamily="18" charset="2"/>
              <a:buNone/>
              <a:defRPr/>
            </a:pPr>
            <a:r>
              <a:rPr lang="he-IL" sz="3600" dirty="0"/>
              <a:t>העובד פרש בשנת 2016 ועמדו לרשותו 4 שנות פריסת מס. במועד סיום העובדה ביצע פריסת מס על חלק מהכספים החייבים כעת בשנת 2017 מבקש העובד לבצע חרטה מרצף קצבה, יהיה באפשרותו לבצע פריסת מס רק לשלוש שנים.</a:t>
            </a:r>
          </a:p>
          <a:p>
            <a:pPr>
              <a:buFont typeface="Wingdings 2" panose="05020102010507070707" pitchFamily="18" charset="2"/>
              <a:buNone/>
              <a:defRPr/>
            </a:pPr>
            <a:br>
              <a:rPr lang="he-IL" sz="3600" dirty="0"/>
            </a:br>
            <a:endParaRPr lang="en-US" altLang="en-US" sz="3600" dirty="0"/>
          </a:p>
        </p:txBody>
      </p:sp>
    </p:spTree>
    <p:extLst>
      <p:ext uri="{BB962C8B-B14F-4D97-AF65-F5344CB8AC3E}">
        <p14:creationId xmlns:p14="http://schemas.microsoft.com/office/powerpoint/2010/main" val="264566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ופריסה</a:t>
            </a:r>
            <a:endParaRPr lang="en-US" altLang="en-US" b="1" u="sng" dirty="0">
              <a:solidFill>
                <a:srgbClr val="FF0000"/>
              </a:solidFill>
              <a:cs typeface="+mn-cs"/>
            </a:endParaRPr>
          </a:p>
        </p:txBody>
      </p:sp>
      <p:sp>
        <p:nvSpPr>
          <p:cNvPr id="4" name="TextBox 3"/>
          <p:cNvSpPr txBox="1"/>
          <p:nvPr/>
        </p:nvSpPr>
        <p:spPr>
          <a:xfrm>
            <a:off x="460375" y="2193966"/>
            <a:ext cx="11459494" cy="2862322"/>
          </a:xfrm>
          <a:prstGeom prst="rect">
            <a:avLst/>
          </a:prstGeom>
          <a:noFill/>
        </p:spPr>
        <p:txBody>
          <a:bodyPr wrap="square" rtlCol="0">
            <a:spAutoFit/>
          </a:bodyPr>
          <a:lstStyle/>
          <a:p>
            <a:pPr>
              <a:spcBef>
                <a:spcPct val="0"/>
              </a:spcBef>
            </a:pPr>
            <a:r>
              <a:rPr lang="he-IL" altLang="en-US" sz="3600" b="1" dirty="0"/>
              <a:t>בעת החרטה העובד לא ביקש לבצע פריסה מכל סיבה שהיא, ובשלב מאוחר יותר פונה העובד לפקיד שומה בבקשה לבצע פריסה כאמור</a:t>
            </a:r>
            <a:r>
              <a:rPr lang="he-IL" altLang="en-US" sz="3600" dirty="0"/>
              <a:t> – במקרה זה ניתן לבצע פריסה רק למשך </a:t>
            </a:r>
            <a:r>
              <a:rPr lang="he-IL" altLang="en-US" sz="3600" b="1" dirty="0"/>
              <a:t>יתרת</a:t>
            </a:r>
            <a:r>
              <a:rPr lang="he-IL" altLang="en-US" sz="3600" dirty="0"/>
              <a:t> שנות המס לגביהן ניתן היה לבצע פריסה בעת הפרישה.</a:t>
            </a:r>
            <a:endParaRPr lang="en-US" altLang="en-US" sz="3600" dirty="0">
              <a:cs typeface="Arial" panose="020B0604020202020204" pitchFamily="34" charset="0"/>
            </a:endParaRPr>
          </a:p>
        </p:txBody>
      </p:sp>
    </p:spTree>
    <p:extLst>
      <p:ext uri="{BB962C8B-B14F-4D97-AF65-F5344CB8AC3E}">
        <p14:creationId xmlns:p14="http://schemas.microsoft.com/office/powerpoint/2010/main" val="3873220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על ידי היורשים</a:t>
            </a:r>
            <a:endParaRPr lang="en-US" altLang="en-US" b="1" u="sng" dirty="0">
              <a:solidFill>
                <a:srgbClr val="FF0000"/>
              </a:solidFill>
              <a:cs typeface="+mn-cs"/>
            </a:endParaRPr>
          </a:p>
        </p:txBody>
      </p:sp>
      <p:sp>
        <p:nvSpPr>
          <p:cNvPr id="4" name="TextBox 3"/>
          <p:cNvSpPr txBox="1"/>
          <p:nvPr/>
        </p:nvSpPr>
        <p:spPr>
          <a:xfrm>
            <a:off x="460375" y="2193966"/>
            <a:ext cx="11459494" cy="4154984"/>
          </a:xfrm>
          <a:prstGeom prst="rect">
            <a:avLst/>
          </a:prstGeom>
          <a:noFill/>
        </p:spPr>
        <p:txBody>
          <a:bodyPr wrap="square" rtlCol="0">
            <a:spAutoFit/>
          </a:bodyPr>
          <a:lstStyle/>
          <a:p>
            <a:pPr>
              <a:spcBef>
                <a:spcPct val="0"/>
              </a:spcBef>
            </a:pPr>
            <a:r>
              <a:rPr lang="he-IL" altLang="en-US" sz="4400" b="1" dirty="0"/>
              <a:t>היורשים יוכלו להשאיר את הכספים לגביהם בוצע רצף הקצבה בקופת הגמל לקצבה, וזו תעביר ליורשים "קצבת שאירים" בהתאם לתנאים הקבועים בקופה</a:t>
            </a:r>
            <a:r>
              <a:rPr lang="he-IL" altLang="en-US" sz="4400" dirty="0"/>
              <a:t> – במקרה זה תהווה קצבה זו בידי היורשים הכנסה שמקור חיובה הוא סעיף 2(5) לפקודה. </a:t>
            </a:r>
            <a:endParaRPr lang="en-US" altLang="en-US" sz="4400" dirty="0">
              <a:cs typeface="Arial" panose="020B0604020202020204" pitchFamily="34" charset="0"/>
            </a:endParaRPr>
          </a:p>
        </p:txBody>
      </p:sp>
    </p:spTree>
    <p:extLst>
      <p:ext uri="{BB962C8B-B14F-4D97-AF65-F5344CB8AC3E}">
        <p14:creationId xmlns:p14="http://schemas.microsoft.com/office/powerpoint/2010/main" val="289162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על ידי היורשים</a:t>
            </a:r>
            <a:endParaRPr lang="en-US" altLang="en-US" b="1" u="sng" dirty="0">
              <a:solidFill>
                <a:srgbClr val="FF0000"/>
              </a:solidFill>
              <a:cs typeface="+mn-cs"/>
            </a:endParaRPr>
          </a:p>
        </p:txBody>
      </p:sp>
      <p:sp>
        <p:nvSpPr>
          <p:cNvPr id="4" name="TextBox 3"/>
          <p:cNvSpPr txBox="1"/>
          <p:nvPr/>
        </p:nvSpPr>
        <p:spPr>
          <a:xfrm>
            <a:off x="460375" y="2193966"/>
            <a:ext cx="11459494" cy="4401205"/>
          </a:xfrm>
          <a:prstGeom prst="rect">
            <a:avLst/>
          </a:prstGeom>
          <a:noFill/>
        </p:spPr>
        <p:txBody>
          <a:bodyPr wrap="square" rtlCol="0">
            <a:spAutoFit/>
          </a:bodyPr>
          <a:lstStyle/>
          <a:p>
            <a:pPr>
              <a:spcBef>
                <a:spcPct val="0"/>
              </a:spcBef>
            </a:pPr>
            <a:r>
              <a:rPr lang="he-IL" altLang="en-US" sz="4000" b="1" dirty="0"/>
              <a:t>היורשים יוכלו לבקש לבצע חרטה מרצף ולמשוך את הכספים שיועדו לקצבה (במסגרת הבקשה לרצף קצבה) כסכום חד פעמי</a:t>
            </a:r>
            <a:r>
              <a:rPr lang="he-IL" altLang="en-US" sz="4000" dirty="0"/>
              <a:t> – במקרה זה יחשב אירוע המס אצל הנפטר (ולא אצל היורשים) בהתאם לשיעור המס שחל עליו בשנת הפטירה (ומבלי שיחול שיעור מס מוגבל של 40% שנקבע במסגרת סעיף 125א לפקודה, הואיל וכאמור וההכנסה מחויבת בתיק הנפטר)</a:t>
            </a:r>
            <a:endParaRPr lang="en-US" altLang="en-US" sz="4000" dirty="0">
              <a:cs typeface="Arial" panose="020B0604020202020204" pitchFamily="34" charset="0"/>
            </a:endParaRPr>
          </a:p>
        </p:txBody>
      </p:sp>
    </p:spTree>
    <p:extLst>
      <p:ext uri="{BB962C8B-B14F-4D97-AF65-F5344CB8AC3E}">
        <p14:creationId xmlns:p14="http://schemas.microsoft.com/office/powerpoint/2010/main" val="194752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על ידי היורשים</a:t>
            </a:r>
            <a:endParaRPr lang="en-US" altLang="en-US" b="1" u="sng" dirty="0">
              <a:solidFill>
                <a:srgbClr val="FF0000"/>
              </a:solidFill>
              <a:cs typeface="+mn-cs"/>
            </a:endParaRPr>
          </a:p>
        </p:txBody>
      </p:sp>
      <p:sp>
        <p:nvSpPr>
          <p:cNvPr id="4" name="TextBox 3"/>
          <p:cNvSpPr txBox="1"/>
          <p:nvPr/>
        </p:nvSpPr>
        <p:spPr>
          <a:xfrm>
            <a:off x="460375" y="2193966"/>
            <a:ext cx="11459494" cy="4401205"/>
          </a:xfrm>
          <a:prstGeom prst="rect">
            <a:avLst/>
          </a:prstGeom>
          <a:noFill/>
        </p:spPr>
        <p:txBody>
          <a:bodyPr wrap="square" rtlCol="0">
            <a:spAutoFit/>
          </a:bodyPr>
          <a:lstStyle/>
          <a:p>
            <a:pPr>
              <a:spcBef>
                <a:spcPct val="0"/>
              </a:spcBef>
            </a:pPr>
            <a:r>
              <a:rPr lang="he-IL" altLang="en-US" sz="4000" b="1" dirty="0"/>
              <a:t>היורשים יוכלו לבקש לבצע חרטה מרצף ולמשוך את הכספים שיועדו לקצבה (במסגרת הבקשה לרצף קצבה) כסכום חד פעמי</a:t>
            </a:r>
            <a:r>
              <a:rPr lang="he-IL" altLang="en-US" sz="4000" dirty="0"/>
              <a:t> – במקרה זה יחשב אירוע המס אצל הנפטר (ולא אצל היורשים) בהתאם לשיעור המס שחל עליו בשנת הפטירה (ומבלי שיחול שיעור מס מוגבל של 40% שנקבע במסגרת סעיף 125א לפקודה, הואיל וכאמור וההכנסה מחויבת בתיק הנפטר)</a:t>
            </a:r>
            <a:endParaRPr lang="en-US" altLang="en-US" sz="4000" dirty="0">
              <a:cs typeface="Arial" panose="020B0604020202020204" pitchFamily="34" charset="0"/>
            </a:endParaRPr>
          </a:p>
        </p:txBody>
      </p:sp>
    </p:spTree>
    <p:extLst>
      <p:ext uri="{BB962C8B-B14F-4D97-AF65-F5344CB8AC3E}">
        <p14:creationId xmlns:p14="http://schemas.microsoft.com/office/powerpoint/2010/main" val="2306264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505860"/>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חוסכים רבים שואלים האם כדאי לשנות כעת את מסלול ההשקעה. </a:t>
            </a:r>
          </a:p>
          <a:p>
            <a:r>
              <a:rPr lang="he-IL" sz="3600" dirty="0" err="1"/>
              <a:t>לדעתיי</a:t>
            </a:r>
            <a:r>
              <a:rPr lang="he-IL" sz="3600" dirty="0"/>
              <a:t> השווקים בשבועות האחרונים מאוד תנודתיים, חוסכים שמבקשים לשנות כעת את מסלול ההשקעה בעצם מקבעים את ההפסד אותו ספגו.</a:t>
            </a:r>
          </a:p>
          <a:p>
            <a:r>
              <a:rPr lang="he-IL" sz="3600" dirty="0"/>
              <a:t>מומלץ להיצמד </a:t>
            </a:r>
            <a:r>
              <a:rPr lang="he-IL" sz="3600" dirty="0" err="1"/>
              <a:t>לתכנית</a:t>
            </a:r>
            <a:r>
              <a:rPr lang="he-IL" sz="3600" dirty="0"/>
              <a:t> ההשקעה המקורית. חוסך שחייב למשוך את הכספים, יאלץ למשוך אותם למרות ההפסד. חוסך שהשקיע למספר שנים, אין לו מה לשנות את המסלול בדיעבד.</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ירידת הצבירה על ידי הפסדים</a:t>
            </a:r>
          </a:p>
        </p:txBody>
      </p:sp>
    </p:spTree>
    <p:extLst>
      <p:ext uri="{BB962C8B-B14F-4D97-AF65-F5344CB8AC3E}">
        <p14:creationId xmlns:p14="http://schemas.microsoft.com/office/powerpoint/2010/main" val="3925639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חרטה מרצף קצבה על ידי היורשים</a:t>
            </a:r>
            <a:endParaRPr lang="en-US" altLang="en-US" b="1" u="sng" dirty="0">
              <a:solidFill>
                <a:srgbClr val="FF0000"/>
              </a:solidFill>
              <a:cs typeface="+mn-cs"/>
            </a:endParaRPr>
          </a:p>
        </p:txBody>
      </p:sp>
      <p:sp>
        <p:nvSpPr>
          <p:cNvPr id="4" name="TextBox 3"/>
          <p:cNvSpPr txBox="1"/>
          <p:nvPr/>
        </p:nvSpPr>
        <p:spPr>
          <a:xfrm>
            <a:off x="460376" y="2256114"/>
            <a:ext cx="11459494" cy="3785652"/>
          </a:xfrm>
          <a:prstGeom prst="rect">
            <a:avLst/>
          </a:prstGeom>
          <a:noFill/>
        </p:spPr>
        <p:txBody>
          <a:bodyPr wrap="square" rtlCol="0">
            <a:spAutoFit/>
          </a:bodyPr>
          <a:lstStyle/>
          <a:p>
            <a:pPr>
              <a:buFont typeface="Wingdings 2" panose="05020102010507070707" pitchFamily="18" charset="2"/>
              <a:buNone/>
              <a:defRPr/>
            </a:pPr>
            <a:r>
              <a:rPr lang="he-IL" sz="4000" dirty="0"/>
              <a:t>במקרה כגון זה – מובהר כי תקרת הפטור שתחול בעת ההתחשבנות תהא תקרת הפטור "הרגילה" החלה במקרה של עזיבת מקום עבודה ולא תקרת הפטור "הכפולה" החלה במקרה מוות של עובד. דהיינו 12,380 ש"ח לכל שנת עבודה ולא 24,760 ש"ח לכל שנת עבודה, נכון לשנת 2019.</a:t>
            </a:r>
          </a:p>
        </p:txBody>
      </p:sp>
    </p:spTree>
    <p:extLst>
      <p:ext uri="{BB962C8B-B14F-4D97-AF65-F5344CB8AC3E}">
        <p14:creationId xmlns:p14="http://schemas.microsoft.com/office/powerpoint/2010/main" val="3968589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u="sng" dirty="0">
                <a:solidFill>
                  <a:srgbClr val="FF0000"/>
                </a:solidFill>
                <a:cs typeface="+mn-cs"/>
              </a:rPr>
              <a:t>היוון לאחר רצף קצבה</a:t>
            </a:r>
            <a:endParaRPr lang="en-US" altLang="en-US" b="1" u="sng" dirty="0">
              <a:solidFill>
                <a:srgbClr val="FF0000"/>
              </a:solidFill>
              <a:cs typeface="+mn-cs"/>
            </a:endParaRPr>
          </a:p>
        </p:txBody>
      </p:sp>
      <p:sp>
        <p:nvSpPr>
          <p:cNvPr id="4" name="TextBox 3"/>
          <p:cNvSpPr txBox="1"/>
          <p:nvPr/>
        </p:nvSpPr>
        <p:spPr>
          <a:xfrm>
            <a:off x="460375" y="1804016"/>
            <a:ext cx="11459494" cy="4893647"/>
          </a:xfrm>
          <a:prstGeom prst="rect">
            <a:avLst/>
          </a:prstGeom>
          <a:noFill/>
        </p:spPr>
        <p:txBody>
          <a:bodyPr wrap="square" rtlCol="0">
            <a:spAutoFit/>
          </a:bodyPr>
          <a:lstStyle/>
          <a:p>
            <a:pPr marL="36512" indent="0">
              <a:buFont typeface="Wingdings 2" panose="05020102010507070707" pitchFamily="18" charset="2"/>
              <a:buNone/>
              <a:defRPr/>
            </a:pPr>
            <a:r>
              <a:rPr lang="he-IL" sz="4400" dirty="0"/>
              <a:t>כדי שהיוון של כספים שנובעים מרצף קצבה, יהיה אפשרי (ולא יראה כחרטה מרצף) יש לעמוד בתנאי סעיף 4 לתיקון 206 :</a:t>
            </a:r>
            <a:endParaRPr lang="he-IL" sz="3600" dirty="0"/>
          </a:p>
          <a:p>
            <a:pPr marL="36512" indent="0">
              <a:buFont typeface="Wingdings 2" panose="05020102010507070707" pitchFamily="18" charset="2"/>
              <a:buNone/>
              <a:defRPr/>
            </a:pPr>
            <a:r>
              <a:rPr lang="he-IL" sz="3600" dirty="0"/>
              <a:t>"(4) יחיד שמשך סכומים מקופת גמל כהיוון קצבה שמקורה במרכיב הפיצויים, שהופקדו בלא מרכיב תגמולי המעביד כהגדרתם בסעיף 3(ה3), יראו אותו כמי שחזר בו מכוונתו להשאיר את הכספים למטרת קצבה, ויחולו הוראות סעיף 9(7א)(ז)"</a:t>
            </a:r>
            <a:endParaRPr lang="en-US" sz="3600" dirty="0"/>
          </a:p>
        </p:txBody>
      </p:sp>
    </p:spTree>
    <p:extLst>
      <p:ext uri="{BB962C8B-B14F-4D97-AF65-F5344CB8AC3E}">
        <p14:creationId xmlns:p14="http://schemas.microsoft.com/office/powerpoint/2010/main" val="264957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פריסת מענק חייב לפי סעיף </a:t>
            </a:r>
            <a:r>
              <a:rPr lang="en-US" altLang="en-US" b="1" dirty="0">
                <a:solidFill>
                  <a:srgbClr val="FF0000"/>
                </a:solidFill>
                <a:cs typeface="+mn-cs"/>
              </a:rPr>
              <a:t>8</a:t>
            </a:r>
            <a:r>
              <a:rPr lang="he-IL" altLang="en-US" b="1" dirty="0">
                <a:solidFill>
                  <a:srgbClr val="FF0000"/>
                </a:solidFill>
                <a:cs typeface="+mn-cs"/>
              </a:rPr>
              <a:t>(ג) – טופס 116ג</a:t>
            </a:r>
            <a:endParaRPr lang="en-US" altLang="en-US" b="1" dirty="0">
              <a:solidFill>
                <a:srgbClr val="FF0000"/>
              </a:solidFill>
              <a:cs typeface="+mn-cs"/>
            </a:endParaRPr>
          </a:p>
        </p:txBody>
      </p:sp>
      <p:sp>
        <p:nvSpPr>
          <p:cNvPr id="4" name="TextBox 3"/>
          <p:cNvSpPr txBox="1"/>
          <p:nvPr/>
        </p:nvSpPr>
        <p:spPr>
          <a:xfrm>
            <a:off x="460375" y="2220600"/>
            <a:ext cx="11459494" cy="3477875"/>
          </a:xfrm>
          <a:prstGeom prst="rect">
            <a:avLst/>
          </a:prstGeom>
          <a:noFill/>
        </p:spPr>
        <p:txBody>
          <a:bodyPr wrap="square" rtlCol="0">
            <a:spAutoFit/>
          </a:bodyPr>
          <a:lstStyle/>
          <a:p>
            <a:pPr>
              <a:spcBef>
                <a:spcPct val="0"/>
              </a:spcBef>
            </a:pPr>
            <a:r>
              <a:rPr lang="he-IL" altLang="en-US" sz="4400" dirty="0"/>
              <a:t>מדובר באחד מתכנוני המס החשובים בסיום עבודה.</a:t>
            </a:r>
          </a:p>
          <a:p>
            <a:pPr>
              <a:spcBef>
                <a:spcPct val="0"/>
              </a:spcBef>
            </a:pPr>
            <a:r>
              <a:rPr lang="he-IL" altLang="en-US" sz="4400" dirty="0"/>
              <a:t>מענק חייב ניתן לפריסה קדימה ו/או אחורה אך לא יותר משש שנים בסך </a:t>
            </a:r>
            <a:r>
              <a:rPr lang="he-IL" altLang="en-US" sz="4400" dirty="0" err="1"/>
              <a:t>הכל</a:t>
            </a:r>
            <a:r>
              <a:rPr lang="he-IL" altLang="en-US" sz="4400" dirty="0"/>
              <a:t>.</a:t>
            </a:r>
          </a:p>
          <a:p>
            <a:pPr>
              <a:spcBef>
                <a:spcPct val="0"/>
              </a:spcBef>
            </a:pPr>
            <a:r>
              <a:rPr lang="he-IL" altLang="en-US" sz="4400" dirty="0"/>
              <a:t>חשוב לפדות את הכספים בשנת הפריסה כדי לצרף לדוחות את אישור ניכוי המס.</a:t>
            </a:r>
            <a:endParaRPr lang="en-US" altLang="en-US" sz="4400" dirty="0">
              <a:cs typeface="Arial" panose="020B0604020202020204" pitchFamily="34" charset="0"/>
            </a:endParaRPr>
          </a:p>
        </p:txBody>
      </p:sp>
    </p:spTree>
    <p:extLst>
      <p:ext uri="{BB962C8B-B14F-4D97-AF65-F5344CB8AC3E}">
        <p14:creationId xmlns:p14="http://schemas.microsoft.com/office/powerpoint/2010/main" val="3664831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פריסת מענק חייב לפי סעיף </a:t>
            </a:r>
            <a:r>
              <a:rPr lang="en-US" altLang="en-US" b="1" dirty="0">
                <a:solidFill>
                  <a:srgbClr val="FF0000"/>
                </a:solidFill>
                <a:cs typeface="+mn-cs"/>
              </a:rPr>
              <a:t>8</a:t>
            </a:r>
            <a:r>
              <a:rPr lang="he-IL" altLang="en-US" b="1" dirty="0">
                <a:solidFill>
                  <a:srgbClr val="FF0000"/>
                </a:solidFill>
                <a:cs typeface="+mn-cs"/>
              </a:rPr>
              <a:t>(ג)</a:t>
            </a:r>
            <a:endParaRPr lang="en-US" altLang="en-US" b="1" dirty="0">
              <a:solidFill>
                <a:srgbClr val="FF0000"/>
              </a:solidFill>
              <a:cs typeface="+mn-cs"/>
            </a:endParaRPr>
          </a:p>
        </p:txBody>
      </p:sp>
      <p:pic>
        <p:nvPicPr>
          <p:cNvPr id="22" name="תמונה 3">
            <a:extLst>
              <a:ext uri="{FF2B5EF4-FFF2-40B4-BE49-F238E27FC236}">
                <a16:creationId xmlns:a16="http://schemas.microsoft.com/office/drawing/2014/main" id="{511F27B2-285F-4247-A463-731FF098C221}"/>
              </a:ext>
            </a:extLst>
          </p:cNvPr>
          <p:cNvPicPr>
            <a:picLocks noChangeAspect="1"/>
          </p:cNvPicPr>
          <p:nvPr/>
        </p:nvPicPr>
        <p:blipFill>
          <a:blip r:embed="rId6">
            <a:extLst>
              <a:ext uri="{28A0092B-C50C-407E-A947-70E740481C1C}">
                <a14:useLocalDpi xmlns:a14="http://schemas.microsoft.com/office/drawing/2010/main" val="0"/>
              </a:ext>
            </a:extLst>
          </a:blip>
          <a:srcRect l="29526" t="16383" r="27951" b="5177"/>
          <a:stretch>
            <a:fillRect/>
          </a:stretch>
        </p:blipFill>
        <p:spPr bwMode="auto">
          <a:xfrm>
            <a:off x="2555875" y="260350"/>
            <a:ext cx="6264275"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35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פריסה קדימה</a:t>
            </a:r>
            <a:endParaRPr lang="en-US" altLang="en-US" b="1" dirty="0">
              <a:solidFill>
                <a:srgbClr val="FF0000"/>
              </a:solidFill>
              <a:cs typeface="+mn-cs"/>
            </a:endParaRPr>
          </a:p>
        </p:txBody>
      </p:sp>
      <p:sp>
        <p:nvSpPr>
          <p:cNvPr id="4" name="TextBox 3"/>
          <p:cNvSpPr txBox="1"/>
          <p:nvPr/>
        </p:nvSpPr>
        <p:spPr>
          <a:xfrm>
            <a:off x="460375" y="2220600"/>
            <a:ext cx="11459494" cy="3785652"/>
          </a:xfrm>
          <a:prstGeom prst="rect">
            <a:avLst/>
          </a:prstGeom>
          <a:noFill/>
        </p:spPr>
        <p:txBody>
          <a:bodyPr wrap="square" rtlCol="0">
            <a:spAutoFit/>
          </a:bodyPr>
          <a:lstStyle/>
          <a:p>
            <a:pPr marL="457200" indent="-457200">
              <a:buFont typeface="Arial" panose="020B0604020202020204" pitchFamily="34" charset="0"/>
              <a:buChar char="•"/>
              <a:defRPr/>
            </a:pPr>
            <a:r>
              <a:rPr lang="he-IL" sz="4000" dirty="0"/>
              <a:t>לכל </a:t>
            </a:r>
            <a:r>
              <a:rPr lang="en-US" sz="4000" dirty="0"/>
              <a:t>4</a:t>
            </a:r>
            <a:r>
              <a:rPr lang="he-IL" sz="4000" dirty="0"/>
              <a:t> שנות עבודה, שנת פריסה אחת עם עיגול כלפי מעלה.</a:t>
            </a:r>
          </a:p>
          <a:p>
            <a:pPr algn="ctr">
              <a:defRPr/>
            </a:pPr>
            <a:r>
              <a:rPr lang="en-US" sz="4000" dirty="0"/>
              <a:t>14</a:t>
            </a:r>
            <a:r>
              <a:rPr lang="he-IL" sz="4000" dirty="0"/>
              <a:t> שנות עבודה = </a:t>
            </a:r>
            <a:r>
              <a:rPr lang="en-US" sz="4000" dirty="0"/>
              <a:t>3.5</a:t>
            </a:r>
            <a:r>
              <a:rPr lang="he-IL" sz="4000" dirty="0"/>
              <a:t> שנות פריסה = </a:t>
            </a:r>
            <a:r>
              <a:rPr lang="en-US" sz="4000" dirty="0"/>
              <a:t>4</a:t>
            </a:r>
            <a:r>
              <a:rPr lang="he-IL" sz="4000" dirty="0"/>
              <a:t> שנות פריסה.</a:t>
            </a:r>
          </a:p>
          <a:p>
            <a:pPr marL="457200" indent="-457200">
              <a:buFont typeface="Arial" panose="020B0604020202020204" pitchFamily="34" charset="0"/>
              <a:buChar char="•"/>
              <a:defRPr/>
            </a:pPr>
            <a:r>
              <a:rPr lang="he-IL" sz="4000" dirty="0"/>
              <a:t>שנת הפריסה הראשונה היא שנת הפרישה.</a:t>
            </a:r>
            <a:endParaRPr lang="en-US" sz="4000" dirty="0"/>
          </a:p>
          <a:p>
            <a:pPr marL="457200" indent="-457200">
              <a:buFont typeface="Arial" panose="020B0604020202020204" pitchFamily="34" charset="0"/>
              <a:buChar char="•"/>
              <a:defRPr/>
            </a:pPr>
            <a:r>
              <a:rPr lang="he-IL" sz="4000" dirty="0"/>
              <a:t>פרישה ב- </a:t>
            </a:r>
            <a:r>
              <a:rPr lang="en-US" sz="4000" dirty="0"/>
              <a:t>30/9</a:t>
            </a:r>
            <a:r>
              <a:rPr lang="he-IL" sz="4000" dirty="0"/>
              <a:t> או לאחר מכן, תאפשר העתקת שנת הפריסה הראשונה לשנה הבא.</a:t>
            </a:r>
            <a:endParaRPr lang="en-US" sz="4000" dirty="0"/>
          </a:p>
        </p:txBody>
      </p:sp>
    </p:spTree>
    <p:extLst>
      <p:ext uri="{BB962C8B-B14F-4D97-AF65-F5344CB8AC3E}">
        <p14:creationId xmlns:p14="http://schemas.microsoft.com/office/powerpoint/2010/main" val="2403528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פריסה קדימה</a:t>
            </a:r>
            <a:endParaRPr lang="en-US" altLang="en-US" b="1" dirty="0">
              <a:solidFill>
                <a:srgbClr val="FF0000"/>
              </a:solidFill>
              <a:cs typeface="+mn-cs"/>
            </a:endParaRPr>
          </a:p>
        </p:txBody>
      </p:sp>
      <p:sp>
        <p:nvSpPr>
          <p:cNvPr id="4" name="TextBox 3"/>
          <p:cNvSpPr txBox="1"/>
          <p:nvPr/>
        </p:nvSpPr>
        <p:spPr>
          <a:xfrm>
            <a:off x="460375" y="2220600"/>
            <a:ext cx="11459494" cy="4401205"/>
          </a:xfrm>
          <a:prstGeom prst="rect">
            <a:avLst/>
          </a:prstGeom>
          <a:noFill/>
        </p:spPr>
        <p:txBody>
          <a:bodyPr wrap="square" rtlCol="0">
            <a:spAutoFit/>
          </a:bodyPr>
          <a:lstStyle/>
          <a:p>
            <a:pPr>
              <a:spcBef>
                <a:spcPct val="0"/>
              </a:spcBef>
              <a:buFont typeface="Arial" panose="020B0604020202020204" pitchFamily="34" charset="0"/>
              <a:buChar char="•"/>
            </a:pPr>
            <a:r>
              <a:rPr lang="he-IL" altLang="en-US" sz="4000" dirty="0"/>
              <a:t>במסגרת הפריסה, על בסיס הסכומים הנפרסים וההכנסות החזויות של הפורש, תחושב מקדמת מס אותה ישלם הפורש במועד הפרישה.</a:t>
            </a:r>
            <a:endParaRPr lang="en-US" altLang="en-US" sz="4000" dirty="0">
              <a:cs typeface="Arial" panose="020B0604020202020204" pitchFamily="34" charset="0"/>
            </a:endParaRPr>
          </a:p>
          <a:p>
            <a:pPr>
              <a:spcBef>
                <a:spcPct val="0"/>
              </a:spcBef>
              <a:buFont typeface="Arial" panose="020B0604020202020204" pitchFamily="34" charset="0"/>
              <a:buChar char="•"/>
            </a:pPr>
            <a:r>
              <a:rPr lang="he-IL" altLang="en-US" sz="4000" b="1" dirty="0"/>
              <a:t>ב</a:t>
            </a:r>
            <a:r>
              <a:rPr lang="he-IL" altLang="en-US" sz="4000" dirty="0"/>
              <a:t>כל שנות הפריסה, מידי שנה יידרש להגיש דוח שנתי לפיו יבוצע חישוב ויקבע האם המקדמה שנקבעה לו תואמת את הכנסותיו בפועל. בהתאם, יידרש להשלים את המס או שיקבל החזר.</a:t>
            </a:r>
            <a:endParaRPr lang="en-US" altLang="en-US" sz="4000" dirty="0">
              <a:cs typeface="Arial" panose="020B0604020202020204" pitchFamily="34" charset="0"/>
            </a:endParaRPr>
          </a:p>
        </p:txBody>
      </p:sp>
    </p:spTree>
    <p:extLst>
      <p:ext uri="{BB962C8B-B14F-4D97-AF65-F5344CB8AC3E}">
        <p14:creationId xmlns:p14="http://schemas.microsoft.com/office/powerpoint/2010/main" val="2603255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פריסה קדימה לשנה אחת</a:t>
            </a:r>
            <a:endParaRPr lang="en-US" altLang="en-US" b="1" dirty="0">
              <a:solidFill>
                <a:srgbClr val="FF0000"/>
              </a:solidFill>
              <a:cs typeface="+mn-cs"/>
            </a:endParaRPr>
          </a:p>
        </p:txBody>
      </p:sp>
      <p:sp>
        <p:nvSpPr>
          <p:cNvPr id="4" name="TextBox 3"/>
          <p:cNvSpPr txBox="1"/>
          <p:nvPr/>
        </p:nvSpPr>
        <p:spPr>
          <a:xfrm>
            <a:off x="460375" y="2220600"/>
            <a:ext cx="11459494" cy="2554545"/>
          </a:xfrm>
          <a:prstGeom prst="rect">
            <a:avLst/>
          </a:prstGeom>
          <a:noFill/>
        </p:spPr>
        <p:txBody>
          <a:bodyPr wrap="square" rtlCol="0">
            <a:spAutoFit/>
          </a:bodyPr>
          <a:lstStyle/>
          <a:p>
            <a:pPr>
              <a:spcBef>
                <a:spcPct val="0"/>
              </a:spcBef>
              <a:defRPr/>
            </a:pPr>
            <a:r>
              <a:rPr lang="he-IL" altLang="en-US" sz="4000" dirty="0"/>
              <a:t>מספיק שהעובד עבד מעל</a:t>
            </a:r>
          </a:p>
          <a:p>
            <a:pPr>
              <a:spcBef>
                <a:spcPct val="0"/>
              </a:spcBef>
              <a:defRPr/>
            </a:pPr>
            <a:r>
              <a:rPr lang="he-IL" altLang="en-US" sz="4000" dirty="0"/>
              <a:t>3 וחצי שנים ניתן לבצע </a:t>
            </a:r>
          </a:p>
          <a:p>
            <a:pPr>
              <a:spcBef>
                <a:spcPct val="0"/>
              </a:spcBef>
              <a:defRPr/>
            </a:pPr>
            <a:r>
              <a:rPr lang="he-IL" altLang="en-US" sz="4000" dirty="0"/>
              <a:t>העברת ההתחשבנות לשנת </a:t>
            </a:r>
          </a:p>
          <a:p>
            <a:pPr>
              <a:spcBef>
                <a:spcPct val="0"/>
              </a:spcBef>
              <a:defRPr/>
            </a:pPr>
            <a:r>
              <a:rPr lang="he-IL" altLang="en-US" sz="4000" dirty="0"/>
              <a:t>מס עוקבת.</a:t>
            </a:r>
            <a:endParaRPr lang="en-US" altLang="en-US" sz="4000" dirty="0">
              <a:cs typeface="Arial" panose="020B0604020202020204" pitchFamily="34" charset="0"/>
            </a:endParaRPr>
          </a:p>
        </p:txBody>
      </p:sp>
      <p:pic>
        <p:nvPicPr>
          <p:cNvPr id="22" name="תמונה 1">
            <a:extLst>
              <a:ext uri="{FF2B5EF4-FFF2-40B4-BE49-F238E27FC236}">
                <a16:creationId xmlns:a16="http://schemas.microsoft.com/office/drawing/2014/main" id="{6F51E26B-A135-4B2A-BBE9-64FA950DFE44}"/>
              </a:ext>
            </a:extLst>
          </p:cNvPr>
          <p:cNvPicPr>
            <a:picLocks noChangeAspect="1"/>
          </p:cNvPicPr>
          <p:nvPr/>
        </p:nvPicPr>
        <p:blipFill>
          <a:blip r:embed="rId6">
            <a:extLst>
              <a:ext uri="{28A0092B-C50C-407E-A947-70E740481C1C}">
                <a14:useLocalDpi xmlns:a14="http://schemas.microsoft.com/office/drawing/2010/main" val="0"/>
              </a:ext>
            </a:extLst>
          </a:blip>
          <a:srcRect b="12201"/>
          <a:stretch>
            <a:fillRect/>
          </a:stretch>
        </p:blipFill>
        <p:spPr bwMode="auto">
          <a:xfrm>
            <a:off x="1151584" y="1014424"/>
            <a:ext cx="4646645" cy="578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85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פריסה אחורה</a:t>
            </a:r>
            <a:endParaRPr lang="en-US" altLang="en-US" b="1" dirty="0">
              <a:solidFill>
                <a:srgbClr val="FF0000"/>
              </a:solidFill>
              <a:cs typeface="+mn-cs"/>
            </a:endParaRPr>
          </a:p>
        </p:txBody>
      </p:sp>
      <p:sp>
        <p:nvSpPr>
          <p:cNvPr id="4" name="TextBox 3"/>
          <p:cNvSpPr txBox="1"/>
          <p:nvPr/>
        </p:nvSpPr>
        <p:spPr>
          <a:xfrm>
            <a:off x="460375" y="2040557"/>
            <a:ext cx="11459494" cy="4401205"/>
          </a:xfrm>
          <a:prstGeom prst="rect">
            <a:avLst/>
          </a:prstGeom>
          <a:noFill/>
        </p:spPr>
        <p:txBody>
          <a:bodyPr wrap="square" rtlCol="0">
            <a:spAutoFit/>
          </a:bodyPr>
          <a:lstStyle/>
          <a:p>
            <a:pPr>
              <a:spcBef>
                <a:spcPct val="0"/>
              </a:spcBef>
              <a:buFont typeface="Arial" panose="020B0604020202020204" pitchFamily="34" charset="0"/>
              <a:buChar char="•"/>
            </a:pPr>
            <a:r>
              <a:rPr lang="he-IL" altLang="en-US" sz="4000" dirty="0"/>
              <a:t>עד </a:t>
            </a:r>
            <a:r>
              <a:rPr lang="en-US" altLang="en-US" sz="4000" dirty="0">
                <a:cs typeface="Arial" panose="020B0604020202020204" pitchFamily="34" charset="0"/>
              </a:rPr>
              <a:t>6</a:t>
            </a:r>
            <a:r>
              <a:rPr lang="he-IL" altLang="en-US" sz="4000" dirty="0"/>
              <a:t> שנים אך לא יותר משנות העבודה. </a:t>
            </a:r>
            <a:endParaRPr lang="en-US" altLang="en-US" sz="4000" dirty="0">
              <a:cs typeface="Arial" panose="020B0604020202020204" pitchFamily="34" charset="0"/>
            </a:endParaRPr>
          </a:p>
          <a:p>
            <a:pPr>
              <a:spcBef>
                <a:spcPct val="0"/>
              </a:spcBef>
              <a:buFont typeface="Arial" panose="020B0604020202020204" pitchFamily="34" charset="0"/>
              <a:buChar char="•"/>
            </a:pPr>
            <a:r>
              <a:rPr lang="en-US" altLang="en-US" sz="4000" b="1" dirty="0">
                <a:cs typeface="Arial" panose="020B0604020202020204" pitchFamily="34" charset="0"/>
              </a:rPr>
              <a:t> </a:t>
            </a:r>
            <a:r>
              <a:rPr lang="he-IL" altLang="en-US" sz="4000" dirty="0"/>
              <a:t>שנת הפריסה הראשונה היא שנת הפרישה.</a:t>
            </a:r>
            <a:endParaRPr lang="en-US" altLang="en-US" sz="4000" dirty="0">
              <a:cs typeface="Arial" panose="020B0604020202020204" pitchFamily="34" charset="0"/>
            </a:endParaRPr>
          </a:p>
          <a:p>
            <a:pPr>
              <a:spcBef>
                <a:spcPct val="0"/>
              </a:spcBef>
              <a:buFont typeface="Arial" panose="020B0604020202020204" pitchFamily="34" charset="0"/>
              <a:buChar char="•"/>
            </a:pPr>
            <a:r>
              <a:rPr lang="he-IL" altLang="en-US" sz="4000" dirty="0"/>
              <a:t>במסגרת הפריסה, על בסיס הסכומים הנפרסים וההכנסות בעבר של הפורש, תחושב מקדמת מס אותה ישלם הפורש במועד הפרישה.</a:t>
            </a:r>
            <a:endParaRPr lang="en-US" altLang="en-US" sz="4000" dirty="0">
              <a:cs typeface="Arial" panose="020B0604020202020204" pitchFamily="34" charset="0"/>
            </a:endParaRPr>
          </a:p>
          <a:p>
            <a:pPr>
              <a:spcBef>
                <a:spcPct val="0"/>
              </a:spcBef>
              <a:buFont typeface="Arial" panose="020B0604020202020204" pitchFamily="34" charset="0"/>
              <a:buChar char="•"/>
            </a:pPr>
            <a:r>
              <a:rPr lang="he-IL" altLang="en-US" sz="4000" dirty="0"/>
              <a:t>כדאיות הפריסה נבחנת לפי יתרת ההכנסות החייבות בשנות הפריסה.</a:t>
            </a:r>
            <a:endParaRPr lang="en-US" altLang="en-US" sz="4000" dirty="0">
              <a:cs typeface="Arial" panose="020B0604020202020204" pitchFamily="34" charset="0"/>
            </a:endParaRPr>
          </a:p>
        </p:txBody>
      </p:sp>
    </p:spTree>
    <p:extLst>
      <p:ext uri="{BB962C8B-B14F-4D97-AF65-F5344CB8AC3E}">
        <p14:creationId xmlns:p14="http://schemas.microsoft.com/office/powerpoint/2010/main" val="58416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דוגמא לפריסה</a:t>
            </a:r>
          </a:p>
        </p:txBody>
      </p:sp>
      <p:sp>
        <p:nvSpPr>
          <p:cNvPr id="4" name="TextBox 3"/>
          <p:cNvSpPr txBox="1"/>
          <p:nvPr/>
        </p:nvSpPr>
        <p:spPr>
          <a:xfrm>
            <a:off x="460375" y="2040557"/>
            <a:ext cx="11459494" cy="2554545"/>
          </a:xfrm>
          <a:prstGeom prst="rect">
            <a:avLst/>
          </a:prstGeom>
          <a:noFill/>
        </p:spPr>
        <p:txBody>
          <a:bodyPr wrap="square" rtlCol="0">
            <a:spAutoFit/>
          </a:bodyPr>
          <a:lstStyle/>
          <a:p>
            <a:pPr>
              <a:defRPr/>
            </a:pPr>
            <a:r>
              <a:rPr lang="he-IL" sz="4000" dirty="0"/>
              <a:t>אדם עזב עבודה ב- </a:t>
            </a:r>
            <a:r>
              <a:rPr lang="en-US" sz="4000" dirty="0"/>
              <a:t>1/1/2015</a:t>
            </a:r>
            <a:r>
              <a:rPr lang="he-IL" sz="4000" dirty="0"/>
              <a:t> לאחר </a:t>
            </a:r>
            <a:r>
              <a:rPr lang="en-US" sz="4000" dirty="0"/>
              <a:t>16</a:t>
            </a:r>
            <a:r>
              <a:rPr lang="he-IL" sz="4000" dirty="0"/>
              <a:t> שנות עבודה קיבל מענק שחלקו החייב הוא בסך </a:t>
            </a:r>
            <a:r>
              <a:rPr lang="en-US" sz="4000" dirty="0"/>
              <a:t>600,000</a:t>
            </a:r>
            <a:r>
              <a:rPr lang="he-IL" sz="4000" dirty="0"/>
              <a:t> ₪. צפויות לו הכנסות בסך </a:t>
            </a:r>
            <a:r>
              <a:rPr lang="en-US" sz="4000" dirty="0"/>
              <a:t>120,000</a:t>
            </a:r>
            <a:r>
              <a:rPr lang="he-IL" sz="4000" dirty="0"/>
              <a:t> ₪ לשנה.</a:t>
            </a:r>
            <a:endParaRPr lang="en-US" sz="4000" dirty="0"/>
          </a:p>
          <a:p>
            <a:pPr>
              <a:defRPr/>
            </a:pPr>
            <a:endParaRPr lang="he-IL" sz="4000" dirty="0"/>
          </a:p>
        </p:txBody>
      </p:sp>
      <p:graphicFrame>
        <p:nvGraphicFramePr>
          <p:cNvPr id="22" name="טבלה 21">
            <a:extLst>
              <a:ext uri="{FF2B5EF4-FFF2-40B4-BE49-F238E27FC236}">
                <a16:creationId xmlns:a16="http://schemas.microsoft.com/office/drawing/2014/main" id="{EF66E533-6890-4E4F-BCCC-8312566A107F}"/>
              </a:ext>
            </a:extLst>
          </p:cNvPr>
          <p:cNvGraphicFramePr>
            <a:graphicFrameLocks noGrp="1"/>
          </p:cNvGraphicFramePr>
          <p:nvPr/>
        </p:nvGraphicFramePr>
        <p:xfrm>
          <a:off x="3277043" y="4007196"/>
          <a:ext cx="8080375" cy="2790655"/>
        </p:xfrm>
        <a:graphic>
          <a:graphicData uri="http://schemas.openxmlformats.org/drawingml/2006/table">
            <a:tbl>
              <a:tblPr>
                <a:tableStyleId>{5C22544A-7EE6-4342-B048-85BDC9FD1C3A}</a:tableStyleId>
              </a:tblPr>
              <a:tblGrid>
                <a:gridCol w="1619407">
                  <a:extLst>
                    <a:ext uri="{9D8B030D-6E8A-4147-A177-3AD203B41FA5}">
                      <a16:colId xmlns:a16="http://schemas.microsoft.com/office/drawing/2014/main" val="20000"/>
                    </a:ext>
                  </a:extLst>
                </a:gridCol>
                <a:gridCol w="1431143">
                  <a:extLst>
                    <a:ext uri="{9D8B030D-6E8A-4147-A177-3AD203B41FA5}">
                      <a16:colId xmlns:a16="http://schemas.microsoft.com/office/drawing/2014/main" val="20001"/>
                    </a:ext>
                  </a:extLst>
                </a:gridCol>
                <a:gridCol w="1651062">
                  <a:extLst>
                    <a:ext uri="{9D8B030D-6E8A-4147-A177-3AD203B41FA5}">
                      <a16:colId xmlns:a16="http://schemas.microsoft.com/office/drawing/2014/main" val="20002"/>
                    </a:ext>
                  </a:extLst>
                </a:gridCol>
                <a:gridCol w="1890974">
                  <a:extLst>
                    <a:ext uri="{9D8B030D-6E8A-4147-A177-3AD203B41FA5}">
                      <a16:colId xmlns:a16="http://schemas.microsoft.com/office/drawing/2014/main" val="20003"/>
                    </a:ext>
                  </a:extLst>
                </a:gridCol>
                <a:gridCol w="1487789">
                  <a:extLst>
                    <a:ext uri="{9D8B030D-6E8A-4147-A177-3AD203B41FA5}">
                      <a16:colId xmlns:a16="http://schemas.microsoft.com/office/drawing/2014/main" val="20004"/>
                    </a:ext>
                  </a:extLst>
                </a:gridCol>
              </a:tblGrid>
              <a:tr h="405742">
                <a:tc>
                  <a:txBody>
                    <a:bodyPr/>
                    <a:lstStyle/>
                    <a:p>
                      <a:pPr>
                        <a:lnSpc>
                          <a:spcPct val="100000"/>
                        </a:lnSpc>
                        <a:spcAft>
                          <a:spcPts val="0"/>
                        </a:spcAft>
                      </a:pPr>
                      <a:r>
                        <a:rPr lang="he-IL" sz="2000" b="1" dirty="0">
                          <a:effectLst/>
                        </a:rPr>
                        <a:t> </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tc>
                <a:tc gridSpan="2">
                  <a:txBody>
                    <a:bodyPr/>
                    <a:lstStyle/>
                    <a:p>
                      <a:pPr algn="ctr">
                        <a:lnSpc>
                          <a:spcPct val="100000"/>
                        </a:lnSpc>
                        <a:spcAft>
                          <a:spcPts val="0"/>
                        </a:spcAft>
                      </a:pPr>
                      <a:r>
                        <a:rPr lang="he-IL" sz="2000" b="1" u="none" strike="noStrike" spc="0">
                          <a:effectLst/>
                        </a:rPr>
                        <a:t>חישוב כולל מענק</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hMerge="1">
                  <a:txBody>
                    <a:bodyPr/>
                    <a:lstStyle/>
                    <a:p>
                      <a:pPr rtl="1"/>
                      <a:endParaRPr lang="he-IL"/>
                    </a:p>
                  </a:txBody>
                  <a:tcPr/>
                </a:tc>
                <a:tc gridSpan="2">
                  <a:txBody>
                    <a:bodyPr/>
                    <a:lstStyle/>
                    <a:p>
                      <a:pPr algn="ctr">
                        <a:lnSpc>
                          <a:spcPct val="100000"/>
                        </a:lnSpc>
                        <a:spcAft>
                          <a:spcPts val="0"/>
                        </a:spcAft>
                      </a:pPr>
                      <a:r>
                        <a:rPr lang="he-IL" sz="2000" b="1" u="none" strike="noStrike" spc="0" dirty="0">
                          <a:effectLst/>
                        </a:rPr>
                        <a:t>חישוב ללא המענק</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tc hMerge="1">
                  <a:txBody>
                    <a:bodyPr/>
                    <a:lstStyle/>
                    <a:p>
                      <a:pPr rtl="1"/>
                      <a:endParaRPr lang="he-IL"/>
                    </a:p>
                  </a:txBody>
                  <a:tcPr/>
                </a:tc>
                <a:extLst>
                  <a:ext uri="{0D108BD9-81ED-4DB2-BD59-A6C34878D82A}">
                    <a16:rowId xmlns:a16="http://schemas.microsoft.com/office/drawing/2014/main" val="10000"/>
                  </a:ext>
                </a:extLst>
              </a:tr>
              <a:tr h="778681">
                <a:tc>
                  <a:txBody>
                    <a:bodyPr/>
                    <a:lstStyle/>
                    <a:p>
                      <a:pPr>
                        <a:lnSpc>
                          <a:spcPct val="100000"/>
                        </a:lnSpc>
                        <a:spcAft>
                          <a:spcPts val="0"/>
                        </a:spcAft>
                      </a:pPr>
                      <a:r>
                        <a:rPr lang="he-IL" sz="2000" b="1" u="none" strike="noStrike" spc="0">
                          <a:effectLst/>
                        </a:rPr>
                        <a:t>מס על מענק</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000" b="1" u="none" strike="noStrike" spc="0">
                          <a:effectLst/>
                        </a:rPr>
                        <a:t>מס כולל המענק</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000" b="1" u="none" strike="noStrike" spc="0">
                          <a:effectLst/>
                        </a:rPr>
                        <a:t>הכנסה כוללת מענק</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000" b="1" u="none" strike="noStrike" spc="0">
                          <a:effectLst/>
                        </a:rPr>
                        <a:t>מס מהכנסה ללא המענק</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000" b="1" u="none" strike="noStrike" spc="0" dirty="0">
                          <a:effectLst/>
                        </a:rPr>
                        <a:t>הכנסה ללא המענק</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1"/>
                  </a:ext>
                </a:extLst>
              </a:tr>
              <a:tr h="397285">
                <a:tc>
                  <a:txBody>
                    <a:bodyPr/>
                    <a:lstStyle/>
                    <a:p>
                      <a:pPr rtl="0">
                        <a:lnSpc>
                          <a:spcPct val="100000"/>
                        </a:lnSpc>
                        <a:spcAft>
                          <a:spcPts val="0"/>
                        </a:spcAft>
                      </a:pPr>
                      <a:r>
                        <a:rPr lang="en-US" sz="2000" b="1" u="none" strike="noStrike" spc="0">
                          <a:effectLst/>
                        </a:rPr>
                        <a:t>226,126</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a:effectLst/>
                        </a:rPr>
                        <a:t>235,337</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a:effectLst/>
                        </a:rPr>
                        <a:t>720,000</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a:effectLst/>
                        </a:rPr>
                        <a:t>9,211</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dirty="0">
                          <a:effectLst/>
                        </a:rPr>
                        <a:t>120,000</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2"/>
                  </a:ext>
                </a:extLst>
              </a:tr>
              <a:tr h="397285">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rtl="0">
                        <a:lnSpc>
                          <a:spcPct val="100000"/>
                        </a:lnSpc>
                        <a:spcAft>
                          <a:spcPts val="0"/>
                        </a:spcAft>
                      </a:pPr>
                      <a:r>
                        <a:rPr lang="en-US" sz="2000" b="1" u="none" strike="noStrike" spc="0">
                          <a:effectLst/>
                        </a:rPr>
                        <a:t>9,211</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dirty="0">
                          <a:effectLst/>
                        </a:rPr>
                        <a:t>120,000</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3"/>
                  </a:ext>
                </a:extLst>
              </a:tr>
              <a:tr h="397285">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rtl="0">
                        <a:lnSpc>
                          <a:spcPct val="100000"/>
                        </a:lnSpc>
                        <a:spcAft>
                          <a:spcPts val="0"/>
                        </a:spcAft>
                      </a:pPr>
                      <a:r>
                        <a:rPr lang="en-US" sz="2000" b="1" u="none" strike="noStrike" spc="0">
                          <a:effectLst/>
                        </a:rPr>
                        <a:t>9,211</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dirty="0">
                          <a:effectLst/>
                        </a:rPr>
                        <a:t>120,000</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4"/>
                  </a:ext>
                </a:extLst>
              </a:tr>
              <a:tr h="414377">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2000" b="1">
                          <a:effectLst/>
                        </a:rPr>
                        <a:t> </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rtl="0">
                        <a:lnSpc>
                          <a:spcPct val="100000"/>
                        </a:lnSpc>
                        <a:spcAft>
                          <a:spcPts val="0"/>
                        </a:spcAft>
                      </a:pPr>
                      <a:r>
                        <a:rPr lang="en-US" sz="2000" b="1" u="none" strike="noStrike" spc="0">
                          <a:effectLst/>
                        </a:rPr>
                        <a:t>9,211</a:t>
                      </a:r>
                      <a:endParaRPr lang="en-US" sz="20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000" b="1" u="none" strike="noStrike" spc="0" dirty="0">
                          <a:effectLst/>
                        </a:rPr>
                        <a:t>120,000</a:t>
                      </a:r>
                      <a:endParaRPr lang="en-US" sz="20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891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דוגמא לפריסה</a:t>
            </a:r>
          </a:p>
        </p:txBody>
      </p:sp>
      <p:graphicFrame>
        <p:nvGraphicFramePr>
          <p:cNvPr id="23" name="טבלה 22">
            <a:extLst>
              <a:ext uri="{FF2B5EF4-FFF2-40B4-BE49-F238E27FC236}">
                <a16:creationId xmlns:a16="http://schemas.microsoft.com/office/drawing/2014/main" id="{C0DFDBFA-F7F3-460E-A7CC-D669A74E4D35}"/>
              </a:ext>
            </a:extLst>
          </p:cNvPr>
          <p:cNvGraphicFramePr>
            <a:graphicFrameLocks noGrp="1"/>
          </p:cNvGraphicFramePr>
          <p:nvPr/>
        </p:nvGraphicFramePr>
        <p:xfrm>
          <a:off x="1349374" y="2083282"/>
          <a:ext cx="10213974" cy="3598695"/>
        </p:xfrm>
        <a:graphic>
          <a:graphicData uri="http://schemas.openxmlformats.org/drawingml/2006/table">
            <a:tbl>
              <a:tblPr>
                <a:tableStyleId>{5C22544A-7EE6-4342-B048-85BDC9FD1C3A}</a:tableStyleId>
              </a:tblPr>
              <a:tblGrid>
                <a:gridCol w="2041741">
                  <a:extLst>
                    <a:ext uri="{9D8B030D-6E8A-4147-A177-3AD203B41FA5}">
                      <a16:colId xmlns:a16="http://schemas.microsoft.com/office/drawing/2014/main" val="20000"/>
                    </a:ext>
                  </a:extLst>
                </a:gridCol>
                <a:gridCol w="1814297">
                  <a:extLst>
                    <a:ext uri="{9D8B030D-6E8A-4147-A177-3AD203B41FA5}">
                      <a16:colId xmlns:a16="http://schemas.microsoft.com/office/drawing/2014/main" val="20001"/>
                    </a:ext>
                  </a:extLst>
                </a:gridCol>
                <a:gridCol w="2087021">
                  <a:extLst>
                    <a:ext uri="{9D8B030D-6E8A-4147-A177-3AD203B41FA5}">
                      <a16:colId xmlns:a16="http://schemas.microsoft.com/office/drawing/2014/main" val="20002"/>
                    </a:ext>
                  </a:extLst>
                </a:gridCol>
                <a:gridCol w="2386070">
                  <a:extLst>
                    <a:ext uri="{9D8B030D-6E8A-4147-A177-3AD203B41FA5}">
                      <a16:colId xmlns:a16="http://schemas.microsoft.com/office/drawing/2014/main" val="20003"/>
                    </a:ext>
                  </a:extLst>
                </a:gridCol>
                <a:gridCol w="1884845">
                  <a:extLst>
                    <a:ext uri="{9D8B030D-6E8A-4147-A177-3AD203B41FA5}">
                      <a16:colId xmlns:a16="http://schemas.microsoft.com/office/drawing/2014/main" val="20004"/>
                    </a:ext>
                  </a:extLst>
                </a:gridCol>
              </a:tblGrid>
              <a:tr h="443717">
                <a:tc>
                  <a:txBody>
                    <a:bodyPr/>
                    <a:lstStyle/>
                    <a:p>
                      <a:pPr>
                        <a:lnSpc>
                          <a:spcPct val="100000"/>
                        </a:lnSpc>
                        <a:spcAft>
                          <a:spcPts val="0"/>
                        </a:spcAft>
                      </a:pPr>
                      <a:r>
                        <a:rPr lang="he-IL" sz="1050" b="1" dirty="0">
                          <a:effectLst/>
                        </a:rPr>
                        <a:t> </a:t>
                      </a:r>
                      <a:endParaRPr lang="en-US" sz="2800" b="1" dirty="0">
                        <a:solidFill>
                          <a:srgbClr val="000000"/>
                        </a:solidFill>
                        <a:effectLst/>
                        <a:latin typeface="Courier New" panose="02070309020205020404" pitchFamily="49" charset="0"/>
                        <a:ea typeface="Courier New" panose="02070309020205020404" pitchFamily="49" charset="0"/>
                      </a:endParaRPr>
                    </a:p>
                  </a:txBody>
                  <a:tcPr marL="6349" marR="6349" marT="0" marB="0"/>
                </a:tc>
                <a:tc gridSpan="2">
                  <a:txBody>
                    <a:bodyPr/>
                    <a:lstStyle/>
                    <a:p>
                      <a:pPr algn="ctr">
                        <a:lnSpc>
                          <a:spcPct val="100000"/>
                        </a:lnSpc>
                        <a:spcAft>
                          <a:spcPts val="0"/>
                        </a:spcAft>
                      </a:pPr>
                      <a:r>
                        <a:rPr lang="he-IL" sz="2400" b="1" u="none" strike="noStrike" spc="0" dirty="0">
                          <a:effectLst/>
                        </a:rPr>
                        <a:t>חישוב כולל מענק</a:t>
                      </a:r>
                      <a:endParaRPr lang="en-US" sz="28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tc hMerge="1">
                  <a:txBody>
                    <a:bodyPr/>
                    <a:lstStyle/>
                    <a:p>
                      <a:pPr rtl="1"/>
                      <a:endParaRPr lang="he-IL"/>
                    </a:p>
                  </a:txBody>
                  <a:tcPr/>
                </a:tc>
                <a:tc gridSpan="2">
                  <a:txBody>
                    <a:bodyPr/>
                    <a:lstStyle/>
                    <a:p>
                      <a:pPr algn="ctr">
                        <a:lnSpc>
                          <a:spcPct val="100000"/>
                        </a:lnSpc>
                        <a:spcAft>
                          <a:spcPts val="0"/>
                        </a:spcAft>
                      </a:pPr>
                      <a:r>
                        <a:rPr lang="he-IL" sz="2400" b="1" u="none" strike="noStrike" spc="0" dirty="0">
                          <a:effectLst/>
                        </a:rPr>
                        <a:t>חישוב ללא המענק</a:t>
                      </a:r>
                      <a:endParaRPr lang="en-US" sz="28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tc hMerge="1">
                  <a:txBody>
                    <a:bodyPr/>
                    <a:lstStyle/>
                    <a:p>
                      <a:pPr rtl="1"/>
                      <a:endParaRPr lang="he-IL"/>
                    </a:p>
                  </a:txBody>
                  <a:tcPr/>
                </a:tc>
                <a:extLst>
                  <a:ext uri="{0D108BD9-81ED-4DB2-BD59-A6C34878D82A}">
                    <a16:rowId xmlns:a16="http://schemas.microsoft.com/office/drawing/2014/main" val="10000"/>
                  </a:ext>
                </a:extLst>
              </a:tr>
              <a:tr h="817729">
                <a:tc>
                  <a:txBody>
                    <a:bodyPr/>
                    <a:lstStyle/>
                    <a:p>
                      <a:pPr>
                        <a:lnSpc>
                          <a:spcPct val="100000"/>
                        </a:lnSpc>
                        <a:spcAft>
                          <a:spcPts val="0"/>
                        </a:spcAft>
                      </a:pPr>
                      <a:r>
                        <a:rPr lang="he-IL" sz="2400" b="1" u="none" strike="noStrike" spc="0">
                          <a:effectLst/>
                        </a:rPr>
                        <a:t>מס על מענק</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400" b="1" u="none" strike="noStrike" spc="0">
                          <a:effectLst/>
                        </a:rPr>
                        <a:t>מס כולל המענק</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400" b="1" u="none" strike="noStrike" spc="0">
                          <a:effectLst/>
                        </a:rPr>
                        <a:t>הכנסה כוללת מענק</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400" b="1" u="none" strike="noStrike" spc="0">
                          <a:effectLst/>
                        </a:rPr>
                        <a:t>מס מהכנסה ללא המענק</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2400" b="1" u="none" strike="noStrike" spc="0">
                          <a:effectLst/>
                        </a:rPr>
                        <a:t>הכנסה ללא המענק</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1"/>
                  </a:ext>
                </a:extLst>
              </a:tr>
              <a:tr h="441507">
                <a:tc>
                  <a:txBody>
                    <a:bodyPr/>
                    <a:lstStyle/>
                    <a:p>
                      <a:pPr rtl="0">
                        <a:lnSpc>
                          <a:spcPct val="100000"/>
                        </a:lnSpc>
                        <a:spcAft>
                          <a:spcPts val="0"/>
                        </a:spcAft>
                      </a:pPr>
                      <a:r>
                        <a:rPr lang="en-US" sz="2400" b="1" u="none" strike="noStrike" spc="0">
                          <a:effectLst/>
                        </a:rPr>
                        <a:t>42,600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51,811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270,000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9,211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120,000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2"/>
                  </a:ext>
                </a:extLst>
              </a:tr>
              <a:tr h="441507">
                <a:tc>
                  <a:txBody>
                    <a:bodyPr/>
                    <a:lstStyle/>
                    <a:p>
                      <a:pPr rtl="0">
                        <a:lnSpc>
                          <a:spcPct val="100000"/>
                        </a:lnSpc>
                        <a:spcAft>
                          <a:spcPts val="0"/>
                        </a:spcAft>
                      </a:pPr>
                      <a:r>
                        <a:rPr lang="en-US" sz="2400" b="1" u="none" strike="noStrike" spc="0">
                          <a:effectLst/>
                        </a:rPr>
                        <a:t>42,600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51,811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en-US" sz="2400" b="1" u="none" strike="noStrike" spc="0">
                          <a:effectLst/>
                        </a:rPr>
                        <a:t>270,000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9,211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120,000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3"/>
                  </a:ext>
                </a:extLst>
              </a:tr>
              <a:tr h="441507">
                <a:tc>
                  <a:txBody>
                    <a:bodyPr/>
                    <a:lstStyle/>
                    <a:p>
                      <a:pPr rtl="0">
                        <a:lnSpc>
                          <a:spcPct val="100000"/>
                        </a:lnSpc>
                        <a:spcAft>
                          <a:spcPts val="0"/>
                        </a:spcAft>
                      </a:pPr>
                      <a:r>
                        <a:rPr lang="en-US" sz="2400" b="1" u="none" strike="noStrike" spc="0">
                          <a:effectLst/>
                        </a:rPr>
                        <a:t>42,600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51,811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270,000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9,211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120,000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4"/>
                  </a:ext>
                </a:extLst>
              </a:tr>
              <a:tr h="441507">
                <a:tc>
                  <a:txBody>
                    <a:bodyPr/>
                    <a:lstStyle/>
                    <a:p>
                      <a:pPr rtl="0">
                        <a:lnSpc>
                          <a:spcPct val="100000"/>
                        </a:lnSpc>
                        <a:spcAft>
                          <a:spcPts val="0"/>
                        </a:spcAft>
                      </a:pPr>
                      <a:r>
                        <a:rPr lang="en-US" sz="2400" b="1" u="none" strike="noStrike" spc="0">
                          <a:effectLst/>
                        </a:rPr>
                        <a:t>42,600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51,811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270,000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9,211</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rtl="0">
                        <a:lnSpc>
                          <a:spcPct val="100000"/>
                        </a:lnSpc>
                        <a:spcAft>
                          <a:spcPts val="0"/>
                        </a:spcAft>
                      </a:pPr>
                      <a:r>
                        <a:rPr lang="en-US" sz="2400" b="1" u="none" strike="noStrike" spc="0">
                          <a:effectLst/>
                        </a:rPr>
                        <a:t>120,000</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nchor="b"/>
                </a:tc>
                <a:extLst>
                  <a:ext uri="{0D108BD9-81ED-4DB2-BD59-A6C34878D82A}">
                    <a16:rowId xmlns:a16="http://schemas.microsoft.com/office/drawing/2014/main" val="10005"/>
                  </a:ext>
                </a:extLst>
              </a:tr>
              <a:tr h="571221">
                <a:tc>
                  <a:txBody>
                    <a:bodyPr/>
                    <a:lstStyle/>
                    <a:p>
                      <a:pPr rtl="0">
                        <a:lnSpc>
                          <a:spcPct val="100000"/>
                        </a:lnSpc>
                        <a:spcAft>
                          <a:spcPts val="0"/>
                        </a:spcAft>
                      </a:pPr>
                      <a:r>
                        <a:rPr lang="en-US" sz="2400" b="1" u="none" strike="noStrike" spc="0" dirty="0">
                          <a:effectLst/>
                        </a:rPr>
                        <a:t>174,400</a:t>
                      </a:r>
                      <a:endParaRPr lang="en-US" sz="2800" b="1" dirty="0">
                        <a:solidFill>
                          <a:srgbClr val="000000"/>
                        </a:solidFill>
                        <a:effectLst/>
                        <a:latin typeface="Courier New" panose="02070309020205020404" pitchFamily="49" charset="0"/>
                        <a:ea typeface="Courier New" panose="02070309020205020404" pitchFamily="49" charset="0"/>
                      </a:endParaRPr>
                    </a:p>
                  </a:txBody>
                  <a:tcPr marL="6349" marR="6349" marT="0" marB="0" anchor="b"/>
                </a:tc>
                <a:tc>
                  <a:txBody>
                    <a:bodyPr/>
                    <a:lstStyle/>
                    <a:p>
                      <a:pPr>
                        <a:lnSpc>
                          <a:spcPct val="100000"/>
                        </a:lnSpc>
                        <a:spcAft>
                          <a:spcPts val="0"/>
                        </a:spcAft>
                      </a:pPr>
                      <a:r>
                        <a:rPr lang="he-IL" sz="1050" b="1">
                          <a:effectLst/>
                        </a:rPr>
                        <a:t> </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1050" b="1">
                          <a:effectLst/>
                        </a:rPr>
                        <a:t> </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1050" b="1">
                          <a:effectLst/>
                        </a:rPr>
                        <a:t> </a:t>
                      </a:r>
                      <a:endParaRPr lang="en-US" sz="2800" b="1">
                        <a:solidFill>
                          <a:srgbClr val="000000"/>
                        </a:solidFill>
                        <a:effectLst/>
                        <a:latin typeface="Courier New" panose="02070309020205020404" pitchFamily="49" charset="0"/>
                        <a:ea typeface="Courier New" panose="02070309020205020404" pitchFamily="49" charset="0"/>
                      </a:endParaRPr>
                    </a:p>
                  </a:txBody>
                  <a:tcPr marL="6349" marR="6349" marT="0" marB="0"/>
                </a:tc>
                <a:tc>
                  <a:txBody>
                    <a:bodyPr/>
                    <a:lstStyle/>
                    <a:p>
                      <a:pPr>
                        <a:lnSpc>
                          <a:spcPct val="100000"/>
                        </a:lnSpc>
                        <a:spcAft>
                          <a:spcPts val="0"/>
                        </a:spcAft>
                      </a:pPr>
                      <a:r>
                        <a:rPr lang="he-IL" sz="1050" b="1" dirty="0">
                          <a:effectLst/>
                        </a:rPr>
                        <a:t> </a:t>
                      </a:r>
                      <a:endParaRPr lang="en-US" sz="2800" b="1" dirty="0">
                        <a:solidFill>
                          <a:srgbClr val="000000"/>
                        </a:solidFill>
                        <a:effectLst/>
                        <a:latin typeface="Courier New" panose="02070309020205020404" pitchFamily="49" charset="0"/>
                        <a:ea typeface="Courier New" panose="02070309020205020404" pitchFamily="49" charset="0"/>
                      </a:endParaRPr>
                    </a:p>
                  </a:txBody>
                  <a:tcPr marL="6349" marR="6349" marT="0" marB="0"/>
                </a:tc>
                <a:extLst>
                  <a:ext uri="{0D108BD9-81ED-4DB2-BD59-A6C34878D82A}">
                    <a16:rowId xmlns:a16="http://schemas.microsoft.com/office/drawing/2014/main" val="10006"/>
                  </a:ext>
                </a:extLst>
              </a:tr>
            </a:tbl>
          </a:graphicData>
        </a:graphic>
      </p:graphicFrame>
      <p:sp>
        <p:nvSpPr>
          <p:cNvPr id="24" name="מלבן 2">
            <a:extLst>
              <a:ext uri="{FF2B5EF4-FFF2-40B4-BE49-F238E27FC236}">
                <a16:creationId xmlns:a16="http://schemas.microsoft.com/office/drawing/2014/main" id="{76DE4832-EE0E-4141-BB42-38AC24C4AD0C}"/>
              </a:ext>
            </a:extLst>
          </p:cNvPr>
          <p:cNvSpPr>
            <a:spLocks noChangeArrowheads="1"/>
          </p:cNvSpPr>
          <p:nvPr/>
        </p:nvSpPr>
        <p:spPr bwMode="auto">
          <a:xfrm>
            <a:off x="2934369" y="5854490"/>
            <a:ext cx="91020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spcBef>
                <a:spcPts val="975"/>
              </a:spcBef>
              <a:spcAft>
                <a:spcPts val="1075"/>
              </a:spcAft>
              <a:buClrTx/>
              <a:buSzTx/>
              <a:buFontTx/>
              <a:buNone/>
            </a:pPr>
            <a:r>
              <a:rPr lang="he-IL" altLang="en-US" sz="2400" b="1" dirty="0">
                <a:latin typeface="David" panose="020E0502060401010101" pitchFamily="34" charset="-79"/>
                <a:cs typeface="David" panose="020E0502060401010101" pitchFamily="34" charset="-79"/>
              </a:rPr>
              <a:t>בגין המענק החייב, בכל ארבעת שנות הפריסה ישלם מס בסך </a:t>
            </a:r>
            <a:r>
              <a:rPr lang="en-US" altLang="en-US" sz="2400" b="1" dirty="0">
                <a:latin typeface="David" panose="020E0502060401010101" pitchFamily="34" charset="-79"/>
                <a:cs typeface="David" panose="020E0502060401010101" pitchFamily="34" charset="-79"/>
              </a:rPr>
              <a:t>170,400</a:t>
            </a:r>
            <a:r>
              <a:rPr lang="he-IL" altLang="en-US" sz="2400" b="1" dirty="0">
                <a:latin typeface="David" panose="020E0502060401010101" pitchFamily="34" charset="-79"/>
                <a:cs typeface="David" panose="020E0502060401010101" pitchFamily="34" charset="-79"/>
              </a:rPr>
              <a:t> ₪. ביחס למצב ללא פריסה, מדובר בחיסכון מס משמעותי בסך </a:t>
            </a:r>
            <a:r>
              <a:rPr lang="en-US" altLang="en-US" sz="2400" b="1" dirty="0">
                <a:latin typeface="David" panose="020E0502060401010101" pitchFamily="34" charset="-79"/>
                <a:cs typeface="David" panose="020E0502060401010101" pitchFamily="34" charset="-79"/>
              </a:rPr>
              <a:t>55,726</a:t>
            </a:r>
            <a:r>
              <a:rPr lang="he-IL" altLang="en-US" sz="2400" b="1" dirty="0">
                <a:latin typeface="David" panose="020E0502060401010101" pitchFamily="34" charset="-79"/>
                <a:cs typeface="David" panose="020E0502060401010101" pitchFamily="34" charset="-79"/>
              </a:rPr>
              <a:t> ₪.</a:t>
            </a:r>
            <a:endParaRPr lang="en-US" altLang="en-US"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0812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505860"/>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חוסכים לקראת פרישה נמצאים במסלולים מותאמי גיל שרמת הסיכון בהם נמוכה יותר. ביציאה לפנסיה יעברו הפורשים למסלול פנסיונרים, במסלול זה החשיפה למניות פוחתת והזכאות לתשואה מובטחת בגובה של 4.86% גדלה. מי שהחל לקבל קצבה מקרן הפנסיה, זכאי כי 60% מנכסי מסלול ההשקעה שלו יקבלו תשואה מובטחת וזאת במקום 27% להם זכאים יתר החוסכים. פורשים מקופות הגמל ובחברות הביטוח אינם זכאים לתשואה מובטחת (למעט מי שהצטרף למסלולים בסוף שנות ה- 80).</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הפגיעה בפורשים</a:t>
            </a:r>
          </a:p>
        </p:txBody>
      </p:sp>
    </p:spTree>
    <p:extLst>
      <p:ext uri="{BB962C8B-B14F-4D97-AF65-F5344CB8AC3E}">
        <p14:creationId xmlns:p14="http://schemas.microsoft.com/office/powerpoint/2010/main" val="393424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פיצויים לאחר התחשבנות</a:t>
            </a:r>
            <a:endParaRPr lang="en-US" altLang="en-US" b="1" dirty="0">
              <a:solidFill>
                <a:srgbClr val="FF0000"/>
              </a:solidFill>
              <a:cs typeface="+mn-cs"/>
            </a:endParaRPr>
          </a:p>
        </p:txBody>
      </p:sp>
      <p:sp>
        <p:nvSpPr>
          <p:cNvPr id="4" name="TextBox 3"/>
          <p:cNvSpPr txBox="1"/>
          <p:nvPr/>
        </p:nvSpPr>
        <p:spPr>
          <a:xfrm>
            <a:off x="460375" y="2040557"/>
            <a:ext cx="11459494" cy="4401205"/>
          </a:xfrm>
          <a:prstGeom prst="rect">
            <a:avLst/>
          </a:prstGeom>
          <a:noFill/>
        </p:spPr>
        <p:txBody>
          <a:bodyPr wrap="square" rtlCol="0">
            <a:spAutoFit/>
          </a:bodyPr>
          <a:lstStyle/>
          <a:p>
            <a:pPr>
              <a:spcBef>
                <a:spcPct val="0"/>
              </a:spcBef>
            </a:pPr>
            <a:r>
              <a:rPr lang="he-IL" altLang="en-US" sz="4000" dirty="0"/>
              <a:t>כספי פיצויים נזילים הנותרים לאחר יחסי עובד-מעביד בחשבונו של העובד בקופת הגמל האישית לפיצויים, בהתאם לתקנה 34א לתקנות מס הכנסה, לאחר התחשבנות המס עליהם - רואים אותם החל מחודש ינואר 2008 כהפקדה חדשה שמבצע עמית עצמאי בקופת גמל לא משלמת לקצבה. כספים אלה חסומים למשיכה חד פעמית ומיועדים לקצבה או להיוון קצבה בלבד. </a:t>
            </a:r>
            <a:endParaRPr lang="en-US" altLang="en-US" sz="4000" dirty="0">
              <a:cs typeface="Arial" panose="020B0604020202020204" pitchFamily="34" charset="0"/>
            </a:endParaRPr>
          </a:p>
        </p:txBody>
      </p:sp>
    </p:spTree>
    <p:extLst>
      <p:ext uri="{BB962C8B-B14F-4D97-AF65-F5344CB8AC3E}">
        <p14:creationId xmlns:p14="http://schemas.microsoft.com/office/powerpoint/2010/main" val="150175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פיצויים לאחר התחשבנות</a:t>
            </a:r>
            <a:endParaRPr lang="en-US" altLang="en-US" b="1" dirty="0">
              <a:solidFill>
                <a:srgbClr val="FF0000"/>
              </a:solidFill>
              <a:cs typeface="+mn-cs"/>
            </a:endParaRPr>
          </a:p>
        </p:txBody>
      </p:sp>
      <p:sp>
        <p:nvSpPr>
          <p:cNvPr id="4" name="TextBox 3"/>
          <p:cNvSpPr txBox="1"/>
          <p:nvPr/>
        </p:nvSpPr>
        <p:spPr>
          <a:xfrm>
            <a:off x="460375" y="2040557"/>
            <a:ext cx="11459494" cy="2554545"/>
          </a:xfrm>
          <a:prstGeom prst="rect">
            <a:avLst/>
          </a:prstGeom>
          <a:noFill/>
        </p:spPr>
        <p:txBody>
          <a:bodyPr wrap="square" rtlCol="0">
            <a:spAutoFit/>
          </a:bodyPr>
          <a:lstStyle/>
          <a:p>
            <a:pPr>
              <a:spcBef>
                <a:spcPct val="0"/>
              </a:spcBef>
            </a:pPr>
            <a:r>
              <a:rPr lang="he-IL" altLang="en-US" sz="4000" dirty="0"/>
              <a:t>ביום 20.1.2009 פרסם האוצר הבהרה למנהלי חברות הביטוח, שלפיה אין מניעה כי כספי הפיצויים כאמור, כפוף להסכמת המבוטח, יקבלו מעמד של כספי פרט וימשיכו לחול לגביהם יתר תנאי הפוליסה. </a:t>
            </a:r>
            <a:endParaRPr lang="en-US" altLang="en-US" sz="4000" dirty="0">
              <a:cs typeface="Arial" panose="020B0604020202020204" pitchFamily="34" charset="0"/>
            </a:endParaRPr>
          </a:p>
        </p:txBody>
      </p:sp>
    </p:spTree>
    <p:extLst>
      <p:ext uri="{BB962C8B-B14F-4D97-AF65-F5344CB8AC3E}">
        <p14:creationId xmlns:p14="http://schemas.microsoft.com/office/powerpoint/2010/main" val="385179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פיצויים לאחר התחשבנות</a:t>
            </a:r>
            <a:endParaRPr lang="en-US" altLang="en-US" b="1" dirty="0">
              <a:solidFill>
                <a:srgbClr val="FF0000"/>
              </a:solidFill>
              <a:cs typeface="+mn-cs"/>
            </a:endParaRPr>
          </a:p>
        </p:txBody>
      </p:sp>
      <p:sp>
        <p:nvSpPr>
          <p:cNvPr id="4" name="TextBox 3"/>
          <p:cNvSpPr txBox="1"/>
          <p:nvPr/>
        </p:nvSpPr>
        <p:spPr>
          <a:xfrm>
            <a:off x="460375" y="2040557"/>
            <a:ext cx="11459494" cy="3785652"/>
          </a:xfrm>
          <a:prstGeom prst="rect">
            <a:avLst/>
          </a:prstGeom>
          <a:noFill/>
        </p:spPr>
        <p:txBody>
          <a:bodyPr wrap="square" rtlCol="0">
            <a:spAutoFit/>
          </a:bodyPr>
          <a:lstStyle/>
          <a:p>
            <a:pPr>
              <a:spcBef>
                <a:spcPct val="0"/>
              </a:spcBef>
            </a:pPr>
            <a:r>
              <a:rPr lang="he-IL" altLang="en-US" sz="4000" dirty="0"/>
              <a:t>כלומר אפשר על פי בקשת המבוטח להשאיר את כספי הפיצויים בקופת הביטוח ככספי חיסכון פרטי, ולא ככספי פיצויים או תגמולים. כך ימשיכו הכספים הנ"ל ליהנות מהתשואה בקופת הביטוח, ולא יהיה חשש לאובדן נזילותם.</a:t>
            </a:r>
          </a:p>
          <a:p>
            <a:pPr>
              <a:spcBef>
                <a:spcPct val="0"/>
              </a:spcBef>
            </a:pPr>
            <a:r>
              <a:rPr lang="he-IL" altLang="en-US" sz="4000" dirty="0"/>
              <a:t>לא לשכוח שיש מס רווח הון בגובה 25% על הכספים.</a:t>
            </a:r>
            <a:endParaRPr lang="en-US" altLang="en-US" sz="4000" dirty="0">
              <a:cs typeface="Arial" panose="020B0604020202020204" pitchFamily="34" charset="0"/>
            </a:endParaRPr>
          </a:p>
        </p:txBody>
      </p:sp>
    </p:spTree>
    <p:extLst>
      <p:ext uri="{BB962C8B-B14F-4D97-AF65-F5344CB8AC3E}">
        <p14:creationId xmlns:p14="http://schemas.microsoft.com/office/powerpoint/2010/main" val="233481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פיצויים לאחר התחשבנות</a:t>
            </a:r>
            <a:endParaRPr lang="en-US" altLang="en-US" b="1" dirty="0">
              <a:solidFill>
                <a:srgbClr val="FF0000"/>
              </a:solidFill>
              <a:cs typeface="+mn-cs"/>
            </a:endParaRPr>
          </a:p>
        </p:txBody>
      </p:sp>
      <p:sp>
        <p:nvSpPr>
          <p:cNvPr id="4" name="TextBox 3"/>
          <p:cNvSpPr txBox="1"/>
          <p:nvPr/>
        </p:nvSpPr>
        <p:spPr>
          <a:xfrm>
            <a:off x="460375" y="2040557"/>
            <a:ext cx="11459494" cy="3785652"/>
          </a:xfrm>
          <a:prstGeom prst="rect">
            <a:avLst/>
          </a:prstGeom>
          <a:noFill/>
        </p:spPr>
        <p:txBody>
          <a:bodyPr wrap="square" rtlCol="0">
            <a:spAutoFit/>
          </a:bodyPr>
          <a:lstStyle/>
          <a:p>
            <a:pPr>
              <a:buFont typeface="Wingdings 2" panose="05020102010507070707" pitchFamily="18" charset="2"/>
              <a:buNone/>
              <a:defRPr/>
            </a:pPr>
            <a:r>
              <a:rPr lang="he-IL" sz="4000" dirty="0"/>
              <a:t>יש להדגיש כי הפתרון הזמני לעיל אינו ניתן ליישום   בקופת גמל לא משלמת לקצבה שאינה קופת </a:t>
            </a:r>
            <a:r>
              <a:rPr lang="he-IL" sz="4000" b="1" dirty="0"/>
              <a:t>ביטוח</a:t>
            </a:r>
          </a:p>
          <a:p>
            <a:pPr>
              <a:buFont typeface="Wingdings 2" panose="05020102010507070707" pitchFamily="18" charset="2"/>
              <a:buNone/>
              <a:defRPr/>
            </a:pPr>
            <a:r>
              <a:rPr lang="he-IL" sz="4000" dirty="0"/>
              <a:t>משום שבקופת גמל כזו אין אפשרות להמשיך ולחסוך את הכספים בחשבון כחיסכון פרטי, ולפיכך השארת הפיצויים בקופת גמל כאמור הופכת אותם להפקדה חדשה בקופת גמל לא משלמת לקצבה. </a:t>
            </a:r>
            <a:endParaRPr lang="en-US" altLang="en-US" sz="4000" b="1" dirty="0"/>
          </a:p>
        </p:txBody>
      </p:sp>
    </p:spTree>
    <p:extLst>
      <p:ext uri="{BB962C8B-B14F-4D97-AF65-F5344CB8AC3E}">
        <p14:creationId xmlns:p14="http://schemas.microsoft.com/office/powerpoint/2010/main" val="1179110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פיצויים לאחר התחשבנות</a:t>
            </a:r>
            <a:endParaRPr lang="en-US" altLang="en-US" b="1" dirty="0">
              <a:solidFill>
                <a:srgbClr val="FF0000"/>
              </a:solidFill>
              <a:cs typeface="+mn-cs"/>
            </a:endParaRPr>
          </a:p>
        </p:txBody>
      </p:sp>
      <p:sp>
        <p:nvSpPr>
          <p:cNvPr id="4" name="TextBox 3"/>
          <p:cNvSpPr txBox="1"/>
          <p:nvPr/>
        </p:nvSpPr>
        <p:spPr>
          <a:xfrm>
            <a:off x="460375" y="2040557"/>
            <a:ext cx="11459494" cy="3170099"/>
          </a:xfrm>
          <a:prstGeom prst="rect">
            <a:avLst/>
          </a:prstGeom>
          <a:noFill/>
        </p:spPr>
        <p:txBody>
          <a:bodyPr wrap="square" rtlCol="0">
            <a:spAutoFit/>
          </a:bodyPr>
          <a:lstStyle/>
          <a:p>
            <a:pPr>
              <a:buFont typeface="Wingdings 2" panose="05020102010507070707" pitchFamily="18" charset="2"/>
              <a:buNone/>
              <a:defRPr/>
            </a:pPr>
            <a:r>
              <a:rPr lang="he-IL" sz="4000" dirty="0"/>
              <a:t>פתרון – העברת הכספים לפני ההתחשבנות לתוכניות פרישה בהן ניתן לשמור על אופי הכספים ומהן ניתן:</a:t>
            </a:r>
          </a:p>
          <a:p>
            <a:pPr marL="571500" indent="-571500">
              <a:buFont typeface="Arial" panose="020B0604020202020204" pitchFamily="34" charset="0"/>
              <a:buChar char="•"/>
              <a:defRPr/>
            </a:pPr>
            <a:r>
              <a:rPr lang="he-IL" altLang="en-US" sz="4000" b="1" dirty="0"/>
              <a:t>למשוך חד פעמי</a:t>
            </a:r>
          </a:p>
          <a:p>
            <a:pPr marL="571500" indent="-571500">
              <a:buFont typeface="Arial" panose="020B0604020202020204" pitchFamily="34" charset="0"/>
              <a:buChar char="•"/>
              <a:defRPr/>
            </a:pPr>
            <a:r>
              <a:rPr lang="he-IL" altLang="en-US" sz="4000" b="1" dirty="0"/>
              <a:t>קבלת קצבה</a:t>
            </a:r>
          </a:p>
          <a:p>
            <a:pPr marL="571500" indent="-571500">
              <a:buFont typeface="Arial" panose="020B0604020202020204" pitchFamily="34" charset="0"/>
              <a:buChar char="•"/>
              <a:defRPr/>
            </a:pPr>
            <a:r>
              <a:rPr lang="he-IL" altLang="en-US" sz="4000" b="1" dirty="0"/>
              <a:t>קבלת הכנסה חודשית</a:t>
            </a:r>
            <a:endParaRPr lang="en-US" altLang="en-US" sz="4000" b="1" dirty="0"/>
          </a:p>
        </p:txBody>
      </p:sp>
    </p:spTree>
    <p:extLst>
      <p:ext uri="{BB962C8B-B14F-4D97-AF65-F5344CB8AC3E}">
        <p14:creationId xmlns:p14="http://schemas.microsoft.com/office/powerpoint/2010/main" val="1038465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3">
            <a:extLst>
              <a:ext uri="{FF2B5EF4-FFF2-40B4-BE49-F238E27FC236}">
                <a16:creationId xmlns:a16="http://schemas.microsoft.com/office/drawing/2014/main" id="{E3C8B15C-09D9-4837-B717-0380874D0EE3}"/>
              </a:ext>
            </a:extLst>
          </p:cNvPr>
          <p:cNvPicPr>
            <a:picLocks noChangeAspect="1"/>
          </p:cNvPicPr>
          <p:nvPr/>
        </p:nvPicPr>
        <p:blipFill>
          <a:blip r:embed="rId2">
            <a:extLst>
              <a:ext uri="{28A0092B-C50C-407E-A947-70E740481C1C}">
                <a14:useLocalDpi xmlns:a14="http://schemas.microsoft.com/office/drawing/2010/main" val="0"/>
              </a:ext>
            </a:extLst>
          </a:blip>
          <a:srcRect t="4240" b="4593"/>
          <a:stretch>
            <a:fillRect/>
          </a:stretch>
        </p:blipFill>
        <p:spPr>
          <a:xfrm>
            <a:off x="1684421" y="638175"/>
            <a:ext cx="4783138" cy="6192837"/>
          </a:xfrm>
          <a:prstGeom prst="rect">
            <a:avLst/>
          </a:prstGeom>
        </p:spPr>
      </p:pic>
      <p:pic>
        <p:nvPicPr>
          <p:cNvPr id="3" name="תמונה 5">
            <a:extLst>
              <a:ext uri="{FF2B5EF4-FFF2-40B4-BE49-F238E27FC236}">
                <a16:creationId xmlns:a16="http://schemas.microsoft.com/office/drawing/2014/main" id="{8722D4FB-EC05-4E47-A39D-EB6738092F77}"/>
              </a:ext>
            </a:extLst>
          </p:cNvPr>
          <p:cNvPicPr>
            <a:picLocks noChangeAspect="1"/>
          </p:cNvPicPr>
          <p:nvPr/>
        </p:nvPicPr>
        <p:blipFill>
          <a:blip r:embed="rId3">
            <a:extLst>
              <a:ext uri="{28A0092B-C50C-407E-A947-70E740481C1C}">
                <a14:useLocalDpi xmlns:a14="http://schemas.microsoft.com/office/drawing/2010/main" val="0"/>
              </a:ext>
            </a:extLst>
          </a:blip>
          <a:srcRect l="4459" r="4895" b="9302"/>
          <a:stretch>
            <a:fillRect/>
          </a:stretch>
        </p:blipFill>
        <p:spPr bwMode="auto">
          <a:xfrm>
            <a:off x="6467559" y="638175"/>
            <a:ext cx="4392612"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C795D8D-0710-4FB4-B311-E0859B1A1C11}"/>
              </a:ext>
            </a:extLst>
          </p:cNvPr>
          <p:cNvSpPr txBox="1">
            <a:spLocks/>
          </p:cNvSpPr>
          <p:nvPr/>
        </p:nvSpPr>
        <p:spPr>
          <a:xfrm>
            <a:off x="1008415" y="390874"/>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דוגמא</a:t>
            </a:r>
            <a:endParaRPr lang="en-US" altLang="en-US" b="1" dirty="0">
              <a:solidFill>
                <a:srgbClr val="FF0000"/>
              </a:solidFill>
              <a:cs typeface="+mn-cs"/>
            </a:endParaRPr>
          </a:p>
        </p:txBody>
      </p:sp>
    </p:spTree>
    <p:extLst>
      <p:ext uri="{BB962C8B-B14F-4D97-AF65-F5344CB8AC3E}">
        <p14:creationId xmlns:p14="http://schemas.microsoft.com/office/powerpoint/2010/main" val="2135631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95D8D-0710-4FB4-B311-E0859B1A1C11}"/>
              </a:ext>
            </a:extLst>
          </p:cNvPr>
          <p:cNvSpPr txBox="1">
            <a:spLocks/>
          </p:cNvSpPr>
          <p:nvPr/>
        </p:nvSpPr>
        <p:spPr>
          <a:xfrm>
            <a:off x="1008415" y="390874"/>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דוגמא</a:t>
            </a:r>
            <a:endParaRPr lang="en-US" altLang="en-US" b="1" dirty="0">
              <a:solidFill>
                <a:srgbClr val="FF0000"/>
              </a:solidFill>
              <a:cs typeface="+mn-cs"/>
            </a:endParaRPr>
          </a:p>
        </p:txBody>
      </p:sp>
      <p:pic>
        <p:nvPicPr>
          <p:cNvPr id="7" name="תמונה 1">
            <a:extLst>
              <a:ext uri="{FF2B5EF4-FFF2-40B4-BE49-F238E27FC236}">
                <a16:creationId xmlns:a16="http://schemas.microsoft.com/office/drawing/2014/main" id="{2E39A92F-0BD8-49F0-8C43-4DAF12860C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415" y="0"/>
            <a:ext cx="4830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3">
            <a:extLst>
              <a:ext uri="{FF2B5EF4-FFF2-40B4-BE49-F238E27FC236}">
                <a16:creationId xmlns:a16="http://schemas.microsoft.com/office/drawing/2014/main" id="{B014CB27-FBE1-44EB-BD97-890EBEEFDDFD}"/>
              </a:ext>
            </a:extLst>
          </p:cNvPr>
          <p:cNvPicPr>
            <a:picLocks noChangeAspect="1"/>
          </p:cNvPicPr>
          <p:nvPr/>
        </p:nvPicPr>
        <p:blipFill>
          <a:blip r:embed="rId3">
            <a:extLst>
              <a:ext uri="{28A0092B-C50C-407E-A947-70E740481C1C}">
                <a14:useLocalDpi xmlns:a14="http://schemas.microsoft.com/office/drawing/2010/main" val="0"/>
              </a:ext>
            </a:extLst>
          </a:blip>
          <a:srcRect l="11279"/>
          <a:stretch>
            <a:fillRect/>
          </a:stretch>
        </p:blipFill>
        <p:spPr bwMode="auto">
          <a:xfrm>
            <a:off x="5867753" y="0"/>
            <a:ext cx="4284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16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95D8D-0710-4FB4-B311-E0859B1A1C11}"/>
              </a:ext>
            </a:extLst>
          </p:cNvPr>
          <p:cNvSpPr txBox="1">
            <a:spLocks/>
          </p:cNvSpPr>
          <p:nvPr/>
        </p:nvSpPr>
        <p:spPr>
          <a:xfrm>
            <a:off x="1008415" y="390874"/>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altLang="en-US" b="1" dirty="0">
                <a:solidFill>
                  <a:srgbClr val="FF0000"/>
                </a:solidFill>
                <a:cs typeface="+mn-cs"/>
              </a:rPr>
              <a:t>דוגמא</a:t>
            </a:r>
            <a:endParaRPr lang="en-US" altLang="en-US" b="1" dirty="0">
              <a:solidFill>
                <a:srgbClr val="FF0000"/>
              </a:solidFill>
              <a:cs typeface="+mn-cs"/>
            </a:endParaRPr>
          </a:p>
        </p:txBody>
      </p:sp>
      <p:pic>
        <p:nvPicPr>
          <p:cNvPr id="5" name="מציין מיקום תוכן 3">
            <a:extLst>
              <a:ext uri="{FF2B5EF4-FFF2-40B4-BE49-F238E27FC236}">
                <a16:creationId xmlns:a16="http://schemas.microsoft.com/office/drawing/2014/main" id="{61181B7B-729A-4418-909B-2BAB8D2FAB8E}"/>
              </a:ext>
            </a:extLst>
          </p:cNvPr>
          <p:cNvPicPr>
            <a:picLocks noChangeAspect="1"/>
          </p:cNvPicPr>
          <p:nvPr/>
        </p:nvPicPr>
        <p:blipFill>
          <a:blip r:embed="rId2">
            <a:extLst>
              <a:ext uri="{28A0092B-C50C-407E-A947-70E740481C1C}">
                <a14:useLocalDpi xmlns:a14="http://schemas.microsoft.com/office/drawing/2010/main" val="0"/>
              </a:ext>
            </a:extLst>
          </a:blip>
          <a:srcRect t="3798" b="4936"/>
          <a:stretch>
            <a:fillRect/>
          </a:stretch>
        </p:blipFill>
        <p:spPr>
          <a:xfrm>
            <a:off x="3467893" y="0"/>
            <a:ext cx="5256213" cy="6824663"/>
          </a:xfrm>
          <a:prstGeom prst="rect">
            <a:avLst/>
          </a:prstGeom>
        </p:spPr>
      </p:pic>
      <p:pic>
        <p:nvPicPr>
          <p:cNvPr id="6" name="תמונה 5">
            <a:extLst>
              <a:ext uri="{FF2B5EF4-FFF2-40B4-BE49-F238E27FC236}">
                <a16:creationId xmlns:a16="http://schemas.microsoft.com/office/drawing/2014/main" id="{0DD6B552-8AA5-497B-89F4-2D6EE31C439D}"/>
              </a:ext>
            </a:extLst>
          </p:cNvPr>
          <p:cNvPicPr>
            <a:picLocks noChangeAspect="1"/>
          </p:cNvPicPr>
          <p:nvPr/>
        </p:nvPicPr>
        <p:blipFill rotWithShape="1">
          <a:blip r:embed="rId3">
            <a:extLst>
              <a:ext uri="{28A0092B-C50C-407E-A947-70E740481C1C}">
                <a14:useLocalDpi xmlns:a14="http://schemas.microsoft.com/office/drawing/2010/main" val="0"/>
              </a:ext>
            </a:extLst>
          </a:blip>
          <a:srcRect t="28666" b="30778"/>
          <a:stretch/>
        </p:blipFill>
        <p:spPr>
          <a:xfrm>
            <a:off x="155575" y="6112053"/>
            <a:ext cx="3044825" cy="745948"/>
          </a:xfrm>
          <a:prstGeom prst="rect">
            <a:avLst/>
          </a:prstGeom>
        </p:spPr>
      </p:pic>
    </p:spTree>
    <p:extLst>
      <p:ext uri="{BB962C8B-B14F-4D97-AF65-F5344CB8AC3E}">
        <p14:creationId xmlns:p14="http://schemas.microsoft.com/office/powerpoint/2010/main" val="635789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3">
            <a:extLst>
              <a:ext uri="{FF2B5EF4-FFF2-40B4-BE49-F238E27FC236}">
                <a16:creationId xmlns:a16="http://schemas.microsoft.com/office/drawing/2014/main" id="{CEC0B25E-D46D-434F-9DD8-CE3F94AD38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600" y="0"/>
            <a:ext cx="4819650" cy="6858000"/>
          </a:xfrm>
          <a:prstGeom prst="rect">
            <a:avLst/>
          </a:prstGeom>
        </p:spPr>
      </p:pic>
      <p:pic>
        <p:nvPicPr>
          <p:cNvPr id="3" name="תמונה 4">
            <a:extLst>
              <a:ext uri="{FF2B5EF4-FFF2-40B4-BE49-F238E27FC236}">
                <a16:creationId xmlns:a16="http://schemas.microsoft.com/office/drawing/2014/main" id="{C923C840-C873-4DF5-8D10-45B506EF7BED}"/>
              </a:ext>
            </a:extLst>
          </p:cNvPr>
          <p:cNvPicPr>
            <a:picLocks noChangeAspect="1"/>
          </p:cNvPicPr>
          <p:nvPr/>
        </p:nvPicPr>
        <p:blipFill>
          <a:blip r:embed="rId3">
            <a:extLst>
              <a:ext uri="{28A0092B-C50C-407E-A947-70E740481C1C}">
                <a14:useLocalDpi xmlns:a14="http://schemas.microsoft.com/office/drawing/2010/main" val="0"/>
              </a:ext>
            </a:extLst>
          </a:blip>
          <a:srcRect l="12772"/>
          <a:stretch>
            <a:fillRect/>
          </a:stretch>
        </p:blipFill>
        <p:spPr bwMode="auto">
          <a:xfrm>
            <a:off x="6303963" y="0"/>
            <a:ext cx="4211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43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3">
            <a:extLst>
              <a:ext uri="{FF2B5EF4-FFF2-40B4-BE49-F238E27FC236}">
                <a16:creationId xmlns:a16="http://schemas.microsoft.com/office/drawing/2014/main" id="{E8B2F80B-7D03-4C0A-B08A-768F27AF1234}"/>
              </a:ext>
            </a:extLst>
          </p:cNvPr>
          <p:cNvPicPr>
            <a:picLocks noChangeAspect="1"/>
          </p:cNvPicPr>
          <p:nvPr/>
        </p:nvPicPr>
        <p:blipFill>
          <a:blip r:embed="rId2">
            <a:extLst>
              <a:ext uri="{28A0092B-C50C-407E-A947-70E740481C1C}">
                <a14:useLocalDpi xmlns:a14="http://schemas.microsoft.com/office/drawing/2010/main" val="0"/>
              </a:ext>
            </a:extLst>
          </a:blip>
          <a:srcRect l="8272" b="14977"/>
          <a:stretch>
            <a:fillRect/>
          </a:stretch>
        </p:blipFill>
        <p:spPr>
          <a:xfrm>
            <a:off x="1211263" y="0"/>
            <a:ext cx="5184775" cy="6858000"/>
          </a:xfrm>
          <a:prstGeom prst="rect">
            <a:avLst/>
          </a:prstGeom>
        </p:spPr>
      </p:pic>
      <p:pic>
        <p:nvPicPr>
          <p:cNvPr id="7" name="תמונה 4">
            <a:extLst>
              <a:ext uri="{FF2B5EF4-FFF2-40B4-BE49-F238E27FC236}">
                <a16:creationId xmlns:a16="http://schemas.microsoft.com/office/drawing/2014/main" id="{2CB1547D-B0D0-4BD3-95E7-D703AC3742B4}"/>
              </a:ext>
            </a:extLst>
          </p:cNvPr>
          <p:cNvPicPr>
            <a:picLocks noChangeAspect="1"/>
          </p:cNvPicPr>
          <p:nvPr/>
        </p:nvPicPr>
        <p:blipFill>
          <a:blip r:embed="rId3">
            <a:extLst>
              <a:ext uri="{28A0092B-C50C-407E-A947-70E740481C1C}">
                <a14:useLocalDpi xmlns:a14="http://schemas.microsoft.com/office/drawing/2010/main" val="0"/>
              </a:ext>
            </a:extLst>
          </a:blip>
          <a:srcRect l="7478" r="4280"/>
          <a:stretch>
            <a:fillRect/>
          </a:stretch>
        </p:blipFill>
        <p:spPr bwMode="auto">
          <a:xfrm>
            <a:off x="6396038" y="0"/>
            <a:ext cx="424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83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sp>
        <p:nvSpPr>
          <p:cNvPr id="15" name="מלבן 6"/>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השפעות משבר הקורונה</a:t>
            </a:r>
          </a:p>
        </p:txBody>
      </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en-US" sz="4000" dirty="0"/>
              <a:t>אנחנו נמצאים כעת בעיצומו של משבר הקורונה בישראל. לצד התאוששות </a:t>
            </a:r>
            <a:r>
              <a:rPr lang="he-IL" altLang="en-US" sz="4000" dirty="0" err="1"/>
              <a:t>מסויימת</a:t>
            </a:r>
            <a:r>
              <a:rPr lang="he-IL" altLang="en-US" sz="4000" dirty="0"/>
              <a:t> במזרח, אנחנו רואים את המצב הולך ומחמיר בחלק ממדינות אירופה. </a:t>
            </a:r>
          </a:p>
          <a:p>
            <a:r>
              <a:rPr lang="he-IL" altLang="en-US" sz="4000" dirty="0"/>
              <a:t>בישראל, מלבד מספר החולים ההולך וגדל בישראל המשבר מתבטא בעיקר במאות אלפי עובדים שיצאו לחל"ת ובירידות חדות בשוק ההון (למרות התיקון בחודש האחרון).</a:t>
            </a:r>
            <a:endParaRPr lang="en-US" altLang="en-US" sz="36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Tree>
    <p:extLst>
      <p:ext uri="{BB962C8B-B14F-4D97-AF65-F5344CB8AC3E}">
        <p14:creationId xmlns:p14="http://schemas.microsoft.com/office/powerpoint/2010/main" val="410290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7" name="תמונה 16">
            <a:extLst>
              <a:ext uri="{FF2B5EF4-FFF2-40B4-BE49-F238E27FC236}">
                <a16:creationId xmlns:a16="http://schemas.microsoft.com/office/drawing/2014/main" id="{D771F74A-5D0F-4443-98FC-C689D80C06D3}"/>
              </a:ext>
            </a:extLst>
          </p:cNvPr>
          <p:cNvPicPr>
            <a:picLocks noChangeAspect="1"/>
          </p:cNvPicPr>
          <p:nvPr/>
        </p:nvPicPr>
        <p:blipFill>
          <a:blip r:embed="rId6"/>
          <a:stretch>
            <a:fillRect/>
          </a:stretch>
        </p:blipFill>
        <p:spPr>
          <a:xfrm>
            <a:off x="926926" y="1929358"/>
            <a:ext cx="10149995" cy="3450163"/>
          </a:xfrm>
          <a:prstGeom prst="rect">
            <a:avLst/>
          </a:prstGeom>
        </p:spPr>
      </p:pic>
      <p:sp>
        <p:nvSpPr>
          <p:cNvPr id="18" name="Rectangle 9">
            <a:extLst>
              <a:ext uri="{FF2B5EF4-FFF2-40B4-BE49-F238E27FC236}">
                <a16:creationId xmlns:a16="http://schemas.microsoft.com/office/drawing/2014/main" id="{84711B88-96E4-4FB3-A917-7E5A02F729CE}"/>
              </a:ext>
            </a:extLst>
          </p:cNvPr>
          <p:cNvSpPr>
            <a:spLocks noChangeArrowheads="1"/>
          </p:cNvSpPr>
          <p:nvPr/>
        </p:nvSpPr>
        <p:spPr bwMode="auto">
          <a:xfrm>
            <a:off x="1684030" y="1436915"/>
            <a:ext cx="8497888" cy="492443"/>
          </a:xfrm>
          <a:prstGeom prst="rect">
            <a:avLst/>
          </a:prstGeom>
          <a:noFill/>
          <a:ln>
            <a:noFill/>
          </a:ln>
          <a:effectLst/>
        </p:spPr>
        <p:txBody>
          <a:bodyPr lIns="0" tIns="0" rIns="0" bIns="0" anchor="ct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22313" indent="-2730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004888" indent="-255588"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279525" indent="-236538"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1489075" indent="-182563"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19462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4034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28606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317875" indent="-182563"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buNone/>
              <a:defRPr/>
            </a:pPr>
            <a:r>
              <a:rPr lang="he-IL" sz="3200" b="1" dirty="0">
                <a:cs typeface="+mn-cs"/>
              </a:rPr>
              <a:t>מסלול מקבלי קצבאות</a:t>
            </a:r>
            <a:endParaRPr lang="en-US" altLang="en-US" sz="3200" dirty="0">
              <a:cs typeface="+mn-cs"/>
            </a:endParaRPr>
          </a:p>
        </p:txBody>
      </p:sp>
      <p:sp>
        <p:nvSpPr>
          <p:cNvPr id="19" name="מלבן 6">
            <a:extLst>
              <a:ext uri="{FF2B5EF4-FFF2-40B4-BE49-F238E27FC236}">
                <a16:creationId xmlns:a16="http://schemas.microsoft.com/office/drawing/2014/main" id="{764E1E61-9E7A-4836-9D79-19F668CA8A2A}"/>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הפגיעה בפורשים</a:t>
            </a:r>
          </a:p>
        </p:txBody>
      </p:sp>
    </p:spTree>
    <p:extLst>
      <p:ext uri="{BB962C8B-B14F-4D97-AF65-F5344CB8AC3E}">
        <p14:creationId xmlns:p14="http://schemas.microsoft.com/office/powerpoint/2010/main" val="661961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b="1" dirty="0">
                <a:solidFill>
                  <a:srgbClr val="FF0000"/>
                </a:solidFill>
                <a:cs typeface="Arial" panose="020B0604020202020204" pitchFamily="34" charset="0"/>
              </a:rPr>
              <a:t>פריסת הפרשי שכר ופדיון חופשה</a:t>
            </a:r>
          </a:p>
        </p:txBody>
      </p:sp>
      <p:pic>
        <p:nvPicPr>
          <p:cNvPr id="25" name="תמונה 24"/>
          <p:cNvPicPr>
            <a:picLocks noChangeAspect="1"/>
          </p:cNvPicPr>
          <p:nvPr/>
        </p:nvPicPr>
        <p:blipFill rotWithShape="1">
          <a:blip r:embed="rId6">
            <a:extLst>
              <a:ext uri="{28A0092B-C50C-407E-A947-70E740481C1C}">
                <a14:useLocalDpi xmlns:a14="http://schemas.microsoft.com/office/drawing/2010/main" val="0"/>
              </a:ext>
            </a:extLst>
          </a:blip>
          <a:srcRect t="28666" b="30778"/>
          <a:stretch/>
        </p:blipFill>
        <p:spPr>
          <a:xfrm>
            <a:off x="155575" y="6112053"/>
            <a:ext cx="3044825" cy="745948"/>
          </a:xfrm>
          <a:prstGeom prst="rect">
            <a:avLst/>
          </a:prstGeom>
        </p:spPr>
      </p:pic>
      <p:sp>
        <p:nvSpPr>
          <p:cNvPr id="4" name="TextBox 3"/>
          <p:cNvSpPr txBox="1"/>
          <p:nvPr/>
        </p:nvSpPr>
        <p:spPr>
          <a:xfrm>
            <a:off x="460375" y="2040557"/>
            <a:ext cx="11459494" cy="4401205"/>
          </a:xfrm>
          <a:prstGeom prst="rect">
            <a:avLst/>
          </a:prstGeom>
          <a:noFill/>
        </p:spPr>
        <p:txBody>
          <a:bodyPr wrap="square" rtlCol="0">
            <a:spAutoFit/>
          </a:bodyPr>
          <a:lstStyle/>
          <a:p>
            <a:pPr>
              <a:spcBef>
                <a:spcPct val="0"/>
              </a:spcBef>
            </a:pPr>
            <a:r>
              <a:rPr lang="he-IL" altLang="en-US" sz="4000" dirty="0"/>
              <a:t>מענקים אלה אינם שייכים כלל למענקי פיצויים. אולם, מאחר ואם הם משולמים, אזי הם משולמים בדרך כלל בסיום העבודה, יש להתייחס אליהם גם כן. מבחינת מיסוי, הם מצטרפים להכנסה החייבת מיגיעה אישית. </a:t>
            </a:r>
          </a:p>
          <a:p>
            <a:pPr>
              <a:spcBef>
                <a:spcPct val="0"/>
              </a:spcBef>
            </a:pPr>
            <a:endParaRPr lang="he-IL" altLang="en-US" sz="4000" dirty="0"/>
          </a:p>
          <a:p>
            <a:pPr>
              <a:spcBef>
                <a:spcPct val="0"/>
              </a:spcBef>
            </a:pPr>
            <a:r>
              <a:rPr lang="he-IL" altLang="en-US" sz="4000" dirty="0"/>
              <a:t>מבחינת פריסה, הם ברי פריסה אחורה בלבד לפי הכללים שפורטו לעיל.</a:t>
            </a:r>
            <a:endParaRPr lang="en-US" altLang="en-US" sz="4000" dirty="0">
              <a:cs typeface="Arial" panose="020B0604020202020204" pitchFamily="34" charset="0"/>
            </a:endParaRPr>
          </a:p>
        </p:txBody>
      </p:sp>
    </p:spTree>
    <p:extLst>
      <p:ext uri="{BB962C8B-B14F-4D97-AF65-F5344CB8AC3E}">
        <p14:creationId xmlns:p14="http://schemas.microsoft.com/office/powerpoint/2010/main" val="1876308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sp>
        <p:nvSpPr>
          <p:cNvPr id="16" name="TextBox 7"/>
          <p:cNvSpPr txBox="1">
            <a:spLocks noChangeArrowheads="1"/>
          </p:cNvSpPr>
          <p:nvPr/>
        </p:nvSpPr>
        <p:spPr bwMode="auto">
          <a:xfrm>
            <a:off x="-525461" y="6108843"/>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gn="ctr" eaLnBrk="1" hangingPunct="1">
              <a:spcBef>
                <a:spcPct val="0"/>
              </a:spcBef>
              <a:buClrTx/>
              <a:buSzTx/>
              <a:buFontTx/>
              <a:buNone/>
            </a:pPr>
            <a:r>
              <a:rPr lang="en-US" altLang="en-US" sz="3200" b="1" dirty="0">
                <a:cs typeface="Arial" panose="020B0604020202020204" pitchFamily="34" charset="0"/>
                <a:hlinkClick r:id="rId4"/>
              </a:rPr>
              <a:t>info@we2.co.il</a:t>
            </a:r>
            <a:r>
              <a:rPr lang="he-IL" altLang="en-US" sz="3200" b="1" dirty="0">
                <a:cs typeface="Arial" panose="020B0604020202020204" pitchFamily="34" charset="0"/>
              </a:rPr>
              <a:t> , </a:t>
            </a:r>
            <a:r>
              <a:rPr lang="en-US" altLang="en-US" sz="3200" b="1" dirty="0">
                <a:cs typeface="Arial" panose="020B0604020202020204" pitchFamily="34" charset="0"/>
              </a:rPr>
              <a:t>054-6723675</a:t>
            </a:r>
            <a:endParaRPr lang="he-IL" altLang="en-US" sz="3200" b="1" dirty="0">
              <a:cs typeface="Arial" panose="020B0604020202020204" pitchFamily="34" charset="0"/>
            </a:endParaRPr>
          </a:p>
        </p:txBody>
      </p:sp>
      <p:pic>
        <p:nvPicPr>
          <p:cNvPr id="14" name="תמונה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20" name="מלבן 6"/>
          <p:cNvSpPr>
            <a:spLocks noChangeArrowheads="1"/>
          </p:cNvSpPr>
          <p:nvPr/>
        </p:nvSpPr>
        <p:spPr bwMode="auto">
          <a:xfrm>
            <a:off x="6235015"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אודות סינרגיה </a:t>
            </a:r>
            <a:r>
              <a:rPr lang="he-IL" altLang="en-US" sz="4400" b="1" dirty="0" err="1">
                <a:solidFill>
                  <a:schemeClr val="bg1"/>
                </a:solidFill>
                <a:cs typeface="Arial" panose="020B0604020202020204" pitchFamily="34" charset="0"/>
              </a:rPr>
              <a:t>פמילי</a:t>
            </a:r>
            <a:r>
              <a:rPr lang="he-IL" altLang="en-US" sz="4400" b="1" dirty="0">
                <a:solidFill>
                  <a:schemeClr val="bg1"/>
                </a:solidFill>
                <a:cs typeface="Arial" panose="020B0604020202020204" pitchFamily="34" charset="0"/>
              </a:rPr>
              <a:t> אופיס</a:t>
            </a:r>
          </a:p>
        </p:txBody>
      </p:sp>
      <p:sp>
        <p:nvSpPr>
          <p:cNvPr id="13" name="מלבן 4">
            <a:extLst>
              <a:ext uri="{FF2B5EF4-FFF2-40B4-BE49-F238E27FC236}">
                <a16:creationId xmlns:a16="http://schemas.microsoft.com/office/drawing/2014/main" id="{A3161B81-54B9-4F1A-B67D-8B6F8CE6DF0D}"/>
              </a:ext>
            </a:extLst>
          </p:cNvPr>
          <p:cNvSpPr>
            <a:spLocks noChangeArrowheads="1"/>
          </p:cNvSpPr>
          <p:nvPr/>
        </p:nvSpPr>
        <p:spPr bwMode="auto">
          <a:xfrm>
            <a:off x="124389" y="1558193"/>
            <a:ext cx="11544301"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buFont typeface="Arial" panose="020B0604020202020204" pitchFamily="34" charset="0"/>
              <a:buChar char="•"/>
            </a:pPr>
            <a:r>
              <a:rPr lang="he-IL" sz="3600" dirty="0"/>
              <a:t>תכנון פיננסי, ובניית תכנית ניהול נכסים והשקעות.</a:t>
            </a:r>
            <a:endParaRPr lang="en-US" sz="3600" dirty="0"/>
          </a:p>
          <a:p>
            <a:pPr lvl="0">
              <a:buFont typeface="Arial" panose="020B0604020202020204" pitchFamily="34" charset="0"/>
              <a:buChar char="•"/>
            </a:pPr>
            <a:r>
              <a:rPr lang="he-IL" sz="3600" dirty="0"/>
              <a:t>לווי פיננסי שוטף ומקיף.</a:t>
            </a:r>
          </a:p>
          <a:p>
            <a:pPr>
              <a:buFont typeface="Arial" panose="020B0604020202020204" pitchFamily="34" charset="0"/>
              <a:buChar char="•"/>
            </a:pPr>
            <a:r>
              <a:rPr lang="he-IL" sz="3600" dirty="0"/>
              <a:t>ייצוג קרנות השקעה אלטרנטיביות בינלאומיות.</a:t>
            </a:r>
            <a:endParaRPr lang="en-US" sz="3600" dirty="0"/>
          </a:p>
          <a:p>
            <a:pPr lvl="0">
              <a:buFont typeface="Arial" panose="020B0604020202020204" pitchFamily="34" charset="0"/>
              <a:buChar char="•"/>
            </a:pPr>
            <a:r>
              <a:rPr lang="he-IL" sz="3600" dirty="0"/>
              <a:t>טיפול וחלוקה הוגנת של נכסים בהיפרדות שותפים או בני זוג.</a:t>
            </a:r>
            <a:endParaRPr lang="en-US" sz="3600" dirty="0"/>
          </a:p>
          <a:p>
            <a:pPr lvl="0">
              <a:buFont typeface="Arial" panose="020B0604020202020204" pitchFamily="34" charset="0"/>
              <a:buChar char="•"/>
            </a:pPr>
            <a:r>
              <a:rPr lang="he-IL" sz="3600" u="sng" dirty="0"/>
              <a:t>תכנון פרישה</a:t>
            </a:r>
            <a:r>
              <a:rPr lang="he-IL" sz="3600" dirty="0"/>
              <a:t>: תכנון משיכות מהסדרים פנסיונים ובניית תכנית מיסוי אופטימלית.</a:t>
            </a:r>
            <a:endParaRPr lang="en-US" sz="3600" dirty="0"/>
          </a:p>
          <a:p>
            <a:pPr lvl="0">
              <a:buFont typeface="Arial" panose="020B0604020202020204" pitchFamily="34" charset="0"/>
              <a:buChar char="•"/>
            </a:pPr>
            <a:r>
              <a:rPr lang="he-IL" sz="3600" dirty="0"/>
              <a:t>ייעוץ לבעלי שליטה : הפקדות לפנסיה, פנסיה תקציבית, העברת העסק לדור הבא.</a:t>
            </a:r>
            <a:endParaRPr lang="en-US" sz="3600" dirty="0"/>
          </a:p>
        </p:txBody>
      </p:sp>
    </p:spTree>
    <p:extLst>
      <p:ext uri="{BB962C8B-B14F-4D97-AF65-F5344CB8AC3E}">
        <p14:creationId xmlns:p14="http://schemas.microsoft.com/office/powerpoint/2010/main" val="3788576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12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grpSp>
        <p:nvGrpSpPr>
          <p:cNvPr id="9" name="קבוצה 8"/>
          <p:cNvGrpSpPr/>
          <p:nvPr/>
        </p:nvGrpSpPr>
        <p:grpSpPr>
          <a:xfrm>
            <a:off x="1770582" y="1750268"/>
            <a:ext cx="1864895" cy="1852863"/>
            <a:chOff x="84221" y="3717757"/>
            <a:chExt cx="1864895" cy="1852863"/>
          </a:xfrm>
        </p:grpSpPr>
        <p:pic>
          <p:nvPicPr>
            <p:cNvPr id="15" name="תמונה 14" descr="C:\Users\user\Desktop\15400312_1746222089030754_5976092832862292119_n.jpg"/>
            <p:cNvPicPr/>
            <p:nvPr/>
          </p:nvPicPr>
          <p:blipFill>
            <a:blip r:embed="rId4">
              <a:extLst>
                <a:ext uri="{28A0092B-C50C-407E-A947-70E740481C1C}">
                  <a14:useLocalDpi xmlns:a14="http://schemas.microsoft.com/office/drawing/2010/main" val="0"/>
                </a:ext>
              </a:extLst>
            </a:blip>
            <a:srcRect/>
            <a:stretch>
              <a:fillRect/>
            </a:stretch>
          </p:blipFill>
          <p:spPr bwMode="auto">
            <a:xfrm>
              <a:off x="132348" y="3717758"/>
              <a:ext cx="1816768" cy="1839627"/>
            </a:xfrm>
            <a:prstGeom prst="rect">
              <a:avLst/>
            </a:prstGeom>
            <a:noFill/>
            <a:ln>
              <a:noFill/>
            </a:ln>
          </p:spPr>
        </p:pic>
        <p:sp>
          <p:nvSpPr>
            <p:cNvPr id="5" name="מלבן 4"/>
            <p:cNvSpPr/>
            <p:nvPr/>
          </p:nvSpPr>
          <p:spPr>
            <a:xfrm>
              <a:off x="84221" y="3717757"/>
              <a:ext cx="1852863" cy="1852863"/>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7"/>
          <p:cNvSpPr txBox="1">
            <a:spLocks noChangeArrowheads="1"/>
          </p:cNvSpPr>
          <p:nvPr/>
        </p:nvSpPr>
        <p:spPr bwMode="auto">
          <a:xfrm>
            <a:off x="-525461" y="6108843"/>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gn="ctr" eaLnBrk="1" hangingPunct="1">
              <a:spcBef>
                <a:spcPct val="0"/>
              </a:spcBef>
              <a:buClrTx/>
              <a:buSzTx/>
              <a:buFontTx/>
              <a:buNone/>
            </a:pPr>
            <a:r>
              <a:rPr lang="en-US" altLang="en-US" sz="3200" b="1" dirty="0">
                <a:cs typeface="Arial" panose="020B0604020202020204" pitchFamily="34" charset="0"/>
                <a:hlinkClick r:id="rId5"/>
              </a:rPr>
              <a:t>info@we2.co.il</a:t>
            </a:r>
            <a:r>
              <a:rPr lang="he-IL" altLang="en-US" sz="3200" b="1" dirty="0">
                <a:cs typeface="Arial" panose="020B0604020202020204" pitchFamily="34" charset="0"/>
              </a:rPr>
              <a:t> , </a:t>
            </a:r>
            <a:r>
              <a:rPr lang="en-US" altLang="en-US" sz="3200" b="1" dirty="0">
                <a:cs typeface="Arial" panose="020B0604020202020204" pitchFamily="34" charset="0"/>
              </a:rPr>
              <a:t>054-6723675</a:t>
            </a:r>
            <a:endParaRPr lang="he-IL" altLang="en-US" sz="3200" b="1" dirty="0">
              <a:cs typeface="Arial" panose="020B0604020202020204" pitchFamily="34" charset="0"/>
            </a:endParaRPr>
          </a:p>
        </p:txBody>
      </p:sp>
      <p:pic>
        <p:nvPicPr>
          <p:cNvPr id="14" name="תמונה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7" name="TextBox 16">
            <a:extLst>
              <a:ext uri="{FF2B5EF4-FFF2-40B4-BE49-F238E27FC236}">
                <a16:creationId xmlns:a16="http://schemas.microsoft.com/office/drawing/2014/main" id="{0F76B90B-3CC7-49EB-ADE8-AE0104B421A9}"/>
              </a:ext>
            </a:extLst>
          </p:cNvPr>
          <p:cNvSpPr txBox="1"/>
          <p:nvPr/>
        </p:nvSpPr>
        <p:spPr>
          <a:xfrm>
            <a:off x="3913322" y="1436915"/>
            <a:ext cx="7738825" cy="5632311"/>
          </a:xfrm>
          <a:prstGeom prst="rect">
            <a:avLst/>
          </a:prstGeom>
          <a:noFill/>
        </p:spPr>
        <p:txBody>
          <a:bodyPr wrap="square" rtlCol="1">
            <a:spAutoFit/>
          </a:bodyPr>
          <a:lstStyle/>
          <a:p>
            <a:r>
              <a:rPr lang="he-IL" sz="4000" b="1" dirty="0">
                <a:solidFill>
                  <a:schemeClr val="accent5">
                    <a:lumMod val="50000"/>
                  </a:schemeClr>
                </a:solidFill>
              </a:rPr>
              <a:t>אוהד וייגמן, </a:t>
            </a:r>
            <a:r>
              <a:rPr lang="en-US" sz="4000" b="1" dirty="0">
                <a:solidFill>
                  <a:schemeClr val="accent5">
                    <a:lumMod val="50000"/>
                  </a:schemeClr>
                </a:solidFill>
              </a:rPr>
              <a:t>MBA</a:t>
            </a:r>
            <a:r>
              <a:rPr lang="he-IL" sz="4000" b="1" dirty="0">
                <a:solidFill>
                  <a:schemeClr val="accent5">
                    <a:lumMod val="50000"/>
                  </a:schemeClr>
                </a:solidFill>
              </a:rPr>
              <a:t>, </a:t>
            </a:r>
            <a:r>
              <a:rPr lang="en-US" sz="4000" b="1" dirty="0">
                <a:solidFill>
                  <a:schemeClr val="accent5">
                    <a:lumMod val="50000"/>
                  </a:schemeClr>
                </a:solidFill>
              </a:rPr>
              <a:t>CMC</a:t>
            </a:r>
            <a:endParaRPr lang="he-IL" sz="4000" b="1" dirty="0">
              <a:solidFill>
                <a:schemeClr val="accent5">
                  <a:lumMod val="50000"/>
                </a:schemeClr>
              </a:solidFill>
            </a:endParaRPr>
          </a:p>
          <a:p>
            <a:r>
              <a:rPr lang="he-IL" sz="2800" b="1" dirty="0">
                <a:solidFill>
                  <a:schemeClr val="accent5">
                    <a:lumMod val="50000"/>
                  </a:schemeClr>
                </a:solidFill>
              </a:rPr>
              <a:t>מנכ"ל סינרגיה </a:t>
            </a:r>
            <a:r>
              <a:rPr lang="he-IL" sz="2800" b="1" dirty="0" err="1">
                <a:solidFill>
                  <a:schemeClr val="accent5">
                    <a:lumMod val="50000"/>
                  </a:schemeClr>
                </a:solidFill>
              </a:rPr>
              <a:t>פמילי</a:t>
            </a:r>
            <a:r>
              <a:rPr lang="he-IL" sz="2800" b="1" dirty="0">
                <a:solidFill>
                  <a:schemeClr val="accent5">
                    <a:lumMod val="50000"/>
                  </a:schemeClr>
                </a:solidFill>
              </a:rPr>
              <a:t> אופיס</a:t>
            </a:r>
            <a:endParaRPr lang="en-US" sz="2800" b="1" dirty="0">
              <a:solidFill>
                <a:schemeClr val="accent5">
                  <a:lumMod val="50000"/>
                </a:schemeClr>
              </a:solidFill>
            </a:endParaRPr>
          </a:p>
          <a:p>
            <a:r>
              <a:rPr lang="he-IL" sz="2400" dirty="0"/>
              <a:t>יו"ר </a:t>
            </a:r>
            <a:r>
              <a:rPr lang="en-US" sz="2400" dirty="0"/>
              <a:t>SQC</a:t>
            </a:r>
            <a:r>
              <a:rPr lang="he-IL" sz="2400" dirty="0"/>
              <a:t> ישראל ועדת האסמכות והמבחנים של ארגון המתכננים הפיננסיים </a:t>
            </a:r>
            <a:r>
              <a:rPr lang="en-US" sz="2400" dirty="0"/>
              <a:t>EFPA</a:t>
            </a:r>
            <a:r>
              <a:rPr lang="he-IL" sz="2400" dirty="0"/>
              <a:t> ישראל. משמש כיועץ במיסוי קופות גמל ללשכת יועצי המס ומלווה גם את נציגי לשכת רו"ח בתחום החקיקה והרגולציה בתחום מיסוי קופות הגמל והפנסיה מול מס הכנסה ורשות שוק ההון.</a:t>
            </a:r>
            <a:endParaRPr lang="en-US" sz="2400" dirty="0"/>
          </a:p>
          <a:p>
            <a:r>
              <a:rPr lang="he-IL" sz="2400" dirty="0"/>
              <a:t>מרצה בנושא פרישה, ותכנון פיננסי במסגרות רבות כגון: מכללת נתניה, מכללת עדיף, מכללת לימודי חוץ, קורסי פרישה מטעם לשכת רו"ח ועוד...</a:t>
            </a:r>
            <a:endParaRPr lang="en-US" sz="2400" dirty="0"/>
          </a:p>
          <a:p>
            <a:r>
              <a:rPr lang="he-IL" sz="2400" dirty="0"/>
              <a:t>שימש כמנהל בחברות ביטוח ובתי השקעות, בעל ניסיון של כ-20 שנה.</a:t>
            </a:r>
            <a:endParaRPr lang="en-US" sz="2400" dirty="0"/>
          </a:p>
          <a:p>
            <a:r>
              <a:rPr lang="en-US" sz="2400" dirty="0"/>
              <a:t> </a:t>
            </a:r>
          </a:p>
          <a:p>
            <a:endParaRPr lang="he-IL" sz="2800" b="1" dirty="0">
              <a:solidFill>
                <a:schemeClr val="accent5">
                  <a:lumMod val="50000"/>
                </a:schemeClr>
              </a:solidFill>
            </a:endParaRPr>
          </a:p>
        </p:txBody>
      </p:sp>
      <p:sp>
        <p:nvSpPr>
          <p:cNvPr id="20" name="מלבן 6"/>
          <p:cNvSpPr>
            <a:spLocks noChangeArrowheads="1"/>
          </p:cNvSpPr>
          <p:nvPr/>
        </p:nvSpPr>
        <p:spPr bwMode="auto">
          <a:xfrm>
            <a:off x="5057144" y="14266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תודה על ההקשבה</a:t>
            </a:r>
          </a:p>
        </p:txBody>
      </p:sp>
    </p:spTree>
    <p:extLst>
      <p:ext uri="{BB962C8B-B14F-4D97-AF65-F5344CB8AC3E}">
        <p14:creationId xmlns:p14="http://schemas.microsoft.com/office/powerpoint/2010/main" val="38733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down)">
                                      <p:cBhvr>
                                        <p:cTn id="11" dur="1250"/>
                                        <p:tgtEl>
                                          <p:spTgt spid="16">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grpSp>
        <p:nvGrpSpPr>
          <p:cNvPr id="9" name="קבוצה 8"/>
          <p:cNvGrpSpPr/>
          <p:nvPr/>
        </p:nvGrpSpPr>
        <p:grpSpPr>
          <a:xfrm>
            <a:off x="1390874" y="4147937"/>
            <a:ext cx="1864895" cy="1852863"/>
            <a:chOff x="84221" y="3717757"/>
            <a:chExt cx="1864895" cy="1852863"/>
          </a:xfrm>
        </p:grpSpPr>
        <p:pic>
          <p:nvPicPr>
            <p:cNvPr id="15" name="תמונה 14" descr="C:\Users\user\Desktop\15400312_1746222089030754_5976092832862292119_n.jpg"/>
            <p:cNvPicPr/>
            <p:nvPr/>
          </p:nvPicPr>
          <p:blipFill>
            <a:blip r:embed="rId2">
              <a:extLst>
                <a:ext uri="{28A0092B-C50C-407E-A947-70E740481C1C}">
                  <a14:useLocalDpi xmlns:a14="http://schemas.microsoft.com/office/drawing/2010/main" val="0"/>
                </a:ext>
              </a:extLst>
            </a:blip>
            <a:srcRect/>
            <a:stretch>
              <a:fillRect/>
            </a:stretch>
          </p:blipFill>
          <p:spPr bwMode="auto">
            <a:xfrm>
              <a:off x="132348" y="3717758"/>
              <a:ext cx="1816768" cy="1839627"/>
            </a:xfrm>
            <a:prstGeom prst="rect">
              <a:avLst/>
            </a:prstGeom>
            <a:noFill/>
            <a:ln>
              <a:noFill/>
            </a:ln>
          </p:spPr>
        </p:pic>
        <p:sp>
          <p:nvSpPr>
            <p:cNvPr id="5" name="מלבן 4"/>
            <p:cNvSpPr/>
            <p:nvPr/>
          </p:nvSpPr>
          <p:spPr>
            <a:xfrm>
              <a:off x="84221" y="3717757"/>
              <a:ext cx="1852863" cy="1852863"/>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7"/>
          <p:cNvSpPr txBox="1">
            <a:spLocks noChangeArrowheads="1"/>
          </p:cNvSpPr>
          <p:nvPr/>
        </p:nvSpPr>
        <p:spPr bwMode="auto">
          <a:xfrm>
            <a:off x="2459038" y="6181938"/>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gn="ctr" eaLnBrk="1" hangingPunct="1">
              <a:spcBef>
                <a:spcPct val="0"/>
              </a:spcBef>
              <a:buClrTx/>
              <a:buSzTx/>
              <a:buFontTx/>
              <a:buNone/>
            </a:pPr>
            <a:r>
              <a:rPr lang="en-US" altLang="en-US" sz="3200" b="1" dirty="0">
                <a:cs typeface="Arial" panose="020B0604020202020204" pitchFamily="34" charset="0"/>
                <a:hlinkClick r:id="rId3"/>
              </a:rPr>
              <a:t>info@we2.co.il</a:t>
            </a:r>
            <a:r>
              <a:rPr lang="he-IL" altLang="en-US" sz="3200" b="1" dirty="0">
                <a:cs typeface="Arial" panose="020B0604020202020204" pitchFamily="34" charset="0"/>
              </a:rPr>
              <a:t> , </a:t>
            </a:r>
            <a:r>
              <a:rPr lang="en-US" altLang="en-US" sz="3200" b="1" dirty="0">
                <a:cs typeface="Arial" panose="020B0604020202020204" pitchFamily="34" charset="0"/>
              </a:rPr>
              <a:t>054-6723675</a:t>
            </a:r>
            <a:endParaRPr lang="he-IL" altLang="en-US" sz="3200" b="1" dirty="0">
              <a:cs typeface="Arial" panose="020B0604020202020204" pitchFamily="34" charset="0"/>
            </a:endParaRPr>
          </a:p>
        </p:txBody>
      </p:sp>
      <p:grpSp>
        <p:nvGrpSpPr>
          <p:cNvPr id="18" name="קבוצה 17"/>
          <p:cNvGrpSpPr/>
          <p:nvPr/>
        </p:nvGrpSpPr>
        <p:grpSpPr>
          <a:xfrm>
            <a:off x="0" y="0"/>
            <a:ext cx="12191999" cy="1488468"/>
            <a:chOff x="0" y="-9332"/>
            <a:chExt cx="12191999" cy="1488468"/>
          </a:xfrm>
        </p:grpSpPr>
        <p:grpSp>
          <p:nvGrpSpPr>
            <p:cNvPr id="19" name="קבוצה 18">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1" name="תמונה 20">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2" name="תמונה 21"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20" name="תמונה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23" name="TextBox 22">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24" name="TextBox 6">
            <a:extLst>
              <a:ext uri="{FF2B5EF4-FFF2-40B4-BE49-F238E27FC236}">
                <a16:creationId xmlns:a16="http://schemas.microsoft.com/office/drawing/2014/main" id="{0298266D-1DD9-41B3-AFA4-7AB735B3BA96}"/>
              </a:ext>
            </a:extLst>
          </p:cNvPr>
          <p:cNvSpPr txBox="1"/>
          <p:nvPr/>
        </p:nvSpPr>
        <p:spPr>
          <a:xfrm>
            <a:off x="598124" y="2320197"/>
            <a:ext cx="10779854" cy="4457631"/>
          </a:xfrm>
          <a:prstGeom prst="rect">
            <a:avLst/>
          </a:prstGeom>
          <a:noFill/>
        </p:spPr>
        <p:txBody>
          <a:bodyPr wrap="square" rtlCol="1">
            <a:spAutoFit/>
          </a:bodyPr>
          <a:lstStyle/>
          <a:p>
            <a:pPr algn="ctr"/>
            <a:r>
              <a:rPr lang="he-IL" sz="7200" b="1" u="sng" dirty="0">
                <a:solidFill>
                  <a:schemeClr val="accent5">
                    <a:lumMod val="50000"/>
                  </a:schemeClr>
                </a:solidFill>
              </a:rPr>
              <a:t>תודה ובהצלחה</a:t>
            </a:r>
          </a:p>
          <a:p>
            <a:pPr>
              <a:lnSpc>
                <a:spcPts val="1400"/>
              </a:lnSpc>
            </a:pPr>
            <a:endParaRPr lang="he-IL" sz="2800" b="1" dirty="0">
              <a:solidFill>
                <a:schemeClr val="accent5">
                  <a:lumMod val="50000"/>
                </a:schemeClr>
              </a:solidFill>
            </a:endParaRPr>
          </a:p>
          <a:p>
            <a:pPr algn="ctr"/>
            <a:r>
              <a:rPr lang="he-IL" sz="2800" b="1" dirty="0"/>
              <a:t>יש לסמס את המילה "מכפל" : לטלפון – 050-8085698</a:t>
            </a:r>
            <a:endParaRPr lang="en-US" sz="2800" b="1" dirty="0"/>
          </a:p>
          <a:p>
            <a:endParaRPr lang="he-IL" sz="2800" b="1" dirty="0">
              <a:solidFill>
                <a:schemeClr val="accent5">
                  <a:lumMod val="50000"/>
                </a:schemeClr>
              </a:solidFill>
            </a:endParaRPr>
          </a:p>
          <a:p>
            <a:r>
              <a:rPr lang="he-IL" sz="2800" b="1" dirty="0">
                <a:solidFill>
                  <a:schemeClr val="accent5">
                    <a:lumMod val="50000"/>
                  </a:schemeClr>
                </a:solidFill>
              </a:rPr>
              <a:t>אוהד וייגמן, </a:t>
            </a:r>
            <a:r>
              <a:rPr lang="en-US" sz="2800" b="1" dirty="0">
                <a:solidFill>
                  <a:schemeClr val="accent5">
                    <a:lumMod val="50000"/>
                  </a:schemeClr>
                </a:solidFill>
              </a:rPr>
              <a:t>MBA</a:t>
            </a:r>
            <a:r>
              <a:rPr lang="he-IL" sz="2800" b="1" dirty="0">
                <a:solidFill>
                  <a:schemeClr val="accent5">
                    <a:lumMod val="50000"/>
                  </a:schemeClr>
                </a:solidFill>
              </a:rPr>
              <a:t>, </a:t>
            </a:r>
            <a:r>
              <a:rPr lang="en-US" sz="2800" b="1" dirty="0">
                <a:solidFill>
                  <a:schemeClr val="accent5">
                    <a:lumMod val="50000"/>
                  </a:schemeClr>
                </a:solidFill>
              </a:rPr>
              <a:t>CMC</a:t>
            </a:r>
            <a:endParaRPr lang="he-IL" sz="2800" b="1" dirty="0">
              <a:solidFill>
                <a:schemeClr val="accent5">
                  <a:lumMod val="50000"/>
                </a:schemeClr>
              </a:solidFill>
            </a:endParaRPr>
          </a:p>
          <a:p>
            <a:r>
              <a:rPr lang="he-IL" sz="2000" b="1" dirty="0">
                <a:solidFill>
                  <a:schemeClr val="accent5">
                    <a:lumMod val="50000"/>
                  </a:schemeClr>
                </a:solidFill>
              </a:rPr>
              <a:t>מנהל שותף קבוצת </a:t>
            </a:r>
            <a:r>
              <a:rPr lang="en-US" sz="2000" b="1" dirty="0">
                <a:solidFill>
                  <a:schemeClr val="accent5">
                    <a:lumMod val="50000"/>
                  </a:schemeClr>
                </a:solidFill>
              </a:rPr>
              <a:t>WE</a:t>
            </a:r>
          </a:p>
          <a:p>
            <a:r>
              <a:rPr lang="he-IL" sz="2000" b="1" dirty="0">
                <a:solidFill>
                  <a:schemeClr val="accent5">
                    <a:lumMod val="50000"/>
                  </a:schemeClr>
                </a:solidFill>
              </a:rPr>
              <a:t>מנכ"ל סינרגיה בית השקעות</a:t>
            </a:r>
            <a:endParaRPr lang="en-US" sz="2000" b="1" dirty="0">
              <a:solidFill>
                <a:schemeClr val="accent5">
                  <a:lumMod val="50000"/>
                </a:schemeClr>
              </a:solidFill>
            </a:endParaRPr>
          </a:p>
          <a:p>
            <a:r>
              <a:rPr lang="he-IL" sz="2000" b="1" dirty="0">
                <a:solidFill>
                  <a:schemeClr val="accent5">
                    <a:lumMod val="50000"/>
                  </a:schemeClr>
                </a:solidFill>
              </a:rPr>
              <a:t>מתכנן פיננסי ופרישה</a:t>
            </a:r>
          </a:p>
          <a:p>
            <a:r>
              <a:rPr lang="he-IL" sz="2000" b="1" dirty="0">
                <a:solidFill>
                  <a:schemeClr val="accent5">
                    <a:lumMod val="50000"/>
                  </a:schemeClr>
                </a:solidFill>
              </a:rPr>
              <a:t>יו"ר </a:t>
            </a:r>
            <a:r>
              <a:rPr lang="en-US" sz="2000" b="1" dirty="0">
                <a:solidFill>
                  <a:schemeClr val="accent5">
                    <a:lumMod val="50000"/>
                  </a:schemeClr>
                </a:solidFill>
              </a:rPr>
              <a:t>SQC</a:t>
            </a:r>
            <a:r>
              <a:rPr lang="he-IL" sz="2000" b="1" dirty="0">
                <a:solidFill>
                  <a:schemeClr val="accent5">
                    <a:lumMod val="50000"/>
                  </a:schemeClr>
                </a:solidFill>
              </a:rPr>
              <a:t>- ועדת האסמכות והמבחנים של </a:t>
            </a:r>
            <a:r>
              <a:rPr lang="en-US" sz="2000" b="1" dirty="0">
                <a:solidFill>
                  <a:schemeClr val="accent5">
                    <a:lumMod val="50000"/>
                  </a:schemeClr>
                </a:solidFill>
              </a:rPr>
              <a:t>EFPA</a:t>
            </a:r>
            <a:r>
              <a:rPr lang="he-IL" sz="2000" b="1" dirty="0">
                <a:solidFill>
                  <a:schemeClr val="accent5">
                    <a:lumMod val="50000"/>
                  </a:schemeClr>
                </a:solidFill>
              </a:rPr>
              <a:t> ישראל</a:t>
            </a:r>
          </a:p>
          <a:p>
            <a:endParaRPr lang="he-IL" sz="1600" b="1" dirty="0">
              <a:latin typeface="Arial" panose="020B0604020202020204" pitchFamily="34" charset="0"/>
            </a:endParaRPr>
          </a:p>
          <a:p>
            <a:endParaRPr lang="he-IL" sz="2000" b="1" dirty="0">
              <a:solidFill>
                <a:schemeClr val="accent5">
                  <a:lumMod val="50000"/>
                </a:schemeClr>
              </a:solidFill>
            </a:endParaRPr>
          </a:p>
        </p:txBody>
      </p:sp>
    </p:spTree>
    <p:extLst>
      <p:ext uri="{BB962C8B-B14F-4D97-AF65-F5344CB8AC3E}">
        <p14:creationId xmlns:p14="http://schemas.microsoft.com/office/powerpoint/2010/main" val="1853256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down)">
                                      <p:cBhvr>
                                        <p:cTn id="11" dur="1250"/>
                                        <p:tgtEl>
                                          <p:spTgt spid="16">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505860"/>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חוסכים לקראת פרישה נמצאים במסלולים מותאמי גיל שרמת הסיכון בהם נמוכה יותר. ביציאה לפנסיה יעברו הפורשים למסלול פנסיונרים, במסלול זה החשיפה למניות פוחתת והזכאות לתשואה מובטחת בגובה של 4.86% גדלה. מי שהחל לקבל קצבה מקרן הפנסיה, זכאי כי 60% מנכסי מסלול ההשקעה שלו יקבלו תשואה מובטחת וזאת במקום 27% להם זכאים יתר החוסכים. פורשים מקופות הגמל ובחברות הביטוח אינם זכאים לתשואה מובטחת (למעט מי שהצטרף למסלולים בסוף שנות ה- 80).</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הפגיעה בפורשים</a:t>
            </a:r>
          </a:p>
        </p:txBody>
      </p:sp>
    </p:spTree>
    <p:extLst>
      <p:ext uri="{BB962C8B-B14F-4D97-AF65-F5344CB8AC3E}">
        <p14:creationId xmlns:p14="http://schemas.microsoft.com/office/powerpoint/2010/main" val="892612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גם הפורשים נמצאים בשוק ההון ולאורך זמן הירידות עשויות להשפיע עליהם. מי שכבר החל לקבל קצבה מקרן הפנסיה לא ירגיש את הירידות בקצבה הקרובה </a:t>
            </a:r>
            <a:r>
              <a:rPr lang="he-IL" sz="3600" dirty="0" err="1"/>
              <a:t>שייקבל</a:t>
            </a:r>
            <a:r>
              <a:rPr lang="he-IL" sz="3600" dirty="0"/>
              <a:t>. בקרן הפנסיה בדיקת התשואה נעשית פעם בשנה. הבדיקה הבאה בגין שנת 2020 תעשה בחודש מרץ בשנת 2021. במידה והשוק יתקן את עצמו, הירידות האחרונות לא יפגעו בפורשים.</a:t>
            </a:r>
          </a:p>
        </p:txBody>
      </p:sp>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הפגיעה בפורשים</a:t>
            </a:r>
          </a:p>
        </p:txBody>
      </p:sp>
    </p:spTree>
    <p:extLst>
      <p:ext uri="{BB962C8B-B14F-4D97-AF65-F5344CB8AC3E}">
        <p14:creationId xmlns:p14="http://schemas.microsoft.com/office/powerpoint/2010/main" val="351630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793959"/>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מי שמבוטח בביטוח המנהלים, חברת הביטוח בוחנת מידי חודש האם החברה עמדה ביעד התשואה הנדרש. במידה והחברה לא עמדה ביעד התשואה (כפי שקורה בחודשים האחרונים) הקצבה תקטן. כאשר הבורסה תסיים בעליות וחברת הביטוח תעמוד ביעד התשואה, קצבת הזקנה תתעדכן. יעד התשואה הנדרש על ידי חברת הביטוח (במרבית הפוליסות) הוא 4%.</a:t>
            </a:r>
          </a:p>
        </p:txBody>
      </p:sp>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הפגיעה בפורשים</a:t>
            </a:r>
          </a:p>
        </p:txBody>
      </p:sp>
    </p:spTree>
    <p:extLst>
      <p:ext uri="{BB962C8B-B14F-4D97-AF65-F5344CB8AC3E}">
        <p14:creationId xmlns:p14="http://schemas.microsoft.com/office/powerpoint/2010/main" val="287963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505860"/>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הירידות האחרונות הקטינו את הצבירה בקרן הפנסיה, ככל והצבירה קטנה כך גם פנסיית הזקנה שתחושב תהייה קטנה יותר. מי שלא צריך לפרוש בחודש הקרוב ועוד יש לו עבודה, יתכן וכדאי לו להמתין עוד כמה חודשים עד הפרישה. בתקווה שהשוק יתקן את עצמו.</a:t>
            </a:r>
          </a:p>
          <a:p>
            <a:r>
              <a:rPr lang="he-IL" sz="3600" dirty="0"/>
              <a:t>מי שחייב לפרוש, צריך לקחת בחשבון שהקצבה שהוא יקבל תהייה נמוכה יותר מהקצבה שהוא תכנן לפני מספר חודשים.</a:t>
            </a:r>
          </a:p>
          <a:p>
            <a:r>
              <a:rPr lang="he-IL" sz="3600" dirty="0"/>
              <a:t>חשוב לזכור כי כיום בקרן הפנסיה אין אפשרות לקבל קצבה </a:t>
            </a:r>
            <a:r>
              <a:rPr lang="he-IL" sz="3600" dirty="0" err="1"/>
              <a:t>רטרו</a:t>
            </a:r>
            <a:r>
              <a:rPr lang="he-IL" sz="3600" dirty="0"/>
              <a:t>, ודחיית הקצבה פירושה אבדן של קצבאות.</a:t>
            </a:r>
          </a:p>
        </p:txBody>
      </p:sp>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האם להקדים את הפרישה ?</a:t>
            </a:r>
          </a:p>
        </p:txBody>
      </p:sp>
    </p:spTree>
    <p:extLst>
      <p:ext uri="{BB962C8B-B14F-4D97-AF65-F5344CB8AC3E}">
        <p14:creationId xmlns:p14="http://schemas.microsoft.com/office/powerpoint/2010/main" val="2333010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sp>
        <p:nvSpPr>
          <p:cNvPr id="15" name="מלבן 6"/>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הפקדות להסדר פנסיוני בחל"ת</a:t>
            </a:r>
          </a:p>
        </p:txBody>
      </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425450" y="176225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a:spcBef>
                <a:spcPts val="600"/>
              </a:spcBef>
              <a:spcAft>
                <a:spcPts val="600"/>
              </a:spcAft>
              <a:buFont typeface="Arial" panose="020B0604020202020204" pitchFamily="34" charset="0"/>
              <a:buChar char="•"/>
            </a:pPr>
            <a:r>
              <a:rPr lang="he-IL" altLang="en-US" sz="4400" dirty="0"/>
              <a:t>ככלל המעסיק צריך להמשיך להפקיד להסדר פנסיוני בכל זמן בו מתקיימים יחסי עובד-מעביד.</a:t>
            </a:r>
          </a:p>
          <a:p>
            <a:pPr marL="571500" indent="-571500">
              <a:spcBef>
                <a:spcPts val="600"/>
              </a:spcBef>
              <a:spcAft>
                <a:spcPts val="600"/>
              </a:spcAft>
              <a:buFont typeface="Arial" panose="020B0604020202020204" pitchFamily="34" charset="0"/>
              <a:buChar char="•"/>
            </a:pPr>
            <a:r>
              <a:rPr lang="he-IL" altLang="en-US" sz="4400" dirty="0"/>
              <a:t>אולם עובד בחל"ת מוחרג מחובת המשך ההפקדה.</a:t>
            </a:r>
          </a:p>
          <a:p>
            <a:pPr marL="571500" indent="-571500">
              <a:spcBef>
                <a:spcPts val="600"/>
              </a:spcBef>
              <a:spcAft>
                <a:spcPts val="600"/>
              </a:spcAft>
              <a:buFont typeface="Arial" panose="020B0604020202020204" pitchFamily="34" charset="0"/>
              <a:buChar char="•"/>
            </a:pPr>
            <a:r>
              <a:rPr lang="he-IL" altLang="en-US" sz="4400" dirty="0"/>
              <a:t>מעסיק שהמשיך להפקיד –   הגיעו להסכם עם ביטוח לאומי. לטיפול באחריות המייצג או בתוכנת השכר על מנת לא ליצור זקיפת שווי.</a:t>
            </a:r>
            <a:endParaRPr lang="en-US" altLang="en-US" sz="4400" dirty="0"/>
          </a:p>
          <a:p>
            <a:endParaRPr lang="he-IL" altLang="en-US" sz="4400" dirty="0"/>
          </a:p>
          <a:p>
            <a:endParaRPr lang="en-US" altLang="en-US" sz="40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Tree>
    <p:extLst>
      <p:ext uri="{BB962C8B-B14F-4D97-AF65-F5344CB8AC3E}">
        <p14:creationId xmlns:p14="http://schemas.microsoft.com/office/powerpoint/2010/main" val="2521048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06191" y="1505860"/>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עסקים רבים נקלעו לקשיים בעקבות משבר הקורונה, אחד הפתרונות שנמצאו הוא הקטנת אחוזי המשרה או הקטנת השכר. במקרים בהם המעסיק בחר בצעדים אלו הוא חייב את הסכמת העובד. עובד שלא יסכים לצעדים </a:t>
            </a:r>
            <a:r>
              <a:rPr lang="he-IL" sz="3600" dirty="0" err="1"/>
              <a:t>יכל</a:t>
            </a:r>
            <a:r>
              <a:rPr lang="he-IL" sz="3600" dirty="0"/>
              <a:t> לבחור בהתפטרות.</a:t>
            </a:r>
          </a:p>
          <a:p>
            <a:r>
              <a:rPr lang="he-IL" sz="3600" dirty="0"/>
              <a:t>במקרה שהעובד בחר להתפטר מדובר בהתפטרות שדינה פיטורים בהתאם לסעיף 11א ל</a:t>
            </a:r>
            <a:r>
              <a:rPr lang="he-IL" sz="3600" dirty="0">
                <a:hlinkClick r:id="rId6">
                  <a:extLst>
                    <a:ext uri="{A12FA001-AC4F-418D-AE19-62706E023703}">
                      <ahyp:hlinkClr xmlns:ahyp="http://schemas.microsoft.com/office/drawing/2018/hyperlinkcolor" val="tx"/>
                    </a:ext>
                  </a:extLst>
                </a:hlinkClick>
              </a:rPr>
              <a:t>חוק פיצויי פיטורים</a:t>
            </a:r>
            <a:r>
              <a:rPr lang="he-IL" sz="3600" dirty="0"/>
              <a:t> (הרעת תנאים).</a:t>
            </a:r>
          </a:p>
        </p:txBody>
      </p:sp>
      <p:sp>
        <p:nvSpPr>
          <p:cNvPr id="15" name="מלבן 6">
            <a:extLst>
              <a:ext uri="{FF2B5EF4-FFF2-40B4-BE49-F238E27FC236}">
                <a16:creationId xmlns:a16="http://schemas.microsoft.com/office/drawing/2014/main" id="{757F4C64-ECDF-4113-915E-54E70620F840}"/>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חזרה לעבודה מחל"ת</a:t>
            </a:r>
          </a:p>
        </p:txBody>
      </p:sp>
    </p:spTree>
    <p:extLst>
      <p:ext uri="{BB962C8B-B14F-4D97-AF65-F5344CB8AC3E}">
        <p14:creationId xmlns:p14="http://schemas.microsoft.com/office/powerpoint/2010/main" val="414772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425450" y="1456868"/>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400" dirty="0"/>
              <a:t>האם ניתן לפטר נשים בהריון או נשים במהלך טיפולי פוריות לאחר </a:t>
            </a:r>
            <a:r>
              <a:rPr lang="he-IL" altLang="en-US" sz="4400" dirty="0" err="1"/>
              <a:t>החל"ת</a:t>
            </a:r>
            <a:r>
              <a:rPr lang="he-IL" altLang="en-US" sz="4400" dirty="0"/>
              <a:t>?</a:t>
            </a:r>
          </a:p>
          <a:p>
            <a:pPr marL="571500" indent="-571500">
              <a:spcBef>
                <a:spcPts val="600"/>
              </a:spcBef>
              <a:spcAft>
                <a:spcPts val="600"/>
              </a:spcAft>
              <a:buFont typeface="Arial" panose="020B0604020202020204" pitchFamily="34" charset="0"/>
              <a:buChar char="•"/>
            </a:pPr>
            <a:r>
              <a:rPr lang="he-IL" altLang="en-US" sz="4400" dirty="0"/>
              <a:t>במהלך משבר הקורונה ניתן הקלה באפשרות להוציא נשים במהלך טיפולי פוריות לחל"ת אך כעת כאשר מדובר בפיטורים יש לחזור ולפנות לממונה על תקנות עבודת נשים לצורך קבלת ההיתר.</a:t>
            </a:r>
            <a:endParaRPr lang="en-US" altLang="en-US" sz="40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E53F0C89-15B7-476C-883B-93185E07826A}"/>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חזרה לעבודה מחל"ת</a:t>
            </a:r>
          </a:p>
        </p:txBody>
      </p:sp>
    </p:spTree>
    <p:extLst>
      <p:ext uri="{BB962C8B-B14F-4D97-AF65-F5344CB8AC3E}">
        <p14:creationId xmlns:p14="http://schemas.microsoft.com/office/powerpoint/2010/main" val="501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425450" y="1456868"/>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400" u="sng" dirty="0"/>
              <a:t>האם תקופת </a:t>
            </a:r>
            <a:r>
              <a:rPr lang="he-IL" altLang="en-US" sz="4400" u="sng" dirty="0" err="1"/>
              <a:t>החל"ת</a:t>
            </a:r>
            <a:r>
              <a:rPr lang="he-IL" altLang="en-US" sz="4400" u="sng" dirty="0"/>
              <a:t> נחשבת לצורך הוותק בעבודה</a:t>
            </a:r>
            <a:r>
              <a:rPr lang="he-IL" altLang="en-US" sz="4400" dirty="0"/>
              <a:t>?</a:t>
            </a:r>
          </a:p>
          <a:p>
            <a:pPr>
              <a:spcBef>
                <a:spcPts val="600"/>
              </a:spcBef>
              <a:spcAft>
                <a:spcPts val="600"/>
              </a:spcAft>
            </a:pPr>
            <a:r>
              <a:rPr lang="he-IL" altLang="en-US" sz="4000" dirty="0"/>
              <a:t>התקופה שבה העובד לא קיבל שכר לא נחשבת לצורך צבירת הוותק בעבודה, אך היא לא קוטעת רצף אחר שצבר העובד. בעתיד בסיום עבודה יש לציין את פרקי הזמן בהם עבד העובד עד </a:t>
            </a:r>
            <a:r>
              <a:rPr lang="he-IL" altLang="en-US" sz="4000" dirty="0" err="1"/>
              <a:t>החל"ת</a:t>
            </a:r>
            <a:r>
              <a:rPr lang="he-IL" altLang="en-US" sz="4000" dirty="0"/>
              <a:t> ולאחר </a:t>
            </a:r>
            <a:r>
              <a:rPr lang="he-IL" altLang="en-US" sz="4000" dirty="0" err="1"/>
              <a:t>החל"ת</a:t>
            </a:r>
            <a:r>
              <a:rPr lang="he-IL" altLang="en-US" sz="4000" dirty="0"/>
              <a:t> בסעיף ז' בטופס 161.</a:t>
            </a:r>
            <a:endParaRPr lang="en-US" altLang="en-US" sz="36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E53F0C89-15B7-476C-883B-93185E07826A}"/>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חזרה לעבודה מחל"ת</a:t>
            </a:r>
          </a:p>
        </p:txBody>
      </p:sp>
      <p:pic>
        <p:nvPicPr>
          <p:cNvPr id="2050" name="Picture 2" descr="טופס161">
            <a:extLst>
              <a:ext uri="{FF2B5EF4-FFF2-40B4-BE49-F238E27FC236}">
                <a16:creationId xmlns:a16="http://schemas.microsoft.com/office/drawing/2014/main" id="{53D67C1A-2E5F-4352-8C73-8B327EB1B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34" y="4943422"/>
            <a:ext cx="8034000" cy="1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4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425450" y="1456868"/>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400" dirty="0"/>
              <a:t>האם ניתן לפטר נשים בהריון או נשים במהלך טיפולי פוריות לאחר </a:t>
            </a:r>
            <a:r>
              <a:rPr lang="he-IL" altLang="en-US" sz="4400" dirty="0" err="1"/>
              <a:t>החל"ת</a:t>
            </a:r>
            <a:r>
              <a:rPr lang="he-IL" altLang="en-US" sz="4400" dirty="0"/>
              <a:t>?</a:t>
            </a:r>
          </a:p>
          <a:p>
            <a:pPr marL="571500" indent="-571500">
              <a:spcBef>
                <a:spcPts val="600"/>
              </a:spcBef>
              <a:spcAft>
                <a:spcPts val="600"/>
              </a:spcAft>
              <a:buFont typeface="Arial" panose="020B0604020202020204" pitchFamily="34" charset="0"/>
              <a:buChar char="•"/>
            </a:pPr>
            <a:r>
              <a:rPr lang="he-IL" altLang="en-US" sz="4400" dirty="0"/>
              <a:t>במהלך משבר הקורונה ניתן הקלה באפשרות להוציא נשים במהלך טיפולי פוריות לחל"ת אך כעת כאשר מדובר בפיטורים יש לחזור ולפנות לממונה על תקנות עבודת נשים לצורך קבלת ההיתר.</a:t>
            </a:r>
            <a:endParaRPr lang="en-US" altLang="en-US" sz="40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E53F0C89-15B7-476C-883B-93185E07826A}"/>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חזרה לעבודה מחל"ת</a:t>
            </a:r>
          </a:p>
        </p:txBody>
      </p:sp>
    </p:spTree>
    <p:extLst>
      <p:ext uri="{BB962C8B-B14F-4D97-AF65-F5344CB8AC3E}">
        <p14:creationId xmlns:p14="http://schemas.microsoft.com/office/powerpoint/2010/main" val="108875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000" dirty="0"/>
              <a:t>שתי תופעות אלו, היציאה לחל"ת והירידות בשוק ההון, פוגעות בחיסכון הפנסיוני:</a:t>
            </a:r>
          </a:p>
          <a:p>
            <a:pPr marL="571500" indent="-571500">
              <a:spcBef>
                <a:spcPts val="600"/>
              </a:spcBef>
              <a:spcAft>
                <a:spcPts val="600"/>
              </a:spcAft>
              <a:buFont typeface="Arial" panose="020B0604020202020204" pitchFamily="34" charset="0"/>
              <a:buChar char="•"/>
            </a:pPr>
            <a:r>
              <a:rPr lang="he-IL" altLang="en-US" sz="4000" dirty="0"/>
              <a:t>בכיסוי </a:t>
            </a:r>
            <a:r>
              <a:rPr lang="he-IL" altLang="en-US" sz="4000" dirty="0" err="1"/>
              <a:t>הביטוחי</a:t>
            </a:r>
            <a:r>
              <a:rPr lang="he-IL" altLang="en-US" sz="4000" dirty="0"/>
              <a:t>.</a:t>
            </a:r>
          </a:p>
          <a:p>
            <a:pPr marL="571500" indent="-571500">
              <a:spcBef>
                <a:spcPts val="600"/>
              </a:spcBef>
              <a:spcAft>
                <a:spcPts val="600"/>
              </a:spcAft>
              <a:buFont typeface="Arial" panose="020B0604020202020204" pitchFamily="34" charset="0"/>
              <a:buChar char="•"/>
            </a:pPr>
            <a:r>
              <a:rPr lang="he-IL" altLang="en-US" sz="4000" dirty="0"/>
              <a:t>בחיסכון.</a:t>
            </a:r>
          </a:p>
          <a:p>
            <a:pPr marL="571500" indent="-571500">
              <a:spcBef>
                <a:spcPts val="600"/>
              </a:spcBef>
              <a:spcAft>
                <a:spcPts val="600"/>
              </a:spcAft>
              <a:buFont typeface="Arial" panose="020B0604020202020204" pitchFamily="34" charset="0"/>
              <a:buChar char="•"/>
            </a:pPr>
            <a:r>
              <a:rPr lang="he-IL" altLang="en-US" sz="4000" dirty="0"/>
              <a:t>כמובן בפרישה.</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השפעות משבר הקורונה</a:t>
            </a:r>
          </a:p>
        </p:txBody>
      </p:sp>
    </p:spTree>
    <p:extLst>
      <p:ext uri="{BB962C8B-B14F-4D97-AF65-F5344CB8AC3E}">
        <p14:creationId xmlns:p14="http://schemas.microsoft.com/office/powerpoint/2010/main" val="2997713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pic>
        <p:nvPicPr>
          <p:cNvPr id="25" name="תמונה 24"/>
          <p:cNvPicPr>
            <a:picLocks noChangeAspect="1"/>
          </p:cNvPicPr>
          <p:nvPr/>
        </p:nvPicPr>
        <p:blipFill rotWithShape="1">
          <a:blip r:embed="rId5">
            <a:extLst>
              <a:ext uri="{28A0092B-C50C-407E-A947-70E740481C1C}">
                <a14:useLocalDpi xmlns:a14="http://schemas.microsoft.com/office/drawing/2010/main" val="0"/>
              </a:ext>
            </a:extLst>
          </a:blip>
          <a:srcRect t="28666" b="30778"/>
          <a:stretch/>
        </p:blipFill>
        <p:spPr>
          <a:xfrm>
            <a:off x="155575" y="6112053"/>
            <a:ext cx="3044825" cy="745948"/>
          </a:xfrm>
          <a:prstGeom prst="rect">
            <a:avLst/>
          </a:prstGeom>
        </p:spPr>
      </p:pic>
      <p:sp>
        <p:nvSpPr>
          <p:cNvPr id="7" name="מלבן: פינות מעוגלות 6">
            <a:extLst>
              <a:ext uri="{FF2B5EF4-FFF2-40B4-BE49-F238E27FC236}">
                <a16:creationId xmlns:a16="http://schemas.microsoft.com/office/drawing/2014/main" id="{5027AB8A-FC10-4490-A4F1-F94FB6566A7E}"/>
              </a:ext>
            </a:extLst>
          </p:cNvPr>
          <p:cNvSpPr/>
          <p:nvPr/>
        </p:nvSpPr>
        <p:spPr>
          <a:xfrm>
            <a:off x="1705233" y="2357534"/>
            <a:ext cx="9316994" cy="2061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t>סיום יחסי עובד-מעסיק</a:t>
            </a:r>
          </a:p>
        </p:txBody>
      </p:sp>
      <p:pic>
        <p:nvPicPr>
          <p:cNvPr id="14" name="תמונה 13">
            <a:extLst>
              <a:ext uri="{FF2B5EF4-FFF2-40B4-BE49-F238E27FC236}">
                <a16:creationId xmlns:a16="http://schemas.microsoft.com/office/drawing/2014/main" id="{6AD94D4C-3D8A-4505-B46E-0FC8AE0D8F0F}"/>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54469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altLang="en-US" sz="4000" b="1" dirty="0">
                <a:solidFill>
                  <a:srgbClr val="FF0000"/>
                </a:solidFill>
                <a:cs typeface="Arial" panose="020B0604020202020204" pitchFamily="34" charset="0"/>
              </a:rPr>
              <a:t>סיום יחסי עובד-מעביד - פיטורים</a:t>
            </a:r>
          </a:p>
          <a:p>
            <a:pPr marL="0" marR="0" lvl="0" indent="0" algn="r" defTabSz="914400" rtl="1" eaLnBrk="1" fontAlgn="auto" latinLnBrk="0" hangingPunct="1">
              <a:lnSpc>
                <a:spcPct val="90000"/>
              </a:lnSpc>
              <a:spcBef>
                <a:spcPct val="0"/>
              </a:spcBef>
              <a:spcAft>
                <a:spcPts val="0"/>
              </a:spcAft>
              <a:buClrTx/>
              <a:buSzTx/>
              <a:buFontTx/>
              <a:buNone/>
              <a:tabLst/>
              <a:defRPr/>
            </a:pPr>
            <a:r>
              <a:rPr kumimoji="0" lang="he-IL" altLang="he-IL" sz="4000" b="1" i="0" u="none" strike="noStrike" kern="1200" cap="none" spc="0" normalizeH="0" noProof="0" dirty="0">
                <a:ln>
                  <a:noFill/>
                </a:ln>
                <a:solidFill>
                  <a:srgbClr val="FF0000"/>
                </a:solidFill>
                <a:effectLst/>
                <a:uLnTx/>
                <a:uFillTx/>
                <a:latin typeface="Franklin Gothic Book" panose="020B0503020102020204" pitchFamily="34" charset="0"/>
                <a:ea typeface="+mj-ea"/>
                <a:cs typeface="Arial" panose="020B0604020202020204" pitchFamily="34" charset="0"/>
              </a:rPr>
              <a:t>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ea typeface="+mj-ea"/>
              <a:cs typeface="Arial" panose="020B0604020202020204" pitchFamily="34" charset="0"/>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5262979"/>
          </a:xfrm>
          <a:prstGeom prst="rect">
            <a:avLst/>
          </a:prstGeom>
        </p:spPr>
        <p:txBody>
          <a:bodyPr wrap="square">
            <a:spAutoFit/>
          </a:bodyPr>
          <a:lstStyle/>
          <a:p>
            <a:pPr marL="342900" lvl="0" indent="-342900" algn="just">
              <a:buFont typeface="Arial" panose="020B0604020202020204" pitchFamily="34" charset="0"/>
              <a:buChar char="•"/>
            </a:pPr>
            <a:r>
              <a:rPr lang="he-IL" sz="2400" dirty="0"/>
              <a:t>על המעסיק להודיע מראש ובכתב לעובד על מועד עריכת השימוע.</a:t>
            </a:r>
            <a:endParaRPr lang="en-US" sz="2400" dirty="0"/>
          </a:p>
          <a:p>
            <a:pPr marL="342900" lvl="0" indent="-342900" algn="just">
              <a:buFont typeface="Arial" panose="020B0604020202020204" pitchFamily="34" charset="0"/>
              <a:buChar char="•"/>
            </a:pPr>
            <a:r>
              <a:rPr lang="he-IL" sz="2400" dirty="0"/>
              <a:t>על המעסיק למסור לעובד מכתב המפרט את הטענות הנוגעות לסיבת פיטוריו.</a:t>
            </a:r>
            <a:endParaRPr lang="en-US" sz="2400" dirty="0"/>
          </a:p>
          <a:p>
            <a:pPr marL="342900" lvl="0" indent="-342900" algn="just">
              <a:buFont typeface="Arial" panose="020B0604020202020204" pitchFamily="34" charset="0"/>
              <a:buChar char="•"/>
            </a:pPr>
            <a:r>
              <a:rPr lang="he-IL" sz="2400" dirty="0"/>
              <a:t>על המעסיק </a:t>
            </a:r>
            <a:r>
              <a:rPr lang="he-IL" sz="2400" dirty="0" err="1"/>
              <a:t>ליתן</a:t>
            </a:r>
            <a:r>
              <a:rPr lang="he-IL" sz="2400" dirty="0"/>
              <a:t> לעובד שהות מספקת על מנת שיתכונן ויוכל להשיב נגדן בעת עריכת השימוע.</a:t>
            </a:r>
            <a:endParaRPr lang="en-US" sz="2400" dirty="0"/>
          </a:p>
          <a:p>
            <a:pPr marL="342900" lvl="0" indent="-342900" algn="just">
              <a:buFont typeface="Arial" panose="020B0604020202020204" pitchFamily="34" charset="0"/>
              <a:buChar char="•"/>
            </a:pPr>
            <a:r>
              <a:rPr lang="he-IL" sz="2400" dirty="0"/>
              <a:t>על המעסיק לאפשר לעובד גישה למסמכים רלוונטיים על מנת שיוכל לבדוק את הטענות כנגדו  ולבסס את הגנתו.</a:t>
            </a:r>
            <a:endParaRPr lang="en-US" sz="2400" dirty="0"/>
          </a:p>
          <a:p>
            <a:pPr marL="342900" lvl="0" indent="-342900" algn="just">
              <a:buFont typeface="Arial" panose="020B0604020202020204" pitchFamily="34" charset="0"/>
              <a:buChar char="•"/>
            </a:pPr>
            <a:r>
              <a:rPr lang="he-IL" sz="2400" dirty="0"/>
              <a:t>בעת השימוע יש </a:t>
            </a:r>
            <a:r>
              <a:rPr lang="he-IL" sz="2400" dirty="0" err="1"/>
              <a:t>ליתן</a:t>
            </a:r>
            <a:r>
              <a:rPr lang="he-IL" sz="2400" dirty="0"/>
              <a:t> לעובד אפשרות </a:t>
            </a:r>
            <a:r>
              <a:rPr lang="he-IL" sz="2400" dirty="0" err="1"/>
              <a:t>אמיתית</a:t>
            </a:r>
            <a:r>
              <a:rPr lang="he-IL" sz="2400" dirty="0"/>
              <a:t> וכנה לטעון את טענותיו ולשכנע את מעסיקו להמשיך ולהעסיקו.</a:t>
            </a:r>
            <a:endParaRPr lang="en-US" sz="2400" dirty="0"/>
          </a:p>
          <a:p>
            <a:pPr marL="342900" lvl="0" indent="-342900" algn="just">
              <a:buFont typeface="Arial" panose="020B0604020202020204" pitchFamily="34" charset="0"/>
              <a:buChar char="•"/>
            </a:pPr>
            <a:r>
              <a:rPr lang="he-IL" sz="2400" dirty="0"/>
              <a:t>בעת השימוע, על המעסיק להיות פתוח וקשוב לטיעוני העובד, מבלי להחליט מראש על פיטוריו.</a:t>
            </a:r>
            <a:endParaRPr lang="en-US" sz="2400" dirty="0"/>
          </a:p>
          <a:p>
            <a:pPr marL="342900" lvl="0" indent="-342900" algn="just">
              <a:buFont typeface="Arial" panose="020B0604020202020204" pitchFamily="34" charset="0"/>
              <a:buChar char="•"/>
            </a:pPr>
            <a:r>
              <a:rPr lang="he-IL" sz="2400" dirty="0"/>
              <a:t>הזימון לשימוע, טענות המעסיק ופרטי הליך השימוע יועלו על הכתב והעתק מהם יימסר לעובד.</a:t>
            </a:r>
            <a:endParaRPr lang="en-US" sz="2400" dirty="0"/>
          </a:p>
          <a:p>
            <a:pPr marL="342900" lvl="0" indent="-342900" algn="just">
              <a:buFont typeface="Arial" panose="020B0604020202020204" pitchFamily="34" charset="0"/>
              <a:buChar char="•"/>
            </a:pPr>
            <a:r>
              <a:rPr lang="he-IL" sz="2400" dirty="0"/>
              <a:t>הוחלט לפטר את העובד (כמובן לאחר קיום הליך שימוע תקין), יש להכין הודעת פיטורין מפורטת ומסודרת ולמסור אותה באופן אישי לעובד.</a:t>
            </a:r>
            <a:endParaRPr lang="en-US" sz="2400" dirty="0"/>
          </a:p>
          <a:p>
            <a:pPr marL="342900" indent="-342900" algn="just">
              <a:buFont typeface="Arial" panose="020B0604020202020204" pitchFamily="34" charset="0"/>
              <a:buChar char="•"/>
            </a:pPr>
            <a:endParaRPr lang="en-US" sz="2400" dirty="0">
              <a:solidFill>
                <a:srgbClr val="C00000"/>
              </a:solidFill>
            </a:endParaRPr>
          </a:p>
          <a:p>
            <a:pPr marL="34290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183861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3600" b="1" u="sng" dirty="0">
                <a:solidFill>
                  <a:srgbClr val="C00000"/>
                </a:solidFill>
                <a:cs typeface="+mn-cs"/>
              </a:rPr>
              <a:t>פיטורים שלא כדין</a:t>
            </a:r>
            <a:endParaRPr kumimoji="0" lang="he-IL" altLang="he-IL" sz="36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4524315"/>
          </a:xfrm>
          <a:prstGeom prst="rect">
            <a:avLst/>
          </a:prstGeom>
        </p:spPr>
        <p:txBody>
          <a:bodyPr wrap="square">
            <a:spAutoFit/>
          </a:bodyPr>
          <a:lstStyle/>
          <a:p>
            <a:pPr algn="just"/>
            <a:r>
              <a:rPr lang="he-IL" sz="3200" dirty="0"/>
              <a:t>הליך הפיטורים חייב להתבצע לפי הוראות החוק ומשפט העבודה. על המעסיק להודיע בהודעה מוקדמת על ההחלטה לפטר. לזמן את העובד לשימוע. לשלם לו עבור התקופה של ההודעה המוקדמת. לא להלין את שכרו, לא לעכב תשלומים לקרן פנסיה ותשלום פיצויי פיטורים כחוק.</a:t>
            </a:r>
          </a:p>
          <a:p>
            <a:pPr algn="just"/>
            <a:endParaRPr lang="he-IL" sz="3200" dirty="0"/>
          </a:p>
          <a:p>
            <a:pPr algn="just"/>
            <a:r>
              <a:rPr lang="he-IL" sz="3200" dirty="0"/>
              <a:t>מעסיק לא יכול לעשות דין לעצמו ולפטר עובד כאילו מדובר בציוד מתכלה. מדובר בעובד עם זכויות שמעוגנות בחוק. הפרתן על ידי המעסיק מקימה עילה לתבוע אותו בבית הדין לעבודה.</a:t>
            </a:r>
          </a:p>
          <a:p>
            <a:endParaRPr lang="he-IL" sz="3200" dirty="0"/>
          </a:p>
        </p:txBody>
      </p:sp>
      <p:pic>
        <p:nvPicPr>
          <p:cNvPr id="14" name="תמונה 13">
            <a:extLst>
              <a:ext uri="{FF2B5EF4-FFF2-40B4-BE49-F238E27FC236}">
                <a16:creationId xmlns:a16="http://schemas.microsoft.com/office/drawing/2014/main" id="{1567BC2C-1A1D-4F10-A27B-5E60A94CF82D}"/>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4253038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3600" b="1" u="sng" dirty="0">
                <a:solidFill>
                  <a:srgbClr val="C00000"/>
                </a:solidFill>
                <a:cs typeface="+mn-cs"/>
              </a:rPr>
              <a:t>פיטורים שלא כדין</a:t>
            </a:r>
            <a:endParaRPr kumimoji="0" lang="he-IL" altLang="he-IL" sz="36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4524315"/>
          </a:xfrm>
          <a:prstGeom prst="rect">
            <a:avLst/>
          </a:prstGeom>
        </p:spPr>
        <p:txBody>
          <a:bodyPr wrap="square">
            <a:spAutoFit/>
          </a:bodyPr>
          <a:lstStyle/>
          <a:p>
            <a:pPr algn="just"/>
            <a:r>
              <a:rPr lang="he-IL" sz="3200" dirty="0"/>
              <a:t>ישנם מקרים שבהם בית הדין ימנע את הפיטורין ויורה על חזרתו לעבודה של העובד המפוטר.</a:t>
            </a:r>
          </a:p>
          <a:p>
            <a:pPr algn="just"/>
            <a:r>
              <a:rPr lang="he-IL" sz="3200" b="1" u="sng" dirty="0"/>
              <a:t>דוגמאות</a:t>
            </a:r>
            <a:r>
              <a:rPr lang="he-IL" sz="3200" dirty="0"/>
              <a:t>: פיטורי עובדת בהריון, בחופשת לידה, פיטורין בניגוד להוראות חוק הזדמנויות שוות בעבודה, פיטורין בניגוד להסכם עבודה אישי, הסכם קיבוצי וכמובן, פיטורין שנעשים בחוסר תום לב וללא סיבה מוצדקת אלא שרירותית בעיקרה.</a:t>
            </a:r>
          </a:p>
          <a:p>
            <a:pPr algn="just"/>
            <a:r>
              <a:rPr lang="he-IL" sz="3200" dirty="0"/>
              <a:t>במרבית התביעות בית הדין לא יכפה על המעסיק את מניעת הפיטורין אך יפסוק לעובד המפוטר פיצויים בהתאם לנסיבות ולסוג ההפרה של זכויותיו.</a:t>
            </a:r>
          </a:p>
        </p:txBody>
      </p:sp>
    </p:spTree>
    <p:extLst>
      <p:ext uri="{BB962C8B-B14F-4D97-AF65-F5344CB8AC3E}">
        <p14:creationId xmlns:p14="http://schemas.microsoft.com/office/powerpoint/2010/main" val="240635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3600" b="1" u="sng" dirty="0">
                <a:solidFill>
                  <a:srgbClr val="C00000"/>
                </a:solidFill>
                <a:cs typeface="+mn-cs"/>
              </a:rPr>
              <a:t>חוק הודעה מוקדמת לפיטורים והתפטרות, </a:t>
            </a:r>
            <a:r>
              <a:rPr lang="he-IL" sz="3600" b="1" u="sng" dirty="0" err="1">
                <a:solidFill>
                  <a:srgbClr val="C00000"/>
                </a:solidFill>
                <a:cs typeface="+mn-cs"/>
              </a:rPr>
              <a:t>התשס"א</a:t>
            </a:r>
            <a:r>
              <a:rPr lang="he-IL" sz="3600" b="1" u="sng" dirty="0">
                <a:solidFill>
                  <a:srgbClr val="C00000"/>
                </a:solidFill>
                <a:cs typeface="+mn-cs"/>
              </a:rPr>
              <a:t> 2001</a:t>
            </a:r>
            <a:endParaRPr kumimoji="0" lang="he-IL" altLang="he-IL" sz="36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4524315"/>
          </a:xfrm>
          <a:prstGeom prst="rect">
            <a:avLst/>
          </a:prstGeom>
        </p:spPr>
        <p:txBody>
          <a:bodyPr wrap="square">
            <a:spAutoFit/>
          </a:bodyPr>
          <a:lstStyle/>
          <a:p>
            <a:r>
              <a:rPr lang="he-IL" sz="3200" b="1" dirty="0"/>
              <a:t>הוראות סעיף 2 (חובה </a:t>
            </a:r>
            <a:r>
              <a:rPr lang="he-IL" sz="3200" b="1" dirty="0" err="1"/>
              <a:t>ליתן</a:t>
            </a:r>
            <a:r>
              <a:rPr lang="he-IL" sz="3200" b="1" dirty="0"/>
              <a:t> הודעה מוקדמת לפיטורים ולהתפטרות)</a:t>
            </a:r>
          </a:p>
          <a:p>
            <a:r>
              <a:rPr lang="he-IL" sz="2800" dirty="0"/>
              <a:t>(א)  </a:t>
            </a:r>
            <a:r>
              <a:rPr lang="he-IL" sz="3200" dirty="0"/>
              <a:t>מעביד המבקש לפטר עובד ייתן לו הודעה מוקדמת לפיטורים, לפי   </a:t>
            </a:r>
          </a:p>
          <a:p>
            <a:r>
              <a:rPr lang="he-IL" sz="3200" dirty="0"/>
              <a:t>     הוראות חוק זה.</a:t>
            </a:r>
          </a:p>
          <a:p>
            <a:r>
              <a:rPr lang="he-IL" sz="3200" dirty="0"/>
              <a:t>(ב)  עובד המבקש להתפטר מעבודתו ייתן למעבידו הודעה מוקדמת </a:t>
            </a:r>
          </a:p>
          <a:p>
            <a:r>
              <a:rPr lang="he-IL" sz="3200" dirty="0"/>
              <a:t>      להתפטרות, לפי הוראות חוק זה.</a:t>
            </a:r>
          </a:p>
          <a:p>
            <a:r>
              <a:rPr lang="he-IL" sz="3200" dirty="0"/>
              <a:t>(ג)  הודעה כאמור בסעיף זה תינתן בכתב ותציין את יום הוצאת ההודעה </a:t>
            </a:r>
          </a:p>
          <a:p>
            <a:r>
              <a:rPr lang="he-IL" sz="3200" dirty="0"/>
              <a:t>      ואת יום הכניסה לתוקף של הפיטורים או ההתפטרות, לפי העניין, </a:t>
            </a:r>
          </a:p>
          <a:p>
            <a:r>
              <a:rPr lang="he-IL" sz="3200" dirty="0"/>
              <a:t>      והכל בהתאם להוראות חוק זה.</a:t>
            </a:r>
          </a:p>
          <a:p>
            <a:endParaRPr lang="he-IL" sz="3200" dirty="0"/>
          </a:p>
        </p:txBody>
      </p:sp>
      <p:pic>
        <p:nvPicPr>
          <p:cNvPr id="14" name="תמונה 13">
            <a:extLst>
              <a:ext uri="{FF2B5EF4-FFF2-40B4-BE49-F238E27FC236}">
                <a16:creationId xmlns:a16="http://schemas.microsoft.com/office/drawing/2014/main" id="{60413B8A-D90E-45CE-ACF2-2FA1AD9D7CC0}"/>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55395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3600" b="1" u="sng" dirty="0">
                <a:solidFill>
                  <a:srgbClr val="C00000"/>
                </a:solidFill>
                <a:cs typeface="+mn-cs"/>
              </a:rPr>
              <a:t>חוק הודעה מוקדמת לפיטורים והתפטרות, </a:t>
            </a:r>
            <a:r>
              <a:rPr lang="he-IL" sz="3600" b="1" u="sng" dirty="0" err="1">
                <a:solidFill>
                  <a:srgbClr val="C00000"/>
                </a:solidFill>
                <a:cs typeface="+mn-cs"/>
              </a:rPr>
              <a:t>התשס"א</a:t>
            </a:r>
            <a:r>
              <a:rPr lang="he-IL" sz="3600" b="1" u="sng" dirty="0">
                <a:solidFill>
                  <a:srgbClr val="C00000"/>
                </a:solidFill>
                <a:cs typeface="+mn-cs"/>
              </a:rPr>
              <a:t> 2001</a:t>
            </a:r>
            <a:endParaRPr kumimoji="0" lang="he-IL" altLang="he-IL" sz="36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3970318"/>
          </a:xfrm>
          <a:prstGeom prst="rect">
            <a:avLst/>
          </a:prstGeom>
        </p:spPr>
        <p:txBody>
          <a:bodyPr wrap="square">
            <a:spAutoFit/>
          </a:bodyPr>
          <a:lstStyle/>
          <a:p>
            <a:r>
              <a:rPr lang="he-IL" sz="4000" b="1" dirty="0"/>
              <a:t>הוראות סעיף 6 (ויתור על עבודה בפועל)</a:t>
            </a:r>
          </a:p>
          <a:p>
            <a:pPr algn="just"/>
            <a:r>
              <a:rPr lang="he-IL" sz="3600" dirty="0"/>
              <a:t>(א)   מעביד רשאי להודיע לעובד, בהודעה מוקדמת לפיטורים, כי הוא מוותר על נוכחות העובד ועל עבודתו בפועל בתקופת ההודעה האמורה, כולה או מקצתה, ובלבד שישלם לעובדו פיצוי בסכום השווה לשכרו הרגיל של העובד בעד התקופה שלגביה ויתר על עבודתו.</a:t>
            </a:r>
          </a:p>
          <a:p>
            <a:pPr algn="just"/>
            <a:endParaRPr lang="he-IL" sz="3200" dirty="0"/>
          </a:p>
        </p:txBody>
      </p:sp>
      <p:pic>
        <p:nvPicPr>
          <p:cNvPr id="14" name="תמונה 13">
            <a:extLst>
              <a:ext uri="{FF2B5EF4-FFF2-40B4-BE49-F238E27FC236}">
                <a16:creationId xmlns:a16="http://schemas.microsoft.com/office/drawing/2014/main" id="{6623AAD9-13F8-4809-A5A9-0D6E5671A9A3}"/>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53061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3600" b="1" u="sng" dirty="0">
                <a:solidFill>
                  <a:srgbClr val="C00000"/>
                </a:solidFill>
                <a:cs typeface="+mn-cs"/>
              </a:rPr>
              <a:t>חוק הודעה מוקדמת לפיטורים והתפטרות, </a:t>
            </a:r>
            <a:r>
              <a:rPr lang="he-IL" sz="3600" b="1" u="sng" dirty="0" err="1">
                <a:solidFill>
                  <a:srgbClr val="C00000"/>
                </a:solidFill>
                <a:cs typeface="+mn-cs"/>
              </a:rPr>
              <a:t>התשס"א</a:t>
            </a:r>
            <a:r>
              <a:rPr lang="he-IL" sz="3600" b="1" u="sng" dirty="0">
                <a:solidFill>
                  <a:srgbClr val="C00000"/>
                </a:solidFill>
                <a:cs typeface="+mn-cs"/>
              </a:rPr>
              <a:t> 2001</a:t>
            </a:r>
            <a:endParaRPr kumimoji="0" lang="he-IL" altLang="he-IL" sz="36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5047536"/>
          </a:xfrm>
          <a:prstGeom prst="rect">
            <a:avLst/>
          </a:prstGeom>
        </p:spPr>
        <p:txBody>
          <a:bodyPr wrap="square">
            <a:spAutoFit/>
          </a:bodyPr>
          <a:lstStyle/>
          <a:p>
            <a:pPr marL="571500" indent="-571500" algn="just">
              <a:spcAft>
                <a:spcPts val="1200"/>
              </a:spcAft>
              <a:buFont typeface="Arial" panose="020B0604020202020204" pitchFamily="34" charset="0"/>
              <a:buChar char="•"/>
            </a:pPr>
            <a:r>
              <a:rPr lang="he-IL" sz="3600" dirty="0"/>
              <a:t>אם מעסיק רושם במכתב סיום העבודה כי תאריך הסיום הינו </a:t>
            </a:r>
            <a:r>
              <a:rPr lang="he-IL" sz="3600" u="sng" dirty="0"/>
              <a:t>בסוף</a:t>
            </a:r>
            <a:r>
              <a:rPr lang="he-IL" sz="3600" dirty="0"/>
              <a:t> תקופת ההודעה המוקדמת </a:t>
            </a:r>
            <a:r>
              <a:rPr lang="he-IL" sz="3600" dirty="0" err="1"/>
              <a:t>אזיי</a:t>
            </a:r>
            <a:r>
              <a:rPr lang="he-IL" sz="3600" dirty="0"/>
              <a:t> תשלום ההודעה המוקדמת מחייב הפקדות סוציאליות כמו שכר.</a:t>
            </a:r>
          </a:p>
          <a:p>
            <a:pPr marL="571500" indent="-571500" algn="just">
              <a:buFont typeface="Arial" panose="020B0604020202020204" pitchFamily="34" charset="0"/>
              <a:buChar char="•"/>
            </a:pPr>
            <a:r>
              <a:rPr lang="he-IL" sz="3600" dirty="0"/>
              <a:t>אם מעסיק רושם במכתב סיום העבודה כי תאריך הסיום הינו </a:t>
            </a:r>
            <a:r>
              <a:rPr lang="he-IL" sz="3600" u="sng" dirty="0"/>
              <a:t>בתחילת</a:t>
            </a:r>
            <a:r>
              <a:rPr lang="he-IL" sz="3600" dirty="0"/>
              <a:t> תקופת ההודעה המוקדמת </a:t>
            </a:r>
            <a:r>
              <a:rPr lang="he-IL" sz="3600" dirty="0" err="1"/>
              <a:t>אזיי</a:t>
            </a:r>
            <a:r>
              <a:rPr lang="he-IL" sz="3600" dirty="0"/>
              <a:t> סיום יחסי עובד-מעביד הינם באותו יום ואז התשלום מהווה חלף הודעה מוקדמת ולא מחייב הפרשות סוציאליות או צבירת ותק.</a:t>
            </a:r>
          </a:p>
          <a:p>
            <a:pPr algn="just"/>
            <a:endParaRPr lang="he-IL" sz="2800" dirty="0"/>
          </a:p>
          <a:p>
            <a:pPr algn="just"/>
            <a:endParaRPr lang="he-IL" sz="3200" dirty="0"/>
          </a:p>
        </p:txBody>
      </p:sp>
    </p:spTree>
    <p:extLst>
      <p:ext uri="{BB962C8B-B14F-4D97-AF65-F5344CB8AC3E}">
        <p14:creationId xmlns:p14="http://schemas.microsoft.com/office/powerpoint/2010/main" val="930842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3600" b="1" u="sng" dirty="0">
                <a:solidFill>
                  <a:srgbClr val="C00000"/>
                </a:solidFill>
                <a:cs typeface="+mn-cs"/>
              </a:rPr>
              <a:t>חוק הודעה מוקדמת לפיטורים והתפטרות, </a:t>
            </a:r>
            <a:r>
              <a:rPr lang="he-IL" sz="3600" b="1" u="sng" dirty="0" err="1">
                <a:solidFill>
                  <a:srgbClr val="C00000"/>
                </a:solidFill>
                <a:cs typeface="+mn-cs"/>
              </a:rPr>
              <a:t>התשס"א</a:t>
            </a:r>
            <a:r>
              <a:rPr lang="he-IL" sz="3600" b="1" u="sng" dirty="0">
                <a:solidFill>
                  <a:srgbClr val="C00000"/>
                </a:solidFill>
                <a:cs typeface="+mn-cs"/>
              </a:rPr>
              <a:t> 2001</a:t>
            </a:r>
            <a:endParaRPr kumimoji="0" lang="he-IL" altLang="he-IL" sz="36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1960712"/>
            <a:ext cx="11341879" cy="5509200"/>
          </a:xfrm>
          <a:prstGeom prst="rect">
            <a:avLst/>
          </a:prstGeom>
        </p:spPr>
        <p:txBody>
          <a:bodyPr wrap="square">
            <a:spAutoFit/>
          </a:bodyPr>
          <a:lstStyle/>
          <a:p>
            <a:r>
              <a:rPr lang="he-IL" sz="4000" b="1" dirty="0"/>
              <a:t>הוראות סעיף 8 (אישור לעובד על תקופת עבודתו)</a:t>
            </a:r>
          </a:p>
          <a:p>
            <a:r>
              <a:rPr lang="he-IL" sz="3600" dirty="0"/>
              <a:t>א)   מעביד ייתן לעובדו, בסיום העבודה, אישור בכתב בדבר תחילתם וסיומם של יחסי עובד-מעביד.</a:t>
            </a:r>
          </a:p>
          <a:p>
            <a:r>
              <a:rPr lang="he-IL" sz="3600" dirty="0"/>
              <a:t>(ב)   לא נתן מעביד לעובד אישור כאמור בסעיף קטן (א) עד תום ארבעה עשר ימים מיום העבודה האחרון של העובד או עד תום שבעה ימים מיום דרישת העובד בכתב, לפי המוקדם </a:t>
            </a:r>
            <a:r>
              <a:rPr lang="he-IL" sz="3600" dirty="0" err="1"/>
              <a:t>מביניהם</a:t>
            </a:r>
            <a:r>
              <a:rPr lang="he-IL" sz="3600" dirty="0"/>
              <a:t>, דינו - קנס כאמור   בסעיף 61(א)(1) לחוק העונשין, </a:t>
            </a:r>
            <a:r>
              <a:rPr lang="he-IL" sz="3600" dirty="0" err="1"/>
              <a:t>התשל"ז</a:t>
            </a:r>
            <a:r>
              <a:rPr lang="he-IL" sz="3600" dirty="0"/>
              <a:t> 1977- (להלן - </a:t>
            </a:r>
            <a:r>
              <a:rPr lang="he-IL" sz="3600" b="1" dirty="0"/>
              <a:t>חוק העונשין</a:t>
            </a:r>
            <a:r>
              <a:rPr lang="he-IL" sz="3600" dirty="0"/>
              <a:t>).</a:t>
            </a:r>
          </a:p>
          <a:p>
            <a:pPr algn="just"/>
            <a:endParaRPr lang="he-IL" sz="2800" dirty="0"/>
          </a:p>
          <a:p>
            <a:pPr algn="just"/>
            <a:endParaRPr lang="he-IL" sz="3200" dirty="0"/>
          </a:p>
        </p:txBody>
      </p:sp>
    </p:spTree>
    <p:extLst>
      <p:ext uri="{BB962C8B-B14F-4D97-AF65-F5344CB8AC3E}">
        <p14:creationId xmlns:p14="http://schemas.microsoft.com/office/powerpoint/2010/main" val="1085463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431139"/>
            <a:ext cx="10800672"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C00000"/>
                </a:solidFill>
                <a:cs typeface="+mn-cs"/>
              </a:rPr>
              <a:t>אישור העסקה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מלבן 3">
            <a:extLst>
              <a:ext uri="{FF2B5EF4-FFF2-40B4-BE49-F238E27FC236}">
                <a16:creationId xmlns:a16="http://schemas.microsoft.com/office/drawing/2014/main" id="{CF380EAC-00AD-4468-A334-1913D5F29BB7}"/>
              </a:ext>
            </a:extLst>
          </p:cNvPr>
          <p:cNvSpPr/>
          <p:nvPr/>
        </p:nvSpPr>
        <p:spPr>
          <a:xfrm>
            <a:off x="460375" y="2057773"/>
            <a:ext cx="11341879" cy="3170099"/>
          </a:xfrm>
          <a:prstGeom prst="rect">
            <a:avLst/>
          </a:prstGeom>
        </p:spPr>
        <p:txBody>
          <a:bodyPr wrap="square">
            <a:spAutoFit/>
          </a:bodyPr>
          <a:lstStyle/>
          <a:p>
            <a:r>
              <a:rPr lang="he-IL" sz="4000" dirty="0"/>
              <a:t>החוק להגברת האכיפה מגדיר אי מתן אישור בדבר סיום יחסי עובד- מעסיק בדרגת חומרה של רמה 2,  אשר העובר עליו יוטל קנס כספי של 20,000 ₪ !</a:t>
            </a:r>
          </a:p>
          <a:p>
            <a:r>
              <a:rPr lang="he-IL" sz="4000" dirty="0"/>
              <a:t>אישור העסקה יכלול: שם העובד המלא, מס' ת.ז, תקופת עבודה (מתאריך עד תאריך), תפקיד.</a:t>
            </a:r>
            <a:endParaRPr lang="en-US" sz="4000" dirty="0"/>
          </a:p>
        </p:txBody>
      </p:sp>
      <p:pic>
        <p:nvPicPr>
          <p:cNvPr id="22" name="תמונה 21">
            <a:extLst>
              <a:ext uri="{FF2B5EF4-FFF2-40B4-BE49-F238E27FC236}">
                <a16:creationId xmlns:a16="http://schemas.microsoft.com/office/drawing/2014/main" id="{41F9C537-F767-4580-BEB1-49886B2BCF6E}"/>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85958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164691"/>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dirty="0">
                <a:solidFill>
                  <a:srgbClr val="FF0000"/>
                </a:solidFill>
                <a:cs typeface="+mn-cs"/>
              </a:rPr>
              <a:t>סדר עבודה להפקת טופס 161</a:t>
            </a:r>
          </a:p>
        </p:txBody>
      </p:sp>
      <p:sp>
        <p:nvSpPr>
          <p:cNvPr id="23" name="TextBox 3"/>
          <p:cNvSpPr txBox="1">
            <a:spLocks noChangeArrowheads="1"/>
          </p:cNvSpPr>
          <p:nvPr/>
        </p:nvSpPr>
        <p:spPr bwMode="auto">
          <a:xfrm>
            <a:off x="307975" y="1706907"/>
            <a:ext cx="1161189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200" b="1" dirty="0"/>
              <a:t> </a:t>
            </a:r>
            <a:r>
              <a:rPr lang="he-IL" altLang="he-IL" sz="4200" b="1" u="sng" dirty="0"/>
              <a:t>ביצוע תהליך סיום </a:t>
            </a:r>
            <a:r>
              <a:rPr lang="he-IL" altLang="he-IL" sz="4200" b="1" dirty="0"/>
              <a:t>:</a:t>
            </a:r>
          </a:p>
          <a:p>
            <a:pPr lvl="1">
              <a:spcBef>
                <a:spcPct val="0"/>
              </a:spcBef>
            </a:pPr>
            <a:r>
              <a:rPr lang="he-IL" altLang="en-US" sz="4200" b="1" dirty="0">
                <a:latin typeface="Calibri" panose="020F0502020204030204" pitchFamily="34" charset="0"/>
                <a:ea typeface="Calibri" panose="020F0502020204030204" pitchFamily="34" charset="0"/>
              </a:rPr>
              <a:t> בהתפטרות - קבלת מכתב סיום עבודה מהעובד.</a:t>
            </a:r>
          </a:p>
          <a:p>
            <a:pPr lvl="1">
              <a:spcBef>
                <a:spcPct val="0"/>
              </a:spcBef>
            </a:pPr>
            <a:r>
              <a:rPr lang="he-IL" altLang="en-US" sz="4200" b="1" dirty="0">
                <a:latin typeface="Calibri" panose="020F0502020204030204" pitchFamily="34" charset="0"/>
                <a:ea typeface="Calibri" panose="020F0502020204030204" pitchFamily="34" charset="0"/>
              </a:rPr>
              <a:t> בפיטורים – ביצוע הליך שימוע כחוק</a:t>
            </a:r>
          </a:p>
          <a:p>
            <a:pPr marL="342900" lvl="1" indent="-342900">
              <a:spcBef>
                <a:spcPct val="0"/>
              </a:spcBef>
              <a:buChar char="•"/>
            </a:pPr>
            <a:r>
              <a:rPr lang="he-IL" altLang="he-IL" sz="4200" b="1" u="sng" dirty="0"/>
              <a:t>הוצאת אישור העסקה </a:t>
            </a:r>
            <a:r>
              <a:rPr lang="he-IL" altLang="he-IL" sz="4200" b="1" dirty="0"/>
              <a:t>: תפקיד ותקופה.</a:t>
            </a:r>
          </a:p>
          <a:p>
            <a:pPr marL="342900" lvl="1" indent="-342900">
              <a:spcBef>
                <a:spcPct val="0"/>
              </a:spcBef>
              <a:buChar char="•"/>
            </a:pPr>
            <a:r>
              <a:rPr lang="he-IL" altLang="he-IL" sz="4200" b="1" u="sng" dirty="0"/>
              <a:t>קבלת טופס עזר 161</a:t>
            </a:r>
            <a:r>
              <a:rPr lang="he-IL" altLang="he-IL" sz="4200" b="1" dirty="0"/>
              <a:t> מכל הקופות שהופקד בהם במהלך תקופת העבודה. </a:t>
            </a:r>
            <a:r>
              <a:rPr lang="he-IL" altLang="he-IL" sz="4200" b="1" u="sng" dirty="0"/>
              <a:t>מומלץ</a:t>
            </a:r>
            <a:r>
              <a:rPr lang="he-IL" altLang="he-IL" sz="4200" b="1" dirty="0"/>
              <a:t> לבצע בקשת יתרות פיצויים למעסיק מהמסלקה.</a:t>
            </a:r>
          </a:p>
          <a:p>
            <a:pPr marL="457200" lvl="1" indent="0">
              <a:spcBef>
                <a:spcPct val="0"/>
              </a:spcBef>
              <a:buNone/>
            </a:pPr>
            <a:endParaRPr lang="en-US" altLang="en-US" sz="4200" dirty="0">
              <a:latin typeface="Calibri" panose="020F0502020204030204" pitchFamily="34" charset="0"/>
              <a:ea typeface="Calibri" panose="020F0502020204030204" pitchFamily="34" charset="0"/>
            </a:endParaRPr>
          </a:p>
          <a:p>
            <a:pPr>
              <a:spcBef>
                <a:spcPct val="0"/>
              </a:spcBef>
            </a:pPr>
            <a:endParaRPr lang="en-US" altLang="he-IL" sz="4200" dirty="0"/>
          </a:p>
        </p:txBody>
      </p:sp>
      <p:pic>
        <p:nvPicPr>
          <p:cNvPr id="14" name="תמונה 13">
            <a:extLst>
              <a:ext uri="{FF2B5EF4-FFF2-40B4-BE49-F238E27FC236}">
                <a16:creationId xmlns:a16="http://schemas.microsoft.com/office/drawing/2014/main" id="{4E2C4949-FD6C-4C12-A46B-4EA73DDD5CE6}"/>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11264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000" dirty="0"/>
              <a:t>מלבד חיסכון לפרישה כוללת קרן הפנסיה שני כיסויים ביטוחים לאבדן כושר עבודה ומוות. הפסקת ההפקדות מפסיקה את הכיסוי </a:t>
            </a:r>
            <a:r>
              <a:rPr lang="he-IL" altLang="en-US" sz="4000" dirty="0" err="1"/>
              <a:t>הביטוחי</a:t>
            </a:r>
            <a:r>
              <a:rPr lang="he-IL" altLang="en-US" sz="4000" dirty="0"/>
              <a:t> בקרן. בתקופת </a:t>
            </a:r>
            <a:r>
              <a:rPr lang="he-IL" altLang="en-US" sz="4000" dirty="0" err="1"/>
              <a:t>החל"ת</a:t>
            </a:r>
            <a:r>
              <a:rPr lang="he-IL" altLang="en-US" sz="4000" dirty="0"/>
              <a:t> אין שכר ואין הפקדות לקרן הפנסיה.</a:t>
            </a:r>
          </a:p>
          <a:p>
            <a:pPr>
              <a:spcBef>
                <a:spcPts val="600"/>
              </a:spcBef>
              <a:spcAft>
                <a:spcPts val="600"/>
              </a:spcAft>
            </a:pPr>
            <a:r>
              <a:rPr lang="he-IL" altLang="en-US" sz="4000" dirty="0"/>
              <a:t>חשוב לדעת כי בקרן הפנסיה ישנו מנגנון של ארכת ביטוח, שמירה על הכיסוי </a:t>
            </a:r>
            <a:r>
              <a:rPr lang="he-IL" altLang="en-US" sz="4000" dirty="0" err="1"/>
              <a:t>הביטוחי</a:t>
            </a:r>
            <a:r>
              <a:rPr lang="he-IL" altLang="en-US" sz="4000" dirty="0"/>
              <a:t> למשך תקופה של 5 חודשים באופן אוטומטי ממועד ההפקדה האחרון.</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כיסויים </a:t>
            </a:r>
            <a:r>
              <a:rPr lang="he-IL" altLang="en-US" sz="4400" b="1" dirty="0" err="1">
                <a:solidFill>
                  <a:schemeClr val="bg1"/>
                </a:solidFill>
                <a:cs typeface="Arial" panose="020B0604020202020204" pitchFamily="34" charset="0"/>
              </a:rPr>
              <a:t>ביטוחיים</a:t>
            </a:r>
            <a:endParaRPr lang="he-IL" alt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1768154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198633"/>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dirty="0">
                <a:solidFill>
                  <a:srgbClr val="FF0000"/>
                </a:solidFill>
                <a:cs typeface="+mn-cs"/>
              </a:rPr>
              <a:t>סדר עבודה להפקת טופס 161</a:t>
            </a:r>
          </a:p>
        </p:txBody>
      </p:sp>
      <p:sp>
        <p:nvSpPr>
          <p:cNvPr id="23" name="TextBox 3"/>
          <p:cNvSpPr txBox="1">
            <a:spLocks noChangeArrowheads="1"/>
          </p:cNvSpPr>
          <p:nvPr/>
        </p:nvSpPr>
        <p:spPr bwMode="auto">
          <a:xfrm>
            <a:off x="307975" y="1736372"/>
            <a:ext cx="1161189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200" b="1" dirty="0"/>
              <a:t>חישוב משכורת חודשית אחרונה לפני פרישה.</a:t>
            </a:r>
          </a:p>
          <a:p>
            <a:pPr>
              <a:spcBef>
                <a:spcPct val="0"/>
              </a:spcBef>
            </a:pPr>
            <a:r>
              <a:rPr lang="he-IL" altLang="he-IL" sz="4200" b="1" dirty="0"/>
              <a:t>בדיקת תקופות עבודה, חל"ת ושינויים באחוזי משרה.</a:t>
            </a:r>
          </a:p>
          <a:p>
            <a:pPr>
              <a:spcBef>
                <a:spcPct val="0"/>
              </a:spcBef>
            </a:pPr>
            <a:r>
              <a:rPr lang="he-IL" altLang="he-IL" sz="4200" b="1" dirty="0"/>
              <a:t>חישוב חוב ותק פיצויים באירוע מזכה.</a:t>
            </a:r>
          </a:p>
          <a:p>
            <a:pPr>
              <a:spcBef>
                <a:spcPct val="0"/>
              </a:spcBef>
            </a:pPr>
            <a:r>
              <a:rPr lang="he-IL" altLang="he-IL" sz="4200" b="1" dirty="0"/>
              <a:t>מילוי יתרות פיצויים וזקיפות - סעיף ח' בטופס 161.</a:t>
            </a:r>
          </a:p>
          <a:p>
            <a:pPr>
              <a:spcBef>
                <a:spcPct val="0"/>
              </a:spcBef>
            </a:pPr>
            <a:r>
              <a:rPr lang="he-IL" altLang="he-IL" sz="4200" b="1" dirty="0"/>
              <a:t>העברת טופס 161 לא חתום לעובד לצורך קבלת הנחיות בטופס 161א.</a:t>
            </a:r>
          </a:p>
          <a:p>
            <a:pPr marL="457200" lvl="1" indent="0">
              <a:spcBef>
                <a:spcPct val="0"/>
              </a:spcBef>
              <a:buNone/>
            </a:pPr>
            <a:endParaRPr lang="en-US" altLang="en-US" sz="4200" dirty="0">
              <a:latin typeface="Calibri" panose="020F0502020204030204" pitchFamily="34" charset="0"/>
              <a:ea typeface="Calibri" panose="020F0502020204030204" pitchFamily="34" charset="0"/>
            </a:endParaRPr>
          </a:p>
          <a:p>
            <a:pPr>
              <a:spcBef>
                <a:spcPct val="0"/>
              </a:spcBef>
            </a:pPr>
            <a:endParaRPr lang="en-US" altLang="he-IL" sz="4200" dirty="0"/>
          </a:p>
        </p:txBody>
      </p:sp>
      <p:pic>
        <p:nvPicPr>
          <p:cNvPr id="14" name="תמונה 13">
            <a:extLst>
              <a:ext uri="{FF2B5EF4-FFF2-40B4-BE49-F238E27FC236}">
                <a16:creationId xmlns:a16="http://schemas.microsoft.com/office/drawing/2014/main" id="{C431B6CA-B80A-4185-A76D-38A5645408E0}"/>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43269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animEffect transition="in" filter="fade">
                                      <p:cBhvr>
                                        <p:cTn id="7" dur="500"/>
                                        <p:tgtEl>
                                          <p:spTgt spid="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A389CECC-9B10-49C0-AF4E-5DF3DD1BC7DD}"/>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u="sng"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3600" b="1" dirty="0"/>
              <a:t>במידה ולא מקבלים עד 15 יום מסיום יחסי עובד-מעביד, טופס 161א מהעובד:</a:t>
            </a:r>
          </a:p>
          <a:p>
            <a:pPr marL="1200150" lvl="1" indent="-742950">
              <a:spcBef>
                <a:spcPct val="0"/>
              </a:spcBef>
              <a:buFont typeface="+mj-cs"/>
              <a:buAutoNum type="hebrew2Minus"/>
            </a:pPr>
            <a:r>
              <a:rPr lang="he-IL" altLang="he-IL" sz="3600" b="1" u="sng" dirty="0"/>
              <a:t>אם קיים מענק מהמעסיק </a:t>
            </a:r>
            <a:r>
              <a:rPr lang="he-IL" altLang="he-IL" sz="3600" b="1" dirty="0"/>
              <a:t>– יש לנכות מס על פי ההכנסה בשנת הפרישה כולל המענקים בסיום עבודה. או להפקיד את המענק לקופה אישית לפיצויים ולשנות בטופס.</a:t>
            </a:r>
          </a:p>
          <a:p>
            <a:pPr marL="1200150" lvl="1" indent="-742950">
              <a:spcBef>
                <a:spcPct val="0"/>
              </a:spcBef>
              <a:buFont typeface="+mj-cs"/>
              <a:buAutoNum type="hebrew2Minus"/>
            </a:pPr>
            <a:r>
              <a:rPr lang="he-IL" altLang="he-IL" sz="3600" b="1" u="sng" dirty="0"/>
              <a:t>אם לא קיים מענק מהמעסיק </a:t>
            </a:r>
            <a:r>
              <a:rPr lang="he-IL" altLang="he-IL" sz="3600" b="1" dirty="0"/>
              <a:t>– להשאיר סעיף יא' בטופס ריק. לחתום ולהעביר לעובד ולפקיד השומה. להפנות את העובד לפקיד השומה באזור מגוריו.</a:t>
            </a:r>
          </a:p>
          <a:p>
            <a:pPr lvl="1">
              <a:spcBef>
                <a:spcPct val="0"/>
              </a:spcBef>
            </a:pPr>
            <a:endParaRPr lang="he-IL" altLang="he-IL" sz="3600" b="1" dirty="0"/>
          </a:p>
          <a:p>
            <a:pPr marL="457200" lvl="1" indent="0">
              <a:spcBef>
                <a:spcPct val="0"/>
              </a:spcBef>
              <a:buNone/>
            </a:pPr>
            <a:endParaRPr lang="en-US" altLang="en-US" sz="3600" dirty="0">
              <a:latin typeface="Calibri" panose="020F0502020204030204" pitchFamily="34" charset="0"/>
              <a:ea typeface="Calibri" panose="020F0502020204030204" pitchFamily="34" charset="0"/>
            </a:endParaRPr>
          </a:p>
          <a:p>
            <a:pPr>
              <a:spcBef>
                <a:spcPct val="0"/>
              </a:spcBef>
            </a:pPr>
            <a:endParaRPr lang="en-US" altLang="he-IL" sz="3600" dirty="0"/>
          </a:p>
        </p:txBody>
      </p:sp>
    </p:spTree>
    <p:extLst>
      <p:ext uri="{BB962C8B-B14F-4D97-AF65-F5344CB8AC3E}">
        <p14:creationId xmlns:p14="http://schemas.microsoft.com/office/powerpoint/2010/main" val="351788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7E666B6C-70FC-46C8-8D6F-2DC475928F30}"/>
              </a:ext>
            </a:extLst>
          </p:cNvPr>
          <p:cNvPicPr>
            <a:picLocks noChangeAspect="1"/>
          </p:cNvPicPr>
          <p:nvPr/>
        </p:nvPicPr>
        <p:blipFill rotWithShape="1">
          <a:blip r:embed="rId2">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u="sng"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000" b="1" dirty="0"/>
              <a:t>במידה ומקבלים טופס 161א חתום מהעובד (ועומדים בכל התנאים הנוספים – בהמשך...), ממלאים את סעיף יא' על פי בקשת העובד לפטור, ו/או רצף קצבה ו/או ניכוי מס.</a:t>
            </a:r>
          </a:p>
          <a:p>
            <a:pPr>
              <a:spcBef>
                <a:spcPct val="0"/>
              </a:spcBef>
            </a:pPr>
            <a:r>
              <a:rPr lang="he-IL" altLang="he-IL" sz="4000" b="1" dirty="0"/>
              <a:t>במידה ולא עומדים בכל התנאים - לא ממלאים את סעיף יא' בטופס ושולחים את העובד עם הטופס לפקיד השומה באזור מגוריו.</a:t>
            </a:r>
            <a:endParaRPr lang="en-US" altLang="he-IL" sz="4000" dirty="0"/>
          </a:p>
        </p:txBody>
      </p:sp>
    </p:spTree>
    <p:extLst>
      <p:ext uri="{BB962C8B-B14F-4D97-AF65-F5344CB8AC3E}">
        <p14:creationId xmlns:p14="http://schemas.microsoft.com/office/powerpoint/2010/main" val="1694255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u="sng"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000" b="1" dirty="0"/>
              <a:t>במידה והעובד מבקש רצף זכויות - לא ממלאים את סעיף יא' בטופס ושולחים את העובד עם הטופס לפקיד השומה באזור מגוריו.</a:t>
            </a:r>
          </a:p>
          <a:p>
            <a:pPr lvl="1">
              <a:spcBef>
                <a:spcPct val="0"/>
              </a:spcBef>
            </a:pPr>
            <a:endParaRPr lang="he-IL" altLang="he-IL" sz="4000" b="1" dirty="0"/>
          </a:p>
          <a:p>
            <a:pPr marL="457200" lvl="1" indent="0">
              <a:spcBef>
                <a:spcPct val="0"/>
              </a:spcBef>
              <a:buNone/>
            </a:pPr>
            <a:endParaRPr lang="en-US" altLang="en-US" sz="4000" dirty="0">
              <a:latin typeface="Calibri" panose="020F0502020204030204" pitchFamily="34" charset="0"/>
              <a:ea typeface="Calibri" panose="020F0502020204030204" pitchFamily="34" charset="0"/>
            </a:endParaRPr>
          </a:p>
          <a:p>
            <a:pPr>
              <a:spcBef>
                <a:spcPct val="0"/>
              </a:spcBef>
            </a:pPr>
            <a:endParaRPr lang="en-US" altLang="he-IL" sz="4000" dirty="0"/>
          </a:p>
        </p:txBody>
      </p:sp>
      <p:pic>
        <p:nvPicPr>
          <p:cNvPr id="14" name="תמונה 13">
            <a:extLst>
              <a:ext uri="{FF2B5EF4-FFF2-40B4-BE49-F238E27FC236}">
                <a16:creationId xmlns:a16="http://schemas.microsoft.com/office/drawing/2014/main" id="{F16B1131-6DDD-4BCF-842C-08878B2DE776}"/>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863092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7" name="מלבן: פינות מעוגלות 6">
            <a:extLst>
              <a:ext uri="{FF2B5EF4-FFF2-40B4-BE49-F238E27FC236}">
                <a16:creationId xmlns:a16="http://schemas.microsoft.com/office/drawing/2014/main" id="{5027AB8A-FC10-4490-A4F1-F94FB6566A7E}"/>
              </a:ext>
            </a:extLst>
          </p:cNvPr>
          <p:cNvSpPr/>
          <p:nvPr/>
        </p:nvSpPr>
        <p:spPr>
          <a:xfrm>
            <a:off x="1705233" y="2357534"/>
            <a:ext cx="9316994" cy="2443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t>הצטברות מענקים בסיום עבודה</a:t>
            </a:r>
          </a:p>
        </p:txBody>
      </p:sp>
      <p:pic>
        <p:nvPicPr>
          <p:cNvPr id="14" name="תמונה 13">
            <a:extLst>
              <a:ext uri="{FF2B5EF4-FFF2-40B4-BE49-F238E27FC236}">
                <a16:creationId xmlns:a16="http://schemas.microsoft.com/office/drawing/2014/main" id="{31E49C4F-2230-459B-B8D0-AC0FA284DA98}"/>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36117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מהו מענק פרישה ?</a:t>
            </a:r>
          </a:p>
        </p:txBody>
      </p:sp>
      <p:sp>
        <p:nvSpPr>
          <p:cNvPr id="4" name="TextBox 3"/>
          <p:cNvSpPr txBox="1"/>
          <p:nvPr/>
        </p:nvSpPr>
        <p:spPr>
          <a:xfrm>
            <a:off x="460375" y="2240721"/>
            <a:ext cx="11459494" cy="2529923"/>
          </a:xfrm>
          <a:prstGeom prst="rect">
            <a:avLst/>
          </a:prstGeom>
          <a:noFill/>
        </p:spPr>
        <p:txBody>
          <a:bodyPr wrap="square" rtlCol="0">
            <a:spAutoFit/>
          </a:bodyPr>
          <a:lstStyle/>
          <a:p>
            <a:pPr marL="36512">
              <a:lnSpc>
                <a:spcPct val="90000"/>
              </a:lnSpc>
              <a:buClr>
                <a:srgbClr val="0000CC"/>
              </a:buClr>
              <a:defRPr/>
            </a:pPr>
            <a:r>
              <a:rPr lang="he-IL" altLang="en-US" sz="4400" b="1" dirty="0"/>
              <a:t>כל </a:t>
            </a:r>
            <a:r>
              <a:rPr lang="he-IL" altLang="en-US" sz="4400" b="1" u="sng" dirty="0"/>
              <a:t>סכום הוני</a:t>
            </a:r>
            <a:r>
              <a:rPr lang="he-IL" altLang="en-US" sz="4400" b="1" dirty="0"/>
              <a:t> המתקבל (או יתקבל בעתיד) עקב פרישה מחמת התפטרות פיטורין, מוות או נכות בין אם שולם ישירות, או הוסב מקופת גמל לפיצויים, בין אם נמשך או נשאר בקופה.</a:t>
            </a:r>
            <a:endParaRPr lang="he-IL" altLang="en-US" sz="6000" b="1" dirty="0"/>
          </a:p>
        </p:txBody>
      </p:sp>
      <p:pic>
        <p:nvPicPr>
          <p:cNvPr id="14" name="תמונה 13">
            <a:extLst>
              <a:ext uri="{FF2B5EF4-FFF2-40B4-BE49-F238E27FC236}">
                <a16:creationId xmlns:a16="http://schemas.microsoft.com/office/drawing/2014/main" id="{CA8319AE-FF0A-44A3-B6B5-C766120DC1B9}"/>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143261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מהו מענק פרישה ?</a:t>
            </a:r>
          </a:p>
        </p:txBody>
      </p:sp>
      <p:sp>
        <p:nvSpPr>
          <p:cNvPr id="4" name="TextBox 3"/>
          <p:cNvSpPr txBox="1"/>
          <p:nvPr/>
        </p:nvSpPr>
        <p:spPr>
          <a:xfrm>
            <a:off x="460375" y="2031977"/>
            <a:ext cx="11459494" cy="5133713"/>
          </a:xfrm>
          <a:prstGeom prst="rect">
            <a:avLst/>
          </a:prstGeom>
          <a:noFill/>
        </p:spPr>
        <p:txBody>
          <a:bodyPr wrap="square" rtlCol="0">
            <a:spAutoFit/>
          </a:bodyPr>
          <a:lstStyle/>
          <a:p>
            <a:pPr marL="742950" lvl="1" indent="-285750">
              <a:lnSpc>
                <a:spcPct val="90000"/>
              </a:lnSpc>
              <a:buClr>
                <a:schemeClr val="tx1"/>
              </a:buClr>
              <a:buSzPct val="60000"/>
              <a:buFont typeface="Arial" panose="020B0604020202020204" pitchFamily="34" charset="0"/>
              <a:buChar char="•"/>
              <a:defRPr/>
            </a:pPr>
            <a:r>
              <a:rPr lang="he-IL" altLang="en-US" sz="2800" dirty="0"/>
              <a:t>צבירות פיצויים בתוכניות פנסיוניות.</a:t>
            </a:r>
          </a:p>
          <a:p>
            <a:pPr marL="742950" lvl="1" indent="-285750">
              <a:lnSpc>
                <a:spcPct val="90000"/>
              </a:lnSpc>
              <a:buClr>
                <a:schemeClr val="tx1"/>
              </a:buClr>
              <a:buSzPct val="60000"/>
              <a:buFont typeface="Arial" panose="020B0604020202020204" pitchFamily="34" charset="0"/>
              <a:buChar char="•"/>
              <a:defRPr/>
            </a:pPr>
            <a:r>
              <a:rPr lang="he-IL" altLang="en-US" sz="2800" dirty="0"/>
              <a:t>השלמת חוב ותק פיצויים.</a:t>
            </a:r>
          </a:p>
          <a:p>
            <a:pPr marL="742950" lvl="1" indent="-285750">
              <a:lnSpc>
                <a:spcPct val="90000"/>
              </a:lnSpc>
              <a:buClr>
                <a:schemeClr val="tx1"/>
              </a:buClr>
              <a:buSzPct val="60000"/>
              <a:buFont typeface="Arial" panose="020B0604020202020204" pitchFamily="34" charset="0"/>
              <a:buChar char="•"/>
              <a:defRPr/>
            </a:pPr>
            <a:r>
              <a:rPr lang="he-IL" altLang="en-US" sz="2800" dirty="0"/>
              <a:t>פיצוי בשל אובדן מקור הכנסה.</a:t>
            </a:r>
          </a:p>
          <a:p>
            <a:pPr marL="742950" lvl="1" indent="-285750">
              <a:lnSpc>
                <a:spcPct val="90000"/>
              </a:lnSpc>
              <a:buClr>
                <a:schemeClr val="tx1"/>
              </a:buClr>
              <a:buSzPct val="60000"/>
              <a:buFont typeface="Arial" panose="020B0604020202020204" pitchFamily="34" charset="0"/>
              <a:buChar char="•"/>
              <a:defRPr/>
            </a:pPr>
            <a:r>
              <a:rPr lang="he-IL" altLang="en-US" sz="2800" dirty="0"/>
              <a:t>פיצוי בשל הפרת חוזה עבודה.</a:t>
            </a:r>
          </a:p>
          <a:p>
            <a:pPr marL="742950" lvl="1" indent="-285750">
              <a:lnSpc>
                <a:spcPct val="90000"/>
              </a:lnSpc>
              <a:buClr>
                <a:schemeClr val="tx1"/>
              </a:buClr>
              <a:buSzPct val="60000"/>
              <a:buFont typeface="Arial" panose="020B0604020202020204" pitchFamily="34" charset="0"/>
              <a:buChar char="•"/>
              <a:defRPr/>
            </a:pPr>
            <a:r>
              <a:rPr lang="he-IL" altLang="en-US" sz="2800" dirty="0"/>
              <a:t>מענק הסתגלות והודעה מראש בשל תקופה שלאחר הפרישה</a:t>
            </a:r>
          </a:p>
          <a:p>
            <a:pPr marL="742950" lvl="1" indent="-285750">
              <a:lnSpc>
                <a:spcPct val="90000"/>
              </a:lnSpc>
              <a:buClr>
                <a:schemeClr val="tx1"/>
              </a:buClr>
              <a:buSzPct val="60000"/>
              <a:buFont typeface="Arial" panose="020B0604020202020204" pitchFamily="34" charset="0"/>
              <a:buChar char="•"/>
              <a:defRPr/>
            </a:pPr>
            <a:r>
              <a:rPr lang="he-IL" altLang="en-US" sz="2800" dirty="0"/>
              <a:t>פדיון ימי מחלה – בהסכמים קיבוציים וצווי הרחבה.</a:t>
            </a:r>
          </a:p>
          <a:p>
            <a:pPr marL="742950" lvl="1" indent="-285750">
              <a:lnSpc>
                <a:spcPct val="90000"/>
              </a:lnSpc>
              <a:buClr>
                <a:schemeClr val="tx1"/>
              </a:buClr>
              <a:buSzPct val="60000"/>
              <a:buFont typeface="Arial" panose="020B0604020202020204" pitchFamily="34" charset="0"/>
              <a:buChar char="•"/>
              <a:defRPr/>
            </a:pPr>
            <a:r>
              <a:rPr lang="he-IL" sz="2800" b="1" dirty="0">
                <a:latin typeface="Arial" panose="020B0604020202020204" pitchFamily="34" charset="0"/>
              </a:rPr>
              <a:t>חלף הודעה מוקדמת (בשל תקופה שלאחר ניתוק יחסי עובד-מעסיק)</a:t>
            </a:r>
          </a:p>
          <a:p>
            <a:pPr marL="742950" lvl="1" indent="-285750">
              <a:lnSpc>
                <a:spcPct val="90000"/>
              </a:lnSpc>
              <a:buClr>
                <a:schemeClr val="tx1"/>
              </a:buClr>
              <a:buSzPct val="60000"/>
              <a:buFont typeface="Arial" panose="020B0604020202020204" pitchFamily="34" charset="0"/>
              <a:buChar char="•"/>
              <a:defRPr/>
            </a:pPr>
            <a:r>
              <a:rPr lang="he-IL" altLang="en-US" sz="2800" dirty="0"/>
              <a:t>פיצויים מוגדלים – כגון "מצנחי זהב".</a:t>
            </a:r>
          </a:p>
          <a:p>
            <a:pPr marL="742950" lvl="1" indent="-285750">
              <a:lnSpc>
                <a:spcPct val="90000"/>
              </a:lnSpc>
              <a:buClr>
                <a:schemeClr val="tx1"/>
              </a:buClr>
              <a:buSzPct val="60000"/>
              <a:buFont typeface="Arial" panose="020B0604020202020204" pitchFamily="34" charset="0"/>
              <a:buChar char="•"/>
              <a:defRPr/>
            </a:pPr>
            <a:r>
              <a:rPr lang="he-IL" sz="2800" dirty="0"/>
              <a:t>פיצוי הניתן כדמי לא יחרץ (דמי שתיקה – פס"ד שמחה שנקר).</a:t>
            </a:r>
            <a:endParaRPr lang="he-IL" altLang="en-US" sz="2800" dirty="0"/>
          </a:p>
          <a:p>
            <a:pPr marL="742950" lvl="1" indent="-285750">
              <a:lnSpc>
                <a:spcPct val="90000"/>
              </a:lnSpc>
              <a:buClr>
                <a:schemeClr val="tx1"/>
              </a:buClr>
              <a:buSzPct val="60000"/>
              <a:buFont typeface="Arial" panose="020B0604020202020204" pitchFamily="34" charset="0"/>
              <a:buChar char="•"/>
              <a:defRPr/>
            </a:pPr>
            <a:r>
              <a:rPr lang="he-IL" altLang="en-US" sz="2800" dirty="0"/>
              <a:t>מענק לפרישה מוקדמת.</a:t>
            </a:r>
          </a:p>
          <a:p>
            <a:pPr marL="742950" lvl="1" indent="-285750">
              <a:lnSpc>
                <a:spcPct val="90000"/>
              </a:lnSpc>
              <a:buClr>
                <a:schemeClr val="tx1"/>
              </a:buClr>
              <a:buSzPct val="60000"/>
              <a:buFont typeface="Arial" panose="020B0604020202020204" pitchFamily="34" charset="0"/>
              <a:buChar char="•"/>
              <a:defRPr/>
            </a:pPr>
            <a:r>
              <a:rPr lang="he-IL" altLang="en-US" sz="2800" dirty="0"/>
              <a:t>מענק שנים עודפות. </a:t>
            </a:r>
          </a:p>
          <a:p>
            <a:pPr marL="742950" lvl="1" indent="-285750">
              <a:lnSpc>
                <a:spcPct val="90000"/>
              </a:lnSpc>
              <a:buClr>
                <a:schemeClr val="tx1"/>
              </a:buClr>
              <a:buSzPct val="60000"/>
              <a:buFont typeface="Arial" panose="020B0604020202020204" pitchFamily="34" charset="0"/>
              <a:buChar char="•"/>
              <a:defRPr/>
            </a:pPr>
            <a:r>
              <a:rPr lang="he-IL" altLang="en-US" sz="2800" dirty="0"/>
              <a:t>החזר דמי גמולים ???</a:t>
            </a:r>
          </a:p>
          <a:p>
            <a:pPr marL="742950" lvl="1" indent="-285750">
              <a:lnSpc>
                <a:spcPct val="90000"/>
              </a:lnSpc>
              <a:buClr>
                <a:srgbClr val="0000CC"/>
              </a:buClr>
              <a:buSzPct val="60000"/>
              <a:buFont typeface="Arial" panose="020B0604020202020204" pitchFamily="34" charset="0"/>
              <a:buChar char="•"/>
              <a:defRPr/>
            </a:pPr>
            <a:endParaRPr lang="he-IL" altLang="en-US" sz="2800" dirty="0"/>
          </a:p>
        </p:txBody>
      </p:sp>
      <p:pic>
        <p:nvPicPr>
          <p:cNvPr id="14" name="תמונה 13">
            <a:extLst>
              <a:ext uri="{FF2B5EF4-FFF2-40B4-BE49-F238E27FC236}">
                <a16:creationId xmlns:a16="http://schemas.microsoft.com/office/drawing/2014/main" id="{6BDAEBC7-6685-4BD1-AAA7-393CFFE7C4D6}"/>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4150992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6A914C1F-7918-475C-BEE4-93DD51E0CD5E}"/>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מענק שנים עודפות מקרן פנסיה ותיקה</a:t>
            </a:r>
          </a:p>
        </p:txBody>
      </p:sp>
      <p:sp>
        <p:nvSpPr>
          <p:cNvPr id="4" name="TextBox 3"/>
          <p:cNvSpPr txBox="1"/>
          <p:nvPr/>
        </p:nvSpPr>
        <p:spPr>
          <a:xfrm>
            <a:off x="460375" y="2011816"/>
            <a:ext cx="11459494" cy="4278094"/>
          </a:xfrm>
          <a:prstGeom prst="rect">
            <a:avLst/>
          </a:prstGeom>
          <a:noFill/>
        </p:spPr>
        <p:txBody>
          <a:bodyPr wrap="square" rtlCol="0">
            <a:spAutoFit/>
          </a:bodyPr>
          <a:lstStyle/>
          <a:p>
            <a:pPr marL="342900" indent="-342900">
              <a:buClr>
                <a:schemeClr val="tx1"/>
              </a:buClr>
              <a:buFont typeface="Arial" panose="020B0604020202020204" pitchFamily="34" charset="0"/>
              <a:buChar char="•"/>
              <a:defRPr/>
            </a:pPr>
            <a:r>
              <a:rPr lang="he-IL" sz="3400" dirty="0"/>
              <a:t>מענק על השנים מעל 35 שנות חיסכון ועד גיל פרישה.</a:t>
            </a:r>
          </a:p>
          <a:p>
            <a:pPr marL="342900" indent="-342900">
              <a:buClr>
                <a:schemeClr val="tx1"/>
              </a:buClr>
              <a:buFont typeface="Arial" panose="020B0604020202020204" pitchFamily="34" charset="0"/>
              <a:buChar char="•"/>
              <a:defRPr/>
            </a:pPr>
            <a:r>
              <a:rPr lang="he-IL" sz="3400" dirty="0"/>
              <a:t>מענק זה נחשב כמענק פיצויים לכל דבר ועניין וניתן להשתמש בכל הכלים להתחשבנות : פטור, פריסה, הפקדה לקופה לרצף, תשלום מס.</a:t>
            </a:r>
          </a:p>
          <a:p>
            <a:pPr marL="342900" indent="-342900">
              <a:buClr>
                <a:schemeClr val="tx1"/>
              </a:buClr>
              <a:buFont typeface="Arial" panose="020B0604020202020204" pitchFamily="34" charset="0"/>
              <a:buChar char="•"/>
              <a:defRPr/>
            </a:pPr>
            <a:r>
              <a:rPr lang="he-IL" sz="3400" dirty="0"/>
              <a:t>אם בגיל פרישה מתחילים קצבה תוך כדי עבודה המענק ישולם. מכיוון שאין סיום עבודה אזי ישולם מס כהכנסה רגילה. כדי למנוע תאונת מס זו יש לבקש להעביר את המענק לקופת פיצויים אישית (אם שולם לעובד יש להעביר תוך 30 יום מהעובד לקופה).</a:t>
            </a:r>
          </a:p>
        </p:txBody>
      </p:sp>
    </p:spTree>
    <p:extLst>
      <p:ext uri="{BB962C8B-B14F-4D97-AF65-F5344CB8AC3E}">
        <p14:creationId xmlns:p14="http://schemas.microsoft.com/office/powerpoint/2010/main" val="83381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D8EACEB4-D5CB-43A1-A623-4D2475791B56}"/>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החזר דמי גמולים מקרן פנסיה ותיקה</a:t>
            </a:r>
          </a:p>
        </p:txBody>
      </p:sp>
      <p:sp>
        <p:nvSpPr>
          <p:cNvPr id="4" name="TextBox 3"/>
          <p:cNvSpPr txBox="1"/>
          <p:nvPr/>
        </p:nvSpPr>
        <p:spPr>
          <a:xfrm>
            <a:off x="460375" y="2139301"/>
            <a:ext cx="11459494" cy="4093428"/>
          </a:xfrm>
          <a:prstGeom prst="rect">
            <a:avLst/>
          </a:prstGeom>
          <a:noFill/>
        </p:spPr>
        <p:txBody>
          <a:bodyPr wrap="square" rtlCol="0">
            <a:spAutoFit/>
          </a:bodyPr>
          <a:lstStyle/>
          <a:p>
            <a:pPr marL="36512" indent="0">
              <a:buFont typeface="Wingdings 2" panose="05020102010507070707" pitchFamily="18" charset="2"/>
              <a:buNone/>
              <a:defRPr/>
            </a:pPr>
            <a:r>
              <a:rPr lang="he-IL" sz="3600" dirty="0"/>
              <a:t>= החזר הפרמיה המשולמת מגיל פרישה עד פרישה בפועל.</a:t>
            </a:r>
          </a:p>
          <a:p>
            <a:pPr marL="342900" indent="-342900">
              <a:buClr>
                <a:schemeClr val="tx1"/>
              </a:buClr>
              <a:buFont typeface="Arial" panose="020B0604020202020204" pitchFamily="34" charset="0"/>
              <a:buChar char="•"/>
              <a:defRPr/>
            </a:pPr>
            <a:r>
              <a:rPr lang="he-IL" sz="3200" dirty="0"/>
              <a:t>מיסוי חלק התשלום המתייחס </a:t>
            </a:r>
            <a:r>
              <a:rPr lang="he-IL" sz="3200" u="sng" dirty="0"/>
              <a:t>לרכיב הפיצויים</a:t>
            </a:r>
            <a:r>
              <a:rPr lang="he-IL" sz="3200" dirty="0"/>
              <a:t> מתוך "דמי הגמולים" – תשלום זה ייחשב כמענק פרישה נוסף.</a:t>
            </a:r>
          </a:p>
          <a:p>
            <a:pPr marL="342900" indent="-342900">
              <a:buClr>
                <a:schemeClr val="tx1"/>
              </a:buClr>
              <a:buFont typeface="Arial" panose="020B0604020202020204" pitchFamily="34" charset="0"/>
              <a:buChar char="•"/>
              <a:defRPr/>
            </a:pPr>
            <a:r>
              <a:rPr lang="he-IL" sz="3200" dirty="0"/>
              <a:t>מיסוי חלק התשלום המתייחס </a:t>
            </a:r>
            <a:r>
              <a:rPr lang="he-IL" sz="3200" u="sng" dirty="0"/>
              <a:t>לרכיב התגמולים</a:t>
            </a:r>
            <a:r>
              <a:rPr lang="he-IL" sz="3200" dirty="0"/>
              <a:t> מתוך "דמי הגמולים" – ההתייחסות זהה כאילו היה מדובר בהיוון קצבה כהגדרתו בפקודת מס הכנסה (יש לעמוד בכל התנאים למשיכה כדין!). לחילופין, ה"פורש" יכול לדחות את ההתחשבנות עם מס הכנסה על רכיב זה ולהפקיד את רכיב התגמולים ב"קופה לא משלמת קצבה".</a:t>
            </a:r>
          </a:p>
        </p:txBody>
      </p:sp>
    </p:spTree>
    <p:extLst>
      <p:ext uri="{BB962C8B-B14F-4D97-AF65-F5344CB8AC3E}">
        <p14:creationId xmlns:p14="http://schemas.microsoft.com/office/powerpoint/2010/main" val="158188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מה לא נחשב כמענק פיצויים</a:t>
            </a:r>
          </a:p>
        </p:txBody>
      </p:sp>
      <p:sp>
        <p:nvSpPr>
          <p:cNvPr id="4" name="TextBox 3"/>
          <p:cNvSpPr txBox="1"/>
          <p:nvPr/>
        </p:nvSpPr>
        <p:spPr>
          <a:xfrm>
            <a:off x="460375" y="2179107"/>
            <a:ext cx="11459494" cy="3582519"/>
          </a:xfrm>
          <a:prstGeom prst="rect">
            <a:avLst/>
          </a:prstGeom>
          <a:noFill/>
        </p:spPr>
        <p:txBody>
          <a:bodyPr wrap="square" rtlCol="0">
            <a:spAutoFit/>
          </a:bodyPr>
          <a:lstStyle/>
          <a:p>
            <a:pPr lvl="1">
              <a:lnSpc>
                <a:spcPct val="90000"/>
              </a:lnSpc>
              <a:buClr>
                <a:schemeClr val="tx1"/>
              </a:buClr>
              <a:buSzPct val="60000"/>
              <a:defRPr/>
            </a:pPr>
            <a:r>
              <a:rPr lang="he-IL" sz="3600" b="1" dirty="0"/>
              <a:t>כל תשלום בעד התקופה בה התקיימו יחסי עובד–מעסיק: לא יהיו חלק ממענק הפרישה ! </a:t>
            </a:r>
            <a:br>
              <a:rPr lang="en-US" sz="3600" b="1" dirty="0"/>
            </a:br>
            <a:r>
              <a:rPr lang="he-IL" sz="3600" b="1" dirty="0"/>
              <a:t>ו</a:t>
            </a:r>
            <a:r>
              <a:rPr lang="he-IL" sz="3600" dirty="0"/>
              <a:t>בכלל זה:</a:t>
            </a:r>
          </a:p>
          <a:p>
            <a:pPr marL="1028700" lvl="1" indent="-571500">
              <a:lnSpc>
                <a:spcPct val="90000"/>
              </a:lnSpc>
              <a:buClr>
                <a:schemeClr val="tx1"/>
              </a:buClr>
              <a:buSzPct val="60000"/>
              <a:buFont typeface="Arial" panose="020B0604020202020204" pitchFamily="34" charset="0"/>
              <a:buChar char="•"/>
              <a:defRPr/>
            </a:pPr>
            <a:r>
              <a:rPr lang="he-IL" sz="3600" dirty="0"/>
              <a:t>הפרשי שכר</a:t>
            </a:r>
          </a:p>
          <a:p>
            <a:pPr marL="1028700" lvl="1" indent="-571500">
              <a:lnSpc>
                <a:spcPct val="90000"/>
              </a:lnSpc>
              <a:buClr>
                <a:schemeClr val="tx1"/>
              </a:buClr>
              <a:buSzPct val="60000"/>
              <a:buFont typeface="Arial" panose="020B0604020202020204" pitchFamily="34" charset="0"/>
              <a:buChar char="•"/>
              <a:defRPr/>
            </a:pPr>
            <a:r>
              <a:rPr lang="he-IL" sz="3600" dirty="0"/>
              <a:t>הודעה מוקדמת (בניגוד לחלף הודעה מוקדמת)</a:t>
            </a:r>
          </a:p>
          <a:p>
            <a:pPr marL="1028700" lvl="1" indent="-571500">
              <a:lnSpc>
                <a:spcPct val="90000"/>
              </a:lnSpc>
              <a:buClr>
                <a:schemeClr val="tx1"/>
              </a:buClr>
              <a:buSzPct val="60000"/>
              <a:buFont typeface="Arial" panose="020B0604020202020204" pitchFamily="34" charset="0"/>
              <a:buChar char="•"/>
              <a:defRPr/>
            </a:pPr>
            <a:r>
              <a:rPr lang="he-IL" sz="3600" dirty="0"/>
              <a:t>פדיון ימי חופשה</a:t>
            </a:r>
          </a:p>
          <a:p>
            <a:pPr marL="1028700" lvl="1" indent="-571500">
              <a:lnSpc>
                <a:spcPct val="90000"/>
              </a:lnSpc>
              <a:buClr>
                <a:schemeClr val="tx1"/>
              </a:buClr>
              <a:buSzPct val="60000"/>
              <a:buFont typeface="Arial" panose="020B0604020202020204" pitchFamily="34" charset="0"/>
              <a:buChar char="•"/>
              <a:defRPr/>
            </a:pPr>
            <a:r>
              <a:rPr lang="he-IL" altLang="en-US" sz="3600" dirty="0"/>
              <a:t>מענק אי תחרות</a:t>
            </a:r>
          </a:p>
        </p:txBody>
      </p:sp>
      <p:pic>
        <p:nvPicPr>
          <p:cNvPr id="14" name="תמונה 13">
            <a:extLst>
              <a:ext uri="{FF2B5EF4-FFF2-40B4-BE49-F238E27FC236}">
                <a16:creationId xmlns:a16="http://schemas.microsoft.com/office/drawing/2014/main" id="{B877A79F-C2C8-4D66-B5F0-EAADA6ABFFE4}"/>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74095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000" dirty="0"/>
              <a:t>גם אם הפקדת </a:t>
            </a:r>
            <a:r>
              <a:rPr lang="he-IL" altLang="en-US" sz="4000" u="sng" dirty="0"/>
              <a:t>לקרן הפנסיה </a:t>
            </a:r>
            <a:r>
              <a:rPr lang="he-IL" altLang="en-US" sz="4000" dirty="0"/>
              <a:t>במשך חודש או חודשיים, </a:t>
            </a:r>
            <a:r>
              <a:rPr lang="he-IL" altLang="en-US" sz="4000" dirty="0" err="1"/>
              <a:t>זכויותך</a:t>
            </a:r>
            <a:r>
              <a:rPr lang="he-IL" altLang="en-US" sz="4000" dirty="0"/>
              <a:t> ישמרו למשך חמישה חודשים.</a:t>
            </a:r>
          </a:p>
          <a:p>
            <a:pPr>
              <a:spcBef>
                <a:spcPts val="600"/>
              </a:spcBef>
              <a:spcAft>
                <a:spcPts val="600"/>
              </a:spcAft>
            </a:pPr>
            <a:r>
              <a:rPr lang="he-IL" sz="4000" u="sng" dirty="0"/>
              <a:t>בביטוח מנהלים </a:t>
            </a:r>
            <a:r>
              <a:rPr lang="he-IL" sz="4000" dirty="0"/>
              <a:t>אין ארכת ביטוח, אך חברות הביטוח הודיעו כי הן נותנות הטבה למבוטחים והן יממנו את עלות הכיסוי </a:t>
            </a:r>
            <a:r>
              <a:rPr lang="he-IL" sz="4000" dirty="0" err="1"/>
              <a:t>הביטוחי</a:t>
            </a:r>
            <a:r>
              <a:rPr lang="he-IL" sz="4000" dirty="0"/>
              <a:t> למשך תקופה של 3 חודשים. ההטבה תינתן באופן אוטומטי כאשר המעסיק ידווח לחברת הביטוח כי יצאת לחל"ת.</a:t>
            </a:r>
            <a:endParaRPr lang="he-IL" altLang="en-US" sz="40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כיסויים </a:t>
            </a:r>
            <a:r>
              <a:rPr lang="he-IL" altLang="en-US" sz="4400" b="1" dirty="0" err="1">
                <a:solidFill>
                  <a:schemeClr val="bg1"/>
                </a:solidFill>
                <a:cs typeface="Arial" panose="020B0604020202020204" pitchFamily="34" charset="0"/>
              </a:rPr>
              <a:t>ביטוחיים</a:t>
            </a:r>
            <a:endParaRPr lang="he-IL" alt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196369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000" b="1" dirty="0">
                <a:solidFill>
                  <a:srgbClr val="FF0000"/>
                </a:solidFill>
                <a:cs typeface="Arial" panose="020B0604020202020204" pitchFamily="34" charset="0"/>
              </a:rPr>
              <a:t>מענק אי תחרות</a:t>
            </a:r>
          </a:p>
        </p:txBody>
      </p:sp>
      <p:sp>
        <p:nvSpPr>
          <p:cNvPr id="4" name="TextBox 3"/>
          <p:cNvSpPr txBox="1"/>
          <p:nvPr/>
        </p:nvSpPr>
        <p:spPr>
          <a:xfrm>
            <a:off x="460375" y="2179107"/>
            <a:ext cx="11459494" cy="3582519"/>
          </a:xfrm>
          <a:prstGeom prst="rect">
            <a:avLst/>
          </a:prstGeom>
          <a:noFill/>
        </p:spPr>
        <p:txBody>
          <a:bodyPr wrap="square" rtlCol="0">
            <a:spAutoFit/>
          </a:bodyPr>
          <a:lstStyle/>
          <a:p>
            <a:pPr marL="1028700" lvl="1" indent="-571500">
              <a:lnSpc>
                <a:spcPct val="90000"/>
              </a:lnSpc>
              <a:buClr>
                <a:schemeClr val="tx1"/>
              </a:buClr>
              <a:buSzPct val="60000"/>
              <a:buFont typeface="Arial" panose="020B0604020202020204" pitchFamily="34" charset="0"/>
              <a:buChar char="•"/>
              <a:defRPr/>
            </a:pPr>
            <a:r>
              <a:rPr lang="he-IL" altLang="en-US" sz="3600" dirty="0"/>
              <a:t>ככלל כל מענק הוני שמתקבל כפיצוי על ויתור על זכות בסיסית של עובד או כעוגמת נפש, ניתן לבקש הכרה כנכס הוני עם מיסוי רווח הון בלבד.</a:t>
            </a:r>
          </a:p>
          <a:p>
            <a:pPr marL="1028700" lvl="1" indent="-571500">
              <a:lnSpc>
                <a:spcPct val="90000"/>
              </a:lnSpc>
              <a:buClr>
                <a:schemeClr val="tx1"/>
              </a:buClr>
              <a:buSzPct val="60000"/>
              <a:buFont typeface="Arial" panose="020B0604020202020204" pitchFamily="34" charset="0"/>
              <a:buChar char="•"/>
              <a:defRPr/>
            </a:pPr>
            <a:r>
              <a:rPr lang="he-IL" altLang="en-US" sz="3600" dirty="0"/>
              <a:t>בפסק דין ברנע נקבע במחוזי כי מענק אי תחרות הינו בגין ויתור על זכות בסיסית של חופש העיסוק. אולם רשות המיסים ערערה לעיון ושם נקבע שמדובר במענק פיצויים לכל דבר ועניין ולא נכס הוני.</a:t>
            </a:r>
          </a:p>
        </p:txBody>
      </p:sp>
      <p:pic>
        <p:nvPicPr>
          <p:cNvPr id="14" name="תמונה 13">
            <a:extLst>
              <a:ext uri="{FF2B5EF4-FFF2-40B4-BE49-F238E27FC236}">
                <a16:creationId xmlns:a16="http://schemas.microsoft.com/office/drawing/2014/main" id="{B5CBE79B-ED85-44C9-B343-2D47D8E99EA4}"/>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85075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הפקדות לפיצויים</a:t>
            </a:r>
          </a:p>
        </p:txBody>
      </p:sp>
      <p:sp>
        <p:nvSpPr>
          <p:cNvPr id="4" name="TextBox 3"/>
          <p:cNvSpPr txBox="1"/>
          <p:nvPr/>
        </p:nvSpPr>
        <p:spPr>
          <a:xfrm>
            <a:off x="460375" y="2179107"/>
            <a:ext cx="11459494" cy="3323987"/>
          </a:xfrm>
          <a:prstGeom prst="rect">
            <a:avLst/>
          </a:prstGeom>
          <a:noFill/>
        </p:spPr>
        <p:txBody>
          <a:bodyPr wrap="square" rtlCol="0">
            <a:spAutoFit/>
          </a:bodyPr>
          <a:lstStyle/>
          <a:p>
            <a:pPr marL="1028700" lvl="1" indent="-571500">
              <a:lnSpc>
                <a:spcPct val="90000"/>
              </a:lnSpc>
              <a:spcAft>
                <a:spcPts val="1200"/>
              </a:spcAft>
              <a:buClr>
                <a:schemeClr val="tx1"/>
              </a:buClr>
              <a:buSzPct val="60000"/>
              <a:buFont typeface="Arial" panose="020B0604020202020204" pitchFamily="34" charset="0"/>
              <a:buChar char="•"/>
              <a:defRPr/>
            </a:pPr>
            <a:r>
              <a:rPr lang="he-IL" altLang="en-US" sz="4000" dirty="0"/>
              <a:t>הסדר פנסיוני : ביטוח מנהלים, קופת גמל וקרן פנסיה.</a:t>
            </a:r>
          </a:p>
          <a:p>
            <a:pPr marL="1028700" lvl="1" indent="-571500">
              <a:lnSpc>
                <a:spcPct val="90000"/>
              </a:lnSpc>
              <a:spcAft>
                <a:spcPts val="1200"/>
              </a:spcAft>
              <a:buClr>
                <a:schemeClr val="tx1"/>
              </a:buClr>
              <a:buSzPct val="60000"/>
              <a:buFont typeface="Arial" panose="020B0604020202020204" pitchFamily="34" charset="0"/>
              <a:buChar char="•"/>
              <a:defRPr/>
            </a:pPr>
            <a:r>
              <a:rPr lang="he-IL" altLang="en-US" sz="4000" dirty="0"/>
              <a:t>מרכזית לפיצויים.</a:t>
            </a:r>
          </a:p>
          <a:p>
            <a:pPr marL="1028700" lvl="1" indent="-571500">
              <a:lnSpc>
                <a:spcPct val="90000"/>
              </a:lnSpc>
              <a:spcAft>
                <a:spcPts val="1200"/>
              </a:spcAft>
              <a:buClr>
                <a:schemeClr val="tx1"/>
              </a:buClr>
              <a:buSzPct val="60000"/>
              <a:buFont typeface="Arial" panose="020B0604020202020204" pitchFamily="34" charset="0"/>
              <a:buChar char="•"/>
              <a:defRPr/>
            </a:pPr>
            <a:r>
              <a:rPr lang="he-IL" altLang="en-US" sz="4000" dirty="0"/>
              <a:t>אישית לפיצויים.</a:t>
            </a:r>
          </a:p>
          <a:p>
            <a:pPr lvl="1">
              <a:lnSpc>
                <a:spcPct val="90000"/>
              </a:lnSpc>
              <a:spcAft>
                <a:spcPts val="1200"/>
              </a:spcAft>
              <a:buClr>
                <a:schemeClr val="tx1"/>
              </a:buClr>
              <a:buSzPct val="60000"/>
              <a:defRPr/>
            </a:pPr>
            <a:endParaRPr lang="he-IL" altLang="en-US" sz="4000" dirty="0"/>
          </a:p>
        </p:txBody>
      </p:sp>
      <p:pic>
        <p:nvPicPr>
          <p:cNvPr id="14" name="תמונה 13">
            <a:extLst>
              <a:ext uri="{FF2B5EF4-FFF2-40B4-BE49-F238E27FC236}">
                <a16:creationId xmlns:a16="http://schemas.microsoft.com/office/drawing/2014/main" id="{BD3B12B9-4FB7-4916-BF48-CAFD66948818}"/>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698247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מרכזית לפיצויים</a:t>
            </a:r>
          </a:p>
        </p:txBody>
      </p:sp>
      <p:sp>
        <p:nvSpPr>
          <p:cNvPr id="4" name="TextBox 3"/>
          <p:cNvSpPr txBox="1"/>
          <p:nvPr/>
        </p:nvSpPr>
        <p:spPr>
          <a:xfrm>
            <a:off x="460375" y="2179107"/>
            <a:ext cx="11459494" cy="3313664"/>
          </a:xfrm>
          <a:prstGeom prst="rect">
            <a:avLst/>
          </a:prstGeom>
          <a:noFill/>
        </p:spPr>
        <p:txBody>
          <a:bodyPr wrap="square" rtlCol="0">
            <a:spAutoFit/>
          </a:bodyPr>
          <a:lstStyle/>
          <a:p>
            <a:pPr>
              <a:lnSpc>
                <a:spcPct val="150000"/>
              </a:lnSpc>
              <a:spcBef>
                <a:spcPct val="0"/>
              </a:spcBef>
            </a:pPr>
            <a:r>
              <a:rPr lang="he-IL" altLang="en-US" sz="3600" dirty="0"/>
              <a:t>החל משנת 2011 לא ניתן להפריש יותר סכומים לקופות גמל מרכזיות לפיצויים. משכך, הפרשות לפיצויים נעשות לקופות גמל לפיצויים על-שם העובדים בלבד (או בקופות גמל לקצבה או למרכיב פיצויים שבקופות גמל שאינן משלמות לקצבה).</a:t>
            </a:r>
            <a:endParaRPr lang="he-IL" altLang="en-US" sz="3600" dirty="0">
              <a:latin typeface="David" panose="020E0502060401010101" pitchFamily="34" charset="-79"/>
            </a:endParaRPr>
          </a:p>
        </p:txBody>
      </p:sp>
      <p:pic>
        <p:nvPicPr>
          <p:cNvPr id="14" name="תמונה 13">
            <a:extLst>
              <a:ext uri="{FF2B5EF4-FFF2-40B4-BE49-F238E27FC236}">
                <a16:creationId xmlns:a16="http://schemas.microsoft.com/office/drawing/2014/main" id="{56ED5695-D5B6-4B27-A919-EA221F1D7141}"/>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866248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118754" y="2143204"/>
            <a:ext cx="11671464" cy="372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ביום </a:t>
            </a:r>
            <a:r>
              <a:rPr lang="en-US" sz="3600" dirty="0"/>
              <a:t>11.06.2017</a:t>
            </a:r>
            <a:r>
              <a:rPr lang="he-IL" sz="3600" dirty="0"/>
              <a:t> פרסמה רשות המיסים את החוזר המקצועי </a:t>
            </a:r>
          </a:p>
          <a:p>
            <a:r>
              <a:rPr lang="he-IL" sz="3600" dirty="0"/>
              <a:t>04/2017, העוסק ביתרות צבורות בקופות מרכזיות לפיצויים. </a:t>
            </a:r>
            <a:r>
              <a:rPr lang="he-IL" sz="3600" b="1" u="sng" dirty="0"/>
              <a:t>ביצוע </a:t>
            </a:r>
          </a:p>
          <a:p>
            <a:r>
              <a:rPr lang="he-IL" sz="3600" b="1" u="sng" dirty="0"/>
              <a:t>חלוקת העודפים נדחה ל-31/3/2019 וכעת קיבלנו דחייה נוספת </a:t>
            </a:r>
          </a:p>
          <a:p>
            <a:r>
              <a:rPr lang="he-IL" sz="3600" b="1" u="sng" dirty="0"/>
              <a:t>ל- 30/9/19.</a:t>
            </a:r>
            <a:endParaRPr lang="en-US" sz="3600" dirty="0"/>
          </a:p>
          <a:p>
            <a:pPr>
              <a:spcBef>
                <a:spcPts val="1200"/>
              </a:spcBef>
            </a:pPr>
            <a:r>
              <a:rPr lang="he-IL" sz="3600" dirty="0"/>
              <a:t>בחוזר נקבע כי בדיקת העודף בקופה המרכזית לפיצויים ומשיכתו, </a:t>
            </a:r>
          </a:p>
          <a:p>
            <a:pPr>
              <a:spcBef>
                <a:spcPts val="1200"/>
              </a:spcBef>
            </a:pPr>
            <a:r>
              <a:rPr lang="he-IL" sz="3600" dirty="0"/>
              <a:t>ייעשה כל שנה עד ליום 31.03 של השנה העוקבת</a:t>
            </a:r>
            <a:r>
              <a:rPr lang="en-US" sz="3600" dirty="0"/>
              <a:t>. </a:t>
            </a:r>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7"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משיכת העודף ממרכזיות לפיצויים</a:t>
            </a:r>
          </a:p>
        </p:txBody>
      </p:sp>
      <p:sp>
        <p:nvSpPr>
          <p:cNvPr id="11" name="Title 1">
            <a:extLst>
              <a:ext uri="{FF2B5EF4-FFF2-40B4-BE49-F238E27FC236}">
                <a16:creationId xmlns:a16="http://schemas.microsoft.com/office/drawing/2014/main" id="{69AA0591-8E4F-4019-8696-91A0088DEB25}"/>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מרכזית לפיצויים</a:t>
            </a:r>
          </a:p>
        </p:txBody>
      </p:sp>
      <p:pic>
        <p:nvPicPr>
          <p:cNvPr id="12" name="תמונה 11">
            <a:extLst>
              <a:ext uri="{FF2B5EF4-FFF2-40B4-BE49-F238E27FC236}">
                <a16:creationId xmlns:a16="http://schemas.microsoft.com/office/drawing/2014/main" id="{3DEEB0B1-4678-49B1-B673-44A8097D6FED}"/>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465125260"/>
      </p:ext>
    </p:extLst>
  </p:cSld>
  <p:clrMapOvr>
    <a:masterClrMapping/>
  </p:clrMapOvr>
  <p:transition spd="slow">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EBBD0E95-0446-4C61-B2CF-610650B3D8AF}"/>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118754" y="2143204"/>
            <a:ext cx="11657610" cy="372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200" dirty="0"/>
              <a:t>אם על פי בדיקת רו"ח אין עודף בקופה, ממשיכים כרגיל ואין צורך לפצל את </a:t>
            </a:r>
          </a:p>
          <a:p>
            <a:r>
              <a:rPr lang="he-IL" sz="3200" dirty="0"/>
              <a:t>הכספים לקופות האישיות. מאמר זה מפרט כיצד למשוך את העודף בקופות </a:t>
            </a:r>
          </a:p>
          <a:p>
            <a:r>
              <a:rPr lang="he-IL" sz="3200" dirty="0"/>
              <a:t>המרכזיות.</a:t>
            </a:r>
            <a:endParaRPr lang="en-US" sz="3200" dirty="0"/>
          </a:p>
          <a:p>
            <a:r>
              <a:rPr lang="he-IL" sz="3200" dirty="0"/>
              <a:t>הכספים שנצברו בקופות המרכזיות לפיצויים נועדו להבטיח את זכויות </a:t>
            </a:r>
          </a:p>
          <a:p>
            <a:r>
              <a:rPr lang="he-IL" sz="3200" dirty="0"/>
              <a:t>הפיצויים של העובדים אשר תקופת העסקתם החלה לפני </a:t>
            </a:r>
            <a:r>
              <a:rPr lang="en-US" sz="3200" dirty="0"/>
              <a:t>31.12.2007</a:t>
            </a:r>
            <a:r>
              <a:rPr lang="he-IL" sz="3200" dirty="0"/>
              <a:t>. </a:t>
            </a:r>
          </a:p>
          <a:p>
            <a:r>
              <a:rPr lang="he-IL" sz="3200" dirty="0"/>
              <a:t>משכך, יש לבחון את חבות הפיצויים לתאריך 31/12/2018 לעובדי המעסיק </a:t>
            </a:r>
          </a:p>
          <a:p>
            <a:r>
              <a:rPr lang="he-IL" sz="3200" dirty="0"/>
              <a:t>וגם עבור בעלי שליטה (עד לתקרה של </a:t>
            </a:r>
            <a:r>
              <a:rPr lang="en-US" sz="3200" dirty="0"/>
              <a:t>12,380</a:t>
            </a:r>
            <a:r>
              <a:rPr lang="he-IL" sz="3200" dirty="0"/>
              <a:t> ₪ לשנה), אשר היו </a:t>
            </a:r>
          </a:p>
          <a:p>
            <a:r>
              <a:rPr lang="he-IL" sz="3200" dirty="0"/>
              <a:t>מועסקים ביום </a:t>
            </a:r>
            <a:r>
              <a:rPr lang="en-US" sz="3200" dirty="0"/>
              <a:t>31.12.2007</a:t>
            </a:r>
            <a:r>
              <a:rPr lang="he-IL" sz="3200" dirty="0"/>
              <a:t> (להלן ביחד - </a:t>
            </a:r>
            <a:r>
              <a:rPr lang="he-IL" sz="3200" b="1" dirty="0"/>
              <a:t>”החבות לעובדי </a:t>
            </a:r>
            <a:r>
              <a:rPr lang="en-US" sz="3200" b="1" dirty="0"/>
              <a:t>2007</a:t>
            </a:r>
            <a:r>
              <a:rPr lang="he-IL" sz="3200" b="1" dirty="0"/>
              <a:t>”</a:t>
            </a:r>
            <a:r>
              <a:rPr lang="he-IL" sz="3200" dirty="0"/>
              <a:t>). </a:t>
            </a:r>
            <a:endParaRPr lang="en-US" sz="32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7"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משיכת העודף ממרכזיות לפיצויים</a:t>
            </a:r>
          </a:p>
        </p:txBody>
      </p:sp>
      <p:sp>
        <p:nvSpPr>
          <p:cNvPr id="11" name="Title 1">
            <a:extLst>
              <a:ext uri="{FF2B5EF4-FFF2-40B4-BE49-F238E27FC236}">
                <a16:creationId xmlns:a16="http://schemas.microsoft.com/office/drawing/2014/main" id="{882EA71E-DA9B-41A4-B749-103830861370}"/>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מרכזית לפיצויים</a:t>
            </a:r>
          </a:p>
        </p:txBody>
      </p:sp>
    </p:spTree>
    <p:extLst>
      <p:ext uri="{BB962C8B-B14F-4D97-AF65-F5344CB8AC3E}">
        <p14:creationId xmlns:p14="http://schemas.microsoft.com/office/powerpoint/2010/main" val="1730824190"/>
      </p:ext>
    </p:extLst>
  </p:cSld>
  <p:clrMapOvr>
    <a:masterClrMapping/>
  </p:clrMapOvr>
  <p:transition spd="slow">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118754" y="2357534"/>
            <a:ext cx="11801116" cy="3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b="1" dirty="0"/>
              <a:t>מנגד,</a:t>
            </a:r>
            <a:r>
              <a:rPr lang="he-IL" sz="3600" dirty="0"/>
              <a:t> יש לבחון את היתרות שעומדות לזכות אותם עובדים בקופות </a:t>
            </a:r>
          </a:p>
          <a:p>
            <a:r>
              <a:rPr lang="he-IL" sz="3600" dirty="0"/>
              <a:t>אישיות לפיצויים המתנהלות על-שמם (להלן - </a:t>
            </a:r>
            <a:r>
              <a:rPr lang="he-IL" sz="3600" b="1" dirty="0"/>
              <a:t>”הזכויות הצבורות </a:t>
            </a:r>
          </a:p>
          <a:p>
            <a:r>
              <a:rPr lang="he-IL" sz="3600" b="1" dirty="0"/>
              <a:t>לעובדי </a:t>
            </a:r>
            <a:r>
              <a:rPr lang="en-US" sz="3600" b="1" dirty="0"/>
              <a:t>2007</a:t>
            </a:r>
            <a:r>
              <a:rPr lang="he-IL" sz="3600" b="1" dirty="0"/>
              <a:t>”</a:t>
            </a:r>
            <a:r>
              <a:rPr lang="he-IL" sz="3600" dirty="0"/>
              <a:t>). אם החבות לעובדי </a:t>
            </a:r>
            <a:r>
              <a:rPr lang="en-US" sz="3600" dirty="0"/>
              <a:t>2007</a:t>
            </a:r>
            <a:r>
              <a:rPr lang="he-IL" sz="3600" dirty="0"/>
              <a:t> גבוהה מהזכויות </a:t>
            </a:r>
          </a:p>
          <a:p>
            <a:r>
              <a:rPr lang="he-IL" sz="3600" dirty="0"/>
              <a:t>הצבורות לעובדי </a:t>
            </a:r>
            <a:r>
              <a:rPr lang="en-US" sz="3600" dirty="0"/>
              <a:t>2007</a:t>
            </a:r>
            <a:r>
              <a:rPr lang="he-IL" sz="3600" dirty="0"/>
              <a:t> (דהיינו יש חוסר פיצויים כלפי עובדים </a:t>
            </a:r>
          </a:p>
          <a:p>
            <a:r>
              <a:rPr lang="he-IL" sz="3600" dirty="0"/>
              <a:t>אלה), יש לייעד סכום מתוך כספי הקופה המרכזית לפיצויים לטובת </a:t>
            </a:r>
          </a:p>
          <a:p>
            <a:r>
              <a:rPr lang="he-IL" sz="3600" dirty="0"/>
              <a:t>מטרה זו (להלן – </a:t>
            </a:r>
            <a:r>
              <a:rPr lang="he-IL" sz="3600" b="1" dirty="0"/>
              <a:t>”סכום לעובדי </a:t>
            </a:r>
            <a:r>
              <a:rPr lang="en-US" sz="3600" b="1" dirty="0"/>
              <a:t>2007</a:t>
            </a:r>
            <a:r>
              <a:rPr lang="he-IL" sz="3600" b="1" dirty="0"/>
              <a:t>”)</a:t>
            </a:r>
            <a:r>
              <a:rPr lang="he-IL" sz="3600" dirty="0"/>
              <a:t>.</a:t>
            </a:r>
            <a:endParaRPr lang="en-US" sz="44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7"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משיכת העודף ממרכזיות לפיצויים</a:t>
            </a:r>
          </a:p>
        </p:txBody>
      </p:sp>
      <p:sp>
        <p:nvSpPr>
          <p:cNvPr id="11" name="Title 1">
            <a:extLst>
              <a:ext uri="{FF2B5EF4-FFF2-40B4-BE49-F238E27FC236}">
                <a16:creationId xmlns:a16="http://schemas.microsoft.com/office/drawing/2014/main" id="{8154EF0E-12EC-4F00-B790-9642D89C1C84}"/>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מרכזית לפיצויים</a:t>
            </a:r>
          </a:p>
        </p:txBody>
      </p:sp>
      <p:pic>
        <p:nvPicPr>
          <p:cNvPr id="12" name="תמונה 11">
            <a:extLst>
              <a:ext uri="{FF2B5EF4-FFF2-40B4-BE49-F238E27FC236}">
                <a16:creationId xmlns:a16="http://schemas.microsoft.com/office/drawing/2014/main" id="{0E78A72D-A7CC-4EB0-B3D1-DBB830D130C1}"/>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948637815"/>
      </p:ext>
    </p:extLst>
  </p:cSld>
  <p:clrMapOvr>
    <a:masterClrMapping/>
  </p:clrMapOvr>
  <p:transition spd="slow">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EFF058DB-C319-43F0-9AA8-4DDF82A53A6D}"/>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105983" y="2174871"/>
            <a:ext cx="11801116" cy="3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3600" dirty="0"/>
              <a:t>אם היתרה הכוללת בקופה המרכזית לפיצויים גבוהה מ- </a:t>
            </a:r>
            <a:r>
              <a:rPr lang="en-US" sz="3600" dirty="0"/>
              <a:t>110%</a:t>
            </a:r>
            <a:r>
              <a:rPr lang="he-IL" sz="3600" dirty="0"/>
              <a:t> </a:t>
            </a:r>
          </a:p>
          <a:p>
            <a:r>
              <a:rPr lang="he-IL" sz="3600" dirty="0"/>
              <a:t>מהסכום לעובדי </a:t>
            </a:r>
            <a:r>
              <a:rPr lang="en-US" sz="3600" dirty="0"/>
              <a:t>2007 </a:t>
            </a:r>
            <a:r>
              <a:rPr lang="he-IL" sz="3600" dirty="0"/>
              <a:t> יראו בסכום ההפרש </a:t>
            </a:r>
            <a:r>
              <a:rPr lang="he-IL" sz="3600" b="1" u="sng" dirty="0"/>
              <a:t>כעודף</a:t>
            </a:r>
            <a:r>
              <a:rPr lang="he-IL" sz="3600" dirty="0"/>
              <a:t> אותו יש למשוך:</a:t>
            </a:r>
            <a:endParaRPr lang="en-US" sz="4400" dirty="0"/>
          </a:p>
          <a:p>
            <a:pPr marL="914400" lvl="1" indent="-457200">
              <a:buFont typeface="Arial" panose="020B0604020202020204" pitchFamily="34" charset="0"/>
              <a:buChar char="•"/>
            </a:pPr>
            <a:r>
              <a:rPr lang="he-IL" sz="3600" dirty="0"/>
              <a:t>סכום עודף, עד לגובה ההפקדות השוטפות לפיצויים בקופות אישיות לפיצויים של </a:t>
            </a:r>
            <a:r>
              <a:rPr lang="he-IL" sz="3600" b="1" u="sng" dirty="0"/>
              <a:t>כלל עובדי המעסיק</a:t>
            </a:r>
            <a:r>
              <a:rPr lang="he-IL" sz="3600" dirty="0"/>
              <a:t> וללא תלות למועד תחילת העסקתם, יועבר מהקופה המרכזית לפיצויים למעסיק כתחליף להפקדות השוטפות לפיצויים העברה זו תוכל להתבצע </a:t>
            </a:r>
            <a:r>
              <a:rPr lang="he-IL" sz="3600" b="1" u="sng" dirty="0"/>
              <a:t>רק לאחר</a:t>
            </a:r>
            <a:r>
              <a:rPr lang="he-IL" sz="3600" dirty="0"/>
              <a:t> שהמעסיק ביצע כבר את ההפקדות השוטפות לפיצויים.</a:t>
            </a:r>
            <a:endParaRPr lang="en-US" sz="44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7"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משיכת העודף ממרכזיות לפיצויים</a:t>
            </a:r>
          </a:p>
        </p:txBody>
      </p:sp>
      <p:sp>
        <p:nvSpPr>
          <p:cNvPr id="11" name="Title 1">
            <a:extLst>
              <a:ext uri="{FF2B5EF4-FFF2-40B4-BE49-F238E27FC236}">
                <a16:creationId xmlns:a16="http://schemas.microsoft.com/office/drawing/2014/main" id="{8154EF0E-12EC-4F00-B790-9642D89C1C84}"/>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מרכזית לפיצויים</a:t>
            </a:r>
          </a:p>
        </p:txBody>
      </p:sp>
    </p:spTree>
    <p:extLst>
      <p:ext uri="{BB962C8B-B14F-4D97-AF65-F5344CB8AC3E}">
        <p14:creationId xmlns:p14="http://schemas.microsoft.com/office/powerpoint/2010/main" val="143912598"/>
      </p:ext>
    </p:extLst>
  </p:cSld>
  <p:clrMapOvr>
    <a:masterClrMapping/>
  </p:clrMapOvr>
  <p:transition spd="slow">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68572EE7-89DB-40C3-B52F-5F4D7C76DF45}"/>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647699" y="2277881"/>
            <a:ext cx="11544301"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buFont typeface="Arial" panose="020B0604020202020204" pitchFamily="34" charset="0"/>
              <a:buChar char="•"/>
            </a:pPr>
            <a:r>
              <a:rPr lang="he-IL" sz="3200" dirty="0"/>
              <a:t>ההעברה למעסיק תיחשב להכנסה בידיו לפי סעיף </a:t>
            </a:r>
            <a:r>
              <a:rPr lang="en-US" sz="3200" dirty="0"/>
              <a:t>3</a:t>
            </a:r>
            <a:r>
              <a:rPr lang="he-IL" sz="3200" dirty="0"/>
              <a:t>(ד) לפקודה ומנגד ההפרשות השוטפות לפיצויים שביצע המעסיק מותרות לו בניכוי לצרכי מס לפי סעיף </a:t>
            </a:r>
            <a:r>
              <a:rPr lang="en-US" sz="3200" dirty="0"/>
              <a:t>17</a:t>
            </a:r>
            <a:r>
              <a:rPr lang="he-IL" sz="3200" dirty="0"/>
              <a:t>(</a:t>
            </a:r>
            <a:r>
              <a:rPr lang="en-US" sz="3200" dirty="0"/>
              <a:t>5</a:t>
            </a:r>
            <a:r>
              <a:rPr lang="he-IL" sz="3200" dirty="0"/>
              <a:t>) לפקודה.</a:t>
            </a:r>
            <a:endParaRPr lang="en-US" sz="4000" dirty="0"/>
          </a:p>
          <a:p>
            <a:pPr marL="914400" lvl="1" indent="-457200">
              <a:spcBef>
                <a:spcPts val="1200"/>
              </a:spcBef>
              <a:buFont typeface="Arial" panose="020B0604020202020204" pitchFamily="34" charset="0"/>
              <a:buChar char="•"/>
            </a:pPr>
            <a:r>
              <a:rPr lang="he-IL" sz="3200" dirty="0"/>
              <a:t>אם המעסיק לא ינצל את העודף לטובת ההפקדות השוטפות לפיצויים כאמור לעיל, למעסיק לא תותר בניכוי הוצאה לצרכי מס בגין ההפקדות השוטפות לפיצויים שביצע לקופות האישיות לפיצויים של </a:t>
            </a:r>
            <a:r>
              <a:rPr lang="he-IL" sz="3200" b="1" u="sng" dirty="0"/>
              <a:t>כל</a:t>
            </a:r>
            <a:r>
              <a:rPr lang="he-IL" sz="3200" dirty="0"/>
              <a:t> העובדים, עד לגובה סכום העודף שקיים בקופה המרכזית לפיצויים ושלא נוצל למטרה זו.</a:t>
            </a:r>
            <a:endParaRPr lang="en-US" sz="40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6"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משיכת העודף ממרכזיות לפיצויים</a:t>
            </a:r>
          </a:p>
        </p:txBody>
      </p:sp>
      <p:sp>
        <p:nvSpPr>
          <p:cNvPr id="11" name="Title 1">
            <a:extLst>
              <a:ext uri="{FF2B5EF4-FFF2-40B4-BE49-F238E27FC236}">
                <a16:creationId xmlns:a16="http://schemas.microsoft.com/office/drawing/2014/main" id="{3CCB8577-3988-4B6F-A749-9C845C3AC8D6}"/>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ts val="5475"/>
              </a:lnSpc>
            </a:pPr>
            <a:r>
              <a:rPr lang="he-IL" altLang="en-US" sz="4800" b="1" dirty="0">
                <a:solidFill>
                  <a:srgbClr val="FF0000"/>
                </a:solidFill>
                <a:cs typeface="Arial" panose="020B0604020202020204" pitchFamily="34" charset="0"/>
              </a:rPr>
              <a:t>מרכזית לפיצויים</a:t>
            </a:r>
          </a:p>
        </p:txBody>
      </p:sp>
    </p:spTree>
    <p:extLst>
      <p:ext uri="{BB962C8B-B14F-4D97-AF65-F5344CB8AC3E}">
        <p14:creationId xmlns:p14="http://schemas.microsoft.com/office/powerpoint/2010/main" val="3987668861"/>
      </p:ext>
    </p:extLst>
  </p:cSld>
  <p:clrMapOvr>
    <a:masterClrMapping/>
  </p:clrMapOvr>
  <p:transition spd="slow">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9131296B-E117-4EF0-B959-1DE0DD80DCD7}"/>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323849" y="1492371"/>
            <a:ext cx="11544301"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2400" b="1" u="sng" dirty="0"/>
              <a:t>כדי למשוך את העודף יש לפעול על פי ההנחיות הבאות</a:t>
            </a:r>
            <a:r>
              <a:rPr lang="he-IL" sz="2400" b="1" dirty="0"/>
              <a:t>:</a:t>
            </a:r>
            <a:endParaRPr lang="en-US" sz="2000" dirty="0"/>
          </a:p>
          <a:p>
            <a:pPr lvl="0">
              <a:buFont typeface="+mj-lt"/>
              <a:buAutoNum type="arabicPeriod"/>
            </a:pPr>
            <a:r>
              <a:rPr lang="he-IL" sz="2400" b="1" dirty="0"/>
              <a:t>למלא טופס 417 - בקשת מעסיק למשיכת סכום העודף בקופה מרכזית לפיצויים (חתום ע"י מעסיק ורו"ח)– מצ"ב.</a:t>
            </a:r>
            <a:endParaRPr lang="en-US" sz="2400" dirty="0"/>
          </a:p>
          <a:p>
            <a:pPr lvl="0">
              <a:buFont typeface="+mj-lt"/>
              <a:buAutoNum type="arabicPeriod"/>
            </a:pPr>
            <a:r>
              <a:rPr lang="he-IL" sz="2400" b="1" dirty="0"/>
              <a:t>לשלוח את הטופס לקופה ולבקש ממנה אישור על כך שאין לה התנגדות למשיכת כספי העודפים.</a:t>
            </a:r>
            <a:endParaRPr lang="en-US" sz="2400" dirty="0"/>
          </a:p>
          <a:p>
            <a:pPr lvl="0">
              <a:buFont typeface="+mj-lt"/>
              <a:buAutoNum type="arabicPeriod"/>
            </a:pPr>
            <a:r>
              <a:rPr lang="he-IL" sz="2400" b="1" dirty="0"/>
              <a:t>למלא בקשה לבית דין לעבודה לקבלת אישור למשיכת העודפים כאמור – מצ"ב.</a:t>
            </a:r>
            <a:endParaRPr lang="en-US" sz="2400" dirty="0"/>
          </a:p>
          <a:p>
            <a:pPr lvl="0">
              <a:buFont typeface="+mj-lt"/>
              <a:buAutoNum type="arabicPeriod"/>
            </a:pPr>
            <a:r>
              <a:rPr lang="he-IL" sz="2400" b="1" dirty="0"/>
              <a:t>למלא תצהיר מאומת ממנהל/ת העסק על כך שאין עוד חובות לפיצויים לעובדי 2007 כהגדרתם בחוזר – מצ"ב.</a:t>
            </a:r>
          </a:p>
          <a:p>
            <a:pPr lvl="0">
              <a:buFont typeface="+mj-lt"/>
              <a:buAutoNum type="arabicPeriod"/>
            </a:pPr>
            <a:r>
              <a:rPr lang="he-IL" sz="2400" b="1" dirty="0"/>
              <a:t>להשיג אישורי יתרות לקופה ולקופות האישיות של עובדי 2007.</a:t>
            </a:r>
            <a:endParaRPr lang="en-US" sz="2400" dirty="0"/>
          </a:p>
          <a:p>
            <a:pPr lvl="0">
              <a:buFont typeface="+mj-lt"/>
              <a:buAutoNum type="arabicPeriod"/>
            </a:pPr>
            <a:r>
              <a:rPr lang="he-IL" sz="2400" b="1" dirty="0"/>
              <a:t>להגיש את הבקשה לבית הדין בצירוף טופס 417 + תצהיר + אישור הקופה לאי התנגדות למשיכה. </a:t>
            </a:r>
          </a:p>
          <a:p>
            <a:pPr>
              <a:buFont typeface="+mj-lt"/>
              <a:buAutoNum type="arabicPeriod"/>
            </a:pPr>
            <a:r>
              <a:rPr lang="he-IL" sz="2400" b="1" dirty="0"/>
              <a:t>לשלוח לקופה את אישור בית הדין למשיכה + טופס פדיון של הקופה + צילום צ'ק + פרוטוקול מורשה חתימה.</a:t>
            </a:r>
            <a:endParaRPr lang="en-US" sz="2400" dirty="0"/>
          </a:p>
          <a:p>
            <a:pPr lvl="0"/>
            <a:endParaRPr lang="en-US" sz="24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6"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משיכת העודף ממרכזיות לפיצויים</a:t>
            </a:r>
          </a:p>
        </p:txBody>
      </p:sp>
    </p:spTree>
    <p:extLst>
      <p:ext uri="{BB962C8B-B14F-4D97-AF65-F5344CB8AC3E}">
        <p14:creationId xmlns:p14="http://schemas.microsoft.com/office/powerpoint/2010/main" val="2639145409"/>
      </p:ext>
    </p:extLst>
  </p:cSld>
  <p:clrMapOvr>
    <a:masterClrMapping/>
  </p:clrMapOvr>
  <p:transition spd="slow">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1659129"/>
            <a:ext cx="11544301"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he-IL" sz="3600" u="sng" dirty="0"/>
              <a:t>ניתן להעביר את הצבירות במרכזית לפיצויים לקופות עובדי 2007</a:t>
            </a:r>
          </a:p>
          <a:p>
            <a:pPr>
              <a:buFont typeface="Arial" panose="020B0604020202020204" pitchFamily="34" charset="0"/>
              <a:buChar char="•"/>
            </a:pPr>
            <a:r>
              <a:rPr lang="he-IL" sz="3600" dirty="0"/>
              <a:t>למה כדאי למעסיק לעשות זאת ?</a:t>
            </a:r>
          </a:p>
          <a:p>
            <a:pPr>
              <a:buFont typeface="Arial" panose="020B0604020202020204" pitchFamily="34" charset="0"/>
              <a:buChar char="•"/>
            </a:pPr>
            <a:r>
              <a:rPr lang="he-IL" sz="3600" dirty="0"/>
              <a:t>יש לפתוח קופות אישיות לעובדים כי לא ניתן להעביר לתכניות הקיימות.</a:t>
            </a:r>
          </a:p>
          <a:p>
            <a:pPr>
              <a:buFont typeface="Arial" panose="020B0604020202020204" pitchFamily="34" charset="0"/>
              <a:buChar char="•"/>
            </a:pPr>
            <a:r>
              <a:rPr lang="he-IL" sz="3600" dirty="0"/>
              <a:t>מתאים בעיקר בהעברת עובדים בין מעסיקים כי לא ניתן להעביר מרכזית לפיצויים למעסיק אחר.</a:t>
            </a:r>
            <a:endParaRPr lang="en-US" sz="36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6" name="מלבן 6"/>
          <p:cNvSpPr>
            <a:spLocks noChangeArrowheads="1"/>
          </p:cNvSpPr>
          <p:nvPr/>
        </p:nvSpPr>
        <p:spPr bwMode="auto">
          <a:xfrm>
            <a:off x="6695152" y="117655"/>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העברת הצבירה ממרכזית לאישיות</a:t>
            </a:r>
          </a:p>
        </p:txBody>
      </p:sp>
      <p:pic>
        <p:nvPicPr>
          <p:cNvPr id="11" name="תמונה 10">
            <a:extLst>
              <a:ext uri="{FF2B5EF4-FFF2-40B4-BE49-F238E27FC236}">
                <a16:creationId xmlns:a16="http://schemas.microsoft.com/office/drawing/2014/main" id="{470FD173-361F-4364-B169-AFFC4DC1F744}"/>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760496703"/>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2229632"/>
            <a:ext cx="11341100" cy="34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en-US" sz="6000" b="1" dirty="0"/>
              <a:t>אולם המעסיק צריך לעדכן את המבטח בדבר הוצאת העובד לחל"ת.</a:t>
            </a:r>
          </a:p>
          <a:p>
            <a:pPr algn="ctr"/>
            <a:endParaRPr lang="en-US" altLang="en-US" sz="54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כיסויים </a:t>
            </a:r>
            <a:r>
              <a:rPr lang="he-IL" altLang="en-US" sz="4400" b="1" dirty="0" err="1">
                <a:solidFill>
                  <a:schemeClr val="bg1"/>
                </a:solidFill>
                <a:cs typeface="Arial" panose="020B0604020202020204" pitchFamily="34" charset="0"/>
              </a:rPr>
              <a:t>ביטוחיים</a:t>
            </a:r>
            <a:endParaRPr lang="he-IL" alt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2619997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24" name="מלבן: פינות מעוגלות 6">
            <a:extLst>
              <a:ext uri="{FF2B5EF4-FFF2-40B4-BE49-F238E27FC236}">
                <a16:creationId xmlns:a16="http://schemas.microsoft.com/office/drawing/2014/main" id="{40606DC1-03EB-4DFC-9068-BD4014933957}"/>
              </a:ext>
            </a:extLst>
          </p:cNvPr>
          <p:cNvSpPr/>
          <p:nvPr/>
        </p:nvSpPr>
        <p:spPr>
          <a:xfrm>
            <a:off x="1770039" y="2130008"/>
            <a:ext cx="9569884" cy="282630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9600" b="1" dirty="0"/>
              <a:t>טופס 161</a:t>
            </a:r>
          </a:p>
        </p:txBody>
      </p:sp>
      <p:pic>
        <p:nvPicPr>
          <p:cNvPr id="14" name="תמונה 13">
            <a:extLst>
              <a:ext uri="{FF2B5EF4-FFF2-40B4-BE49-F238E27FC236}">
                <a16:creationId xmlns:a16="http://schemas.microsoft.com/office/drawing/2014/main" id="{275264B4-3E4E-4771-B7F9-CAE7D2BC49E0}"/>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64731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4524315"/>
          </a:xfrm>
          <a:prstGeom prst="rect">
            <a:avLst/>
          </a:prstGeom>
          <a:noFill/>
        </p:spPr>
        <p:txBody>
          <a:bodyPr wrap="square" rtlCol="0">
            <a:spAutoFit/>
          </a:bodyPr>
          <a:lstStyle/>
          <a:p>
            <a:r>
              <a:rPr lang="he-IL" sz="3600" dirty="0"/>
              <a:t>טופס זה ימולא ע״י המעסיק, בעת פרישה, כאשר לעובד הפורש נצברו זכויות לפיצויים ו/או </a:t>
            </a:r>
            <a:r>
              <a:rPr lang="he-IL" sz="3600" u="sng" dirty="0"/>
              <a:t>לתגמולים</a:t>
            </a:r>
            <a:r>
              <a:rPr lang="he-IL" sz="3600" dirty="0"/>
              <a:t> (של עמית שכיר) ו/או </a:t>
            </a:r>
            <a:r>
              <a:rPr lang="he-IL" sz="3600" dirty="0" err="1"/>
              <a:t>לקיצבה</a:t>
            </a:r>
            <a:r>
              <a:rPr lang="he-IL" sz="3600" dirty="0"/>
              <a:t>, בתקופת העבודה אצל המעסיק.</a:t>
            </a:r>
          </a:p>
          <a:p>
            <a:r>
              <a:rPr lang="he-IL" sz="3600" dirty="0"/>
              <a:t>הטופס ימולא רק ע״י המעסיק, בין אם הכספים משולמים על ידו במישרין ובין אם באמצעות קופות גמל. מובן שמותר למעביד להיעזר בקופה או ביועץ מקצועי לצורך מילוי הטופס,</a:t>
            </a:r>
            <a:endParaRPr lang="en-US" sz="3600" dirty="0"/>
          </a:p>
          <a:p>
            <a:r>
              <a:rPr lang="he-IL" sz="3600" dirty="0"/>
              <a:t>אולם האחריות לנכונות הפרטים היא על המעביד.</a:t>
            </a:r>
            <a:endParaRPr lang="en-US" sz="3600" dirty="0"/>
          </a:p>
          <a:p>
            <a:endParaRPr lang="en-US" sz="3600" dirty="0"/>
          </a:p>
        </p:txBody>
      </p:sp>
      <p:pic>
        <p:nvPicPr>
          <p:cNvPr id="14" name="תמונה 13">
            <a:extLst>
              <a:ext uri="{FF2B5EF4-FFF2-40B4-BE49-F238E27FC236}">
                <a16:creationId xmlns:a16="http://schemas.microsoft.com/office/drawing/2014/main" id="{FAF76627-D63E-4E73-B1AA-3C9720BA8A62}"/>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775436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1" y="1351213"/>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למה משמש טופס 161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52103" y="1821788"/>
            <a:ext cx="11459494" cy="4154984"/>
          </a:xfrm>
          <a:prstGeom prst="rect">
            <a:avLst/>
          </a:prstGeom>
          <a:noFill/>
        </p:spPr>
        <p:txBody>
          <a:bodyPr wrap="square" rtlCol="0">
            <a:spAutoFit/>
          </a:bodyPr>
          <a:lstStyle/>
          <a:p>
            <a:pPr marL="571500" indent="-571500">
              <a:buFont typeface="Arial" panose="020B0604020202020204" pitchFamily="34" charset="0"/>
              <a:buChar char="•"/>
            </a:pPr>
            <a:r>
              <a:rPr lang="he-IL" sz="4400" dirty="0"/>
              <a:t>לדיווח לרשויות המס על המענקים.</a:t>
            </a:r>
          </a:p>
          <a:p>
            <a:pPr marL="571500" indent="-571500">
              <a:buFont typeface="Arial" panose="020B0604020202020204" pitchFamily="34" charset="0"/>
              <a:buChar char="•"/>
            </a:pPr>
            <a:r>
              <a:rPr lang="he-IL" sz="4400" dirty="0"/>
              <a:t>לחישוב המס על המענקים המשולמים ודיווח על המס שנוכה.</a:t>
            </a:r>
          </a:p>
          <a:p>
            <a:pPr marL="571500" indent="-571500">
              <a:buFont typeface="Arial" panose="020B0604020202020204" pitchFamily="34" charset="0"/>
              <a:buChar char="•"/>
            </a:pPr>
            <a:r>
              <a:rPr lang="he-IL" sz="4400" dirty="0"/>
              <a:t>באמצעות טופס 161 המעסיק מנחה את קופות הפנסיה/גמל/ביטוח על שחרור הכספים ושיעור ניכוי המס במקור הנדרש.</a:t>
            </a:r>
            <a:endParaRPr lang="en-US" sz="3600" b="1" dirty="0"/>
          </a:p>
        </p:txBody>
      </p:sp>
      <p:pic>
        <p:nvPicPr>
          <p:cNvPr id="14" name="תמונה 13">
            <a:extLst>
              <a:ext uri="{FF2B5EF4-FFF2-40B4-BE49-F238E27FC236}">
                <a16:creationId xmlns:a16="http://schemas.microsoft.com/office/drawing/2014/main" id="{5D0D6E7A-0C71-4315-83DB-508AAF0ADFF3}"/>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404585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חוזרים בנושא</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1960642"/>
            <a:ext cx="11459494" cy="4298613"/>
          </a:xfrm>
          <a:prstGeom prst="rect">
            <a:avLst/>
          </a:prstGeom>
          <a:noFill/>
        </p:spPr>
        <p:txBody>
          <a:bodyPr wrap="square" rtlCol="0">
            <a:spAutoFit/>
          </a:bodyPr>
          <a:lstStyle/>
          <a:p>
            <a:pPr>
              <a:lnSpc>
                <a:spcPts val="4100"/>
              </a:lnSpc>
              <a:buFont typeface="Arial" pitchFamily="34" charset="0"/>
              <a:buChar char="•"/>
            </a:pPr>
            <a:r>
              <a:rPr lang="he-IL" sz="4000" dirty="0"/>
              <a:t> ראו עדכון מיום 9 ביולי 2008 - הודעת רשות </a:t>
            </a:r>
            <a:r>
              <a:rPr lang="he-IL" sz="4000" dirty="0" err="1"/>
              <a:t>המסים</a:t>
            </a:r>
            <a:r>
              <a:rPr lang="he-IL" sz="4000" dirty="0"/>
              <a:t> -   </a:t>
            </a:r>
            <a:r>
              <a:rPr lang="he-IL" sz="4000" dirty="0">
                <a:hlinkClick r:id="rId6"/>
              </a:rPr>
              <a:t>טופס 161 - הנחיות לחישוב המס על ידי המעסיק</a:t>
            </a:r>
            <a:endParaRPr lang="he-IL" sz="4000" dirty="0"/>
          </a:p>
          <a:p>
            <a:pPr>
              <a:lnSpc>
                <a:spcPts val="4100"/>
              </a:lnSpc>
              <a:buFont typeface="Arial" pitchFamily="34" charset="0"/>
              <a:buChar char="•"/>
            </a:pPr>
            <a:r>
              <a:rPr lang="he-IL" sz="4000" dirty="0"/>
              <a:t> ראו עדכון מחודש דצמבר 2008 - </a:t>
            </a:r>
            <a:r>
              <a:rPr lang="he-IL" sz="4000" dirty="0">
                <a:hlinkClick r:id="rId7"/>
              </a:rPr>
              <a:t>טופס 161 -     </a:t>
            </a:r>
          </a:p>
          <a:p>
            <a:pPr>
              <a:lnSpc>
                <a:spcPts val="4100"/>
              </a:lnSpc>
            </a:pPr>
            <a:r>
              <a:rPr lang="he-IL" sz="4000" dirty="0">
                <a:hlinkClick r:id="rId7"/>
              </a:rPr>
              <a:t>  הנחיות מס הכנסה למילוי טופס 161 לאור שינויים  </a:t>
            </a:r>
          </a:p>
          <a:p>
            <a:pPr>
              <a:lnSpc>
                <a:spcPts val="4100"/>
              </a:lnSpc>
            </a:pPr>
            <a:r>
              <a:rPr lang="he-IL" sz="4000" dirty="0">
                <a:hlinkClick r:id="rId7"/>
              </a:rPr>
              <a:t>  ביתרות הפיצויים בקופות</a:t>
            </a:r>
            <a:r>
              <a:rPr lang="he-IL" sz="4000" dirty="0"/>
              <a:t>.</a:t>
            </a:r>
          </a:p>
          <a:p>
            <a:pPr>
              <a:lnSpc>
                <a:spcPts val="4100"/>
              </a:lnSpc>
              <a:buFont typeface="Arial" pitchFamily="34" charset="0"/>
              <a:buChar char="•"/>
            </a:pPr>
            <a:r>
              <a:rPr lang="he-IL" sz="4000" dirty="0"/>
              <a:t> ראו חוזר מס הכנסה - </a:t>
            </a:r>
            <a:r>
              <a:rPr lang="he-IL" sz="4000" dirty="0">
                <a:hlinkClick r:id="rId8"/>
              </a:rPr>
              <a:t>חוזר מס הכנסה מס' 4/2006</a:t>
            </a:r>
            <a:r>
              <a:rPr lang="he-IL" sz="4000" dirty="0"/>
              <a:t> - </a:t>
            </a:r>
          </a:p>
          <a:p>
            <a:pPr>
              <a:lnSpc>
                <a:spcPts val="4100"/>
              </a:lnSpc>
            </a:pPr>
            <a:r>
              <a:rPr lang="he-IL" sz="4000" dirty="0"/>
              <a:t>  משפטית / שומה מיום 8/11/2006 העוסק בטופס </a:t>
            </a:r>
          </a:p>
          <a:p>
            <a:pPr>
              <a:lnSpc>
                <a:spcPts val="4100"/>
              </a:lnSpc>
            </a:pPr>
            <a:r>
              <a:rPr lang="he-IL" sz="4000" dirty="0"/>
              <a:t>  161. </a:t>
            </a:r>
          </a:p>
        </p:txBody>
      </p:sp>
      <p:pic>
        <p:nvPicPr>
          <p:cNvPr id="14" name="תמונה 13">
            <a:extLst>
              <a:ext uri="{FF2B5EF4-FFF2-40B4-BE49-F238E27FC236}">
                <a16:creationId xmlns:a16="http://schemas.microsoft.com/office/drawing/2014/main" id="{189A890C-B6D2-4CA5-A1F9-534F1708C40F}"/>
              </a:ext>
            </a:extLst>
          </p:cNvPr>
          <p:cNvPicPr>
            <a:picLocks noChangeAspect="1"/>
          </p:cNvPicPr>
          <p:nvPr/>
        </p:nvPicPr>
        <p:blipFill rotWithShape="1">
          <a:blip r:embed="rId9">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51202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4492A881-4146-4FC8-A47C-ED821859958C}"/>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למה מחויב המעסיק לאחר יחסי עובד-מעסיק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1960642"/>
            <a:ext cx="11459494" cy="4616648"/>
          </a:xfrm>
          <a:prstGeom prst="rect">
            <a:avLst/>
          </a:prstGeom>
          <a:noFill/>
        </p:spPr>
        <p:txBody>
          <a:bodyPr wrap="square" rtlCol="0">
            <a:spAutoFit/>
          </a:bodyPr>
          <a:lstStyle/>
          <a:p>
            <a:pPr marL="571500" indent="-571500">
              <a:buFont typeface="Arial" panose="020B0604020202020204" pitchFamily="34" charset="0"/>
              <a:buChar char="•"/>
            </a:pPr>
            <a:r>
              <a:rPr lang="he-IL" sz="4200" dirty="0"/>
              <a:t>המעסיק מחויב להודיע באמצעות טופס 161 לרשות המיסים הן על הכספים המשולמים לעובד על ידו במישרין והן על הזכויות שקיימות בקופות השונות, ומועברות לבעלותו של העובד.</a:t>
            </a:r>
          </a:p>
          <a:p>
            <a:pPr marL="571500" indent="-571500">
              <a:buFont typeface="Arial" panose="020B0604020202020204" pitchFamily="34" charset="0"/>
              <a:buChar char="•"/>
            </a:pPr>
            <a:r>
              <a:rPr lang="he-IL" sz="4200" dirty="0"/>
              <a:t>מכתב אישור העסקה הכולל תפקיד ותקופות העסקה.</a:t>
            </a:r>
            <a:endParaRPr lang="en-US" sz="4200" dirty="0"/>
          </a:p>
          <a:p>
            <a:pPr marL="571500" indent="-571500">
              <a:buFont typeface="Arial" panose="020B0604020202020204" pitchFamily="34" charset="0"/>
              <a:buChar char="•"/>
            </a:pPr>
            <a:r>
              <a:rPr lang="he-IL" sz="4200" dirty="0"/>
              <a:t>יש קופות שדורשות גם לקבל מכתב שחרור הכספים לעובד.</a:t>
            </a:r>
            <a:endParaRPr lang="en-US" sz="4200" dirty="0"/>
          </a:p>
        </p:txBody>
      </p:sp>
    </p:spTree>
    <p:extLst>
      <p:ext uri="{BB962C8B-B14F-4D97-AF65-F5344CB8AC3E}">
        <p14:creationId xmlns:p14="http://schemas.microsoft.com/office/powerpoint/2010/main" val="2438716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571A0552-C5B9-4605-BAFB-D16A8817C0E0}"/>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161 – סוגי טפסים</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0" y="2015985"/>
            <a:ext cx="11919870" cy="4385816"/>
          </a:xfrm>
          <a:prstGeom prst="rect">
            <a:avLst/>
          </a:prstGeom>
          <a:noFill/>
        </p:spPr>
        <p:txBody>
          <a:bodyPr wrap="square" rtlCol="0">
            <a:spAutoFit/>
          </a:bodyPr>
          <a:lstStyle/>
          <a:p>
            <a:r>
              <a:rPr lang="he-IL" sz="3100" dirty="0">
                <a:solidFill>
                  <a:srgbClr val="FF0000"/>
                </a:solidFill>
                <a:latin typeface="Arial" panose="020B0604020202020204" pitchFamily="34" charset="0"/>
              </a:rPr>
              <a:t>טופס 161</a:t>
            </a:r>
            <a:r>
              <a:rPr lang="he-IL" sz="3100" dirty="0">
                <a:latin typeface="Arial" panose="020B0604020202020204" pitchFamily="34" charset="0"/>
              </a:rPr>
              <a:t>:      הודעת מעסיק על פרישת עובד</a:t>
            </a:r>
          </a:p>
          <a:p>
            <a:r>
              <a:rPr lang="he-IL" sz="3100" dirty="0">
                <a:solidFill>
                  <a:srgbClr val="FF0000"/>
                </a:solidFill>
                <a:latin typeface="Arial" panose="020B0604020202020204" pitchFamily="34" charset="0"/>
              </a:rPr>
              <a:t>טופס 161 א'</a:t>
            </a:r>
            <a:r>
              <a:rPr lang="he-IL" sz="3100" dirty="0">
                <a:latin typeface="Arial" panose="020B0604020202020204" pitchFamily="34" charset="0"/>
              </a:rPr>
              <a:t>:  הודעת עובד עקב פרישה מהעבודה (בחירה לגבי כספי פיצויים)</a:t>
            </a:r>
          </a:p>
          <a:p>
            <a:r>
              <a:rPr lang="he-IL" sz="3100" dirty="0">
                <a:solidFill>
                  <a:srgbClr val="FF0000"/>
                </a:solidFill>
                <a:latin typeface="Arial" panose="020B0604020202020204" pitchFamily="34" charset="0"/>
              </a:rPr>
              <a:t>טופס 161 ב'</a:t>
            </a:r>
            <a:r>
              <a:rPr lang="he-IL" sz="3100" dirty="0">
                <a:latin typeface="Arial" panose="020B0604020202020204" pitchFamily="34" charset="0"/>
              </a:rPr>
              <a:t>:  הודעת שאירים על הפסקת עבודה עקב פטירת עובד</a:t>
            </a:r>
          </a:p>
          <a:p>
            <a:r>
              <a:rPr lang="he-IL" sz="3100" dirty="0">
                <a:solidFill>
                  <a:srgbClr val="FF0000"/>
                </a:solidFill>
                <a:latin typeface="Arial" panose="020B0604020202020204" pitchFamily="34" charset="0"/>
              </a:rPr>
              <a:t>טופס 161 ג'</a:t>
            </a:r>
            <a:r>
              <a:rPr lang="he-IL" sz="3100" dirty="0">
                <a:latin typeface="Arial" panose="020B0604020202020204" pitchFamily="34" charset="0"/>
              </a:rPr>
              <a:t>:   הודעה על חזרה מרצף פיצויים / קצבה</a:t>
            </a:r>
          </a:p>
          <a:p>
            <a:r>
              <a:rPr lang="he-IL" sz="3100" dirty="0">
                <a:solidFill>
                  <a:srgbClr val="FF0000"/>
                </a:solidFill>
                <a:latin typeface="Arial" panose="020B0604020202020204" pitchFamily="34" charset="0"/>
              </a:rPr>
              <a:t>טופס 161 ד'</a:t>
            </a:r>
            <a:r>
              <a:rPr lang="he-IL" sz="3100" dirty="0">
                <a:latin typeface="Arial" panose="020B0604020202020204" pitchFamily="34" charset="0"/>
              </a:rPr>
              <a:t>:   טופס בקשה לקיבוע זכויות לפי סעיף 9 (א) לפקודה</a:t>
            </a:r>
            <a:br>
              <a:rPr lang="en-US" sz="3100" dirty="0">
                <a:latin typeface="Arial" panose="020B0604020202020204" pitchFamily="34" charset="0"/>
                <a:cs typeface="Arial" panose="020B0604020202020204" pitchFamily="34" charset="0"/>
              </a:rPr>
            </a:br>
            <a:r>
              <a:rPr lang="he-IL" sz="3100" dirty="0">
                <a:latin typeface="Arial" panose="020B0604020202020204" pitchFamily="34" charset="0"/>
              </a:rPr>
              <a:t>                      מיועד למי שהגיע לגיל פרישה ובפרישה לגמלאות מבקש   </a:t>
            </a:r>
          </a:p>
          <a:p>
            <a:r>
              <a:rPr lang="he-IL" sz="3100" dirty="0">
                <a:latin typeface="Arial" panose="020B0604020202020204" pitchFamily="34" charset="0"/>
              </a:rPr>
              <a:t>                      לקבל פטור על הקצבה ו/או פטור על היוון קצבה  </a:t>
            </a:r>
          </a:p>
          <a:p>
            <a:r>
              <a:rPr lang="he-IL" sz="3100" dirty="0">
                <a:solidFill>
                  <a:srgbClr val="FF0000"/>
                </a:solidFill>
                <a:latin typeface="Arial" panose="020B0604020202020204" pitchFamily="34" charset="0"/>
              </a:rPr>
              <a:t>טופס 161 ח'/161 י'</a:t>
            </a:r>
            <a:r>
              <a:rPr lang="he-IL" sz="3100" dirty="0">
                <a:latin typeface="Arial" panose="020B0604020202020204" pitchFamily="34" charset="0"/>
              </a:rPr>
              <a:t>:   בקשה למשלם הקצבה לקבלת הפטור הנוסף</a:t>
            </a:r>
          </a:p>
          <a:p>
            <a:r>
              <a:rPr lang="he-IL" sz="3100" dirty="0">
                <a:solidFill>
                  <a:srgbClr val="FF0000"/>
                </a:solidFill>
                <a:latin typeface="Arial" panose="020B0604020202020204" pitchFamily="34" charset="0"/>
              </a:rPr>
              <a:t>טופס 116 ג'</a:t>
            </a:r>
            <a:r>
              <a:rPr lang="he-IL" sz="3100" dirty="0">
                <a:latin typeface="Arial" panose="020B0604020202020204" pitchFamily="34" charset="0"/>
              </a:rPr>
              <a:t>:   בקשה לפריסת מס בגין מענק פרישה עפ"י סעיף 8(ג)</a:t>
            </a:r>
          </a:p>
        </p:txBody>
      </p:sp>
    </p:spTree>
    <p:extLst>
      <p:ext uri="{BB962C8B-B14F-4D97-AF65-F5344CB8AC3E}">
        <p14:creationId xmlns:p14="http://schemas.microsoft.com/office/powerpoint/2010/main" val="207067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3416320"/>
          </a:xfrm>
          <a:prstGeom prst="rect">
            <a:avLst/>
          </a:prstGeom>
          <a:noFill/>
        </p:spPr>
        <p:txBody>
          <a:bodyPr wrap="square" rtlCol="0">
            <a:spAutoFit/>
          </a:bodyPr>
          <a:lstStyle/>
          <a:p>
            <a:r>
              <a:rPr lang="he-IL" sz="3600" dirty="0"/>
              <a:t>המעסיק רשאי לחשב בעצמו את סכום המענק הפטור ממס, ואת סכום הניכוי מחלק המענק החייב, רק אם העובד המציא לו עותק מטופס </a:t>
            </a:r>
            <a:r>
              <a:rPr lang="en-US" sz="3600" dirty="0"/>
              <a:t>161</a:t>
            </a:r>
            <a:r>
              <a:rPr lang="he-IL" sz="3600" dirty="0"/>
              <a:t>א, ועל פי הצהרת העובד, לא היו לו פרישות נוספות ממעבידים אחרים, בתקופת העבודה אצל המעביד. </a:t>
            </a:r>
          </a:p>
          <a:p>
            <a:r>
              <a:rPr lang="he-IL" sz="3600" dirty="0"/>
              <a:t>אם היו פרישות נוספות בתקופת העבודה, חובה להפנות את העובד לפקיד השומה.</a:t>
            </a:r>
            <a:endParaRPr lang="en-US" sz="3600" dirty="0"/>
          </a:p>
        </p:txBody>
      </p:sp>
      <p:pic>
        <p:nvPicPr>
          <p:cNvPr id="14" name="תמונה 13">
            <a:extLst>
              <a:ext uri="{FF2B5EF4-FFF2-40B4-BE49-F238E27FC236}">
                <a16:creationId xmlns:a16="http://schemas.microsoft.com/office/drawing/2014/main" id="{D8C65575-F5CD-4A15-9587-0BBA1A5FEE0E}"/>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62120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3170099"/>
          </a:xfrm>
          <a:prstGeom prst="rect">
            <a:avLst/>
          </a:prstGeom>
          <a:noFill/>
        </p:spPr>
        <p:txBody>
          <a:bodyPr wrap="square" rtlCol="0">
            <a:spAutoFit/>
          </a:bodyPr>
          <a:lstStyle/>
          <a:p>
            <a:r>
              <a:rPr lang="he-IL" sz="4000" dirty="0"/>
              <a:t>בהעדר פרישות נוספות כאמור, המעסיק רשאי לחשב בעצמו את סכום הפטור ואת סכום הניכוי במקור, רק אם המענק משולם ע״י גורם אחד נוסף (קופת גמל אחת בלבד), והוא רשאי להורות לקופה מהו המס שעליה לנכות במקור. </a:t>
            </a:r>
            <a:endParaRPr lang="en-US" sz="4000" dirty="0"/>
          </a:p>
        </p:txBody>
      </p:sp>
      <p:pic>
        <p:nvPicPr>
          <p:cNvPr id="14" name="תמונה 13">
            <a:extLst>
              <a:ext uri="{FF2B5EF4-FFF2-40B4-BE49-F238E27FC236}">
                <a16:creationId xmlns:a16="http://schemas.microsoft.com/office/drawing/2014/main" id="{FDF3D8AA-6625-40D8-8EC7-0F8B3956486C}"/>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2960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3170099"/>
          </a:xfrm>
          <a:prstGeom prst="rect">
            <a:avLst/>
          </a:prstGeom>
          <a:noFill/>
        </p:spPr>
        <p:txBody>
          <a:bodyPr wrap="square" rtlCol="0">
            <a:spAutoFit/>
          </a:bodyPr>
          <a:lstStyle/>
          <a:p>
            <a:r>
              <a:rPr lang="he-IL" sz="4000" dirty="0"/>
              <a:t>אם המענק משולם ע״י יותר מגורם אחד - ככלל, חובה על המעסיק להפנות את העובד הפורש (או שאיריו) לחישוב הפטור ע״י מי שמוסמך לערוך תיאום מס.</a:t>
            </a:r>
            <a:endParaRPr lang="en-US" sz="4000" dirty="0"/>
          </a:p>
          <a:p>
            <a:r>
              <a:rPr lang="he-IL" sz="4000" dirty="0"/>
              <a:t>כחריג לכלל, אין חובה להפנות את העובד הפורש לעריכת תיאום מס מראש, במספר מקרים:</a:t>
            </a:r>
            <a:endParaRPr lang="en-US" sz="4000" dirty="0"/>
          </a:p>
        </p:txBody>
      </p:sp>
      <p:pic>
        <p:nvPicPr>
          <p:cNvPr id="14" name="תמונה 13">
            <a:extLst>
              <a:ext uri="{FF2B5EF4-FFF2-40B4-BE49-F238E27FC236}">
                <a16:creationId xmlns:a16="http://schemas.microsoft.com/office/drawing/2014/main" id="{48ED719B-BFA8-4B44-ABB5-AF202AE4C172}"/>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623471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3970318"/>
          </a:xfrm>
          <a:prstGeom prst="rect">
            <a:avLst/>
          </a:prstGeom>
          <a:noFill/>
        </p:spPr>
        <p:txBody>
          <a:bodyPr wrap="square" rtlCol="0">
            <a:spAutoFit/>
          </a:bodyPr>
          <a:lstStyle/>
          <a:p>
            <a:pPr marL="742950" lvl="0" indent="-742950">
              <a:buFont typeface="+mj-lt"/>
              <a:buAutoNum type="arabicPeriod"/>
            </a:pPr>
            <a:r>
              <a:rPr lang="he-IL" sz="3600" dirty="0"/>
              <a:t>על פי חישובי המעסיק, סך המענקים שיקבל העובד מכל המקורות אינו עולה על תקרת הפטור בסעיף 9(7)א. במקרה זה רשאי המעביד להורות לכל המשלמים - </a:t>
            </a:r>
            <a:r>
              <a:rPr lang="he-IL" sz="3600" u="sng" dirty="0"/>
              <a:t>גם ליותר מאחד </a:t>
            </a:r>
            <a:r>
              <a:rPr lang="he-IL" sz="3600" dirty="0"/>
              <a:t>- לשלם את המענק בלא ניכוי מס במקור.</a:t>
            </a:r>
            <a:endParaRPr lang="en-US" sz="3600" dirty="0"/>
          </a:p>
          <a:p>
            <a:pPr marL="742950" lvl="0" indent="-742950">
              <a:buFont typeface="+mj-lt"/>
              <a:buAutoNum type="arabicPeriod"/>
            </a:pPr>
            <a:r>
              <a:rPr lang="he-IL" sz="3600" dirty="0"/>
              <a:t>אם הסכום עולה על תקרת הפטור וגם הפטור ניתן על ידי גורם משלם אחד נוסף מלבד המעביד, וכל יתר המשלמים מנכים מס בשיעור </a:t>
            </a:r>
            <a:r>
              <a:rPr lang="he-IL" sz="3600" dirty="0" err="1"/>
              <a:t>המירבי</a:t>
            </a:r>
            <a:r>
              <a:rPr lang="he-IL" sz="3600" dirty="0"/>
              <a:t> על פי הפקודה.</a:t>
            </a:r>
            <a:endParaRPr lang="en-US" sz="3600" dirty="0"/>
          </a:p>
        </p:txBody>
      </p:sp>
      <p:pic>
        <p:nvPicPr>
          <p:cNvPr id="14" name="תמונה 13">
            <a:extLst>
              <a:ext uri="{FF2B5EF4-FFF2-40B4-BE49-F238E27FC236}">
                <a16:creationId xmlns:a16="http://schemas.microsoft.com/office/drawing/2014/main" id="{143CEB32-21A8-4EB0-9C58-410E2B71C941}"/>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28992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000" dirty="0"/>
              <a:t>במידת הצורך העובד יוכל לבצע הסדר ריסק ולשמור על הכיסוי עד ל- 24 חודשים. חשוב לדעת כי גם אם העובד ניצל מספר חודשי ריסק זה לא יפגע בזכאות שלו לבצע ריסק בעתיד.</a:t>
            </a:r>
          </a:p>
          <a:p>
            <a:pPr>
              <a:spcBef>
                <a:spcPts val="600"/>
              </a:spcBef>
              <a:spcAft>
                <a:spcPts val="600"/>
              </a:spcAft>
            </a:pPr>
            <a:r>
              <a:rPr lang="he-IL" altLang="en-US" sz="4000" dirty="0"/>
              <a:t>שימו לב, כי בתקופת </a:t>
            </a:r>
            <a:r>
              <a:rPr lang="he-IL" altLang="en-US" sz="4000" dirty="0" err="1"/>
              <a:t>החל"ת</a:t>
            </a:r>
            <a:r>
              <a:rPr lang="he-IL" altLang="en-US" sz="4000" dirty="0"/>
              <a:t> החיסכון הפנסיוני אינו גדל אך מצד שני אתם לא נדרשים להפקיד כספים נוספים כדי לשמור על החיסכון הפנסיוני.</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כיסויים </a:t>
            </a:r>
            <a:r>
              <a:rPr lang="he-IL" altLang="en-US" sz="4400" b="1" dirty="0" err="1">
                <a:solidFill>
                  <a:schemeClr val="bg1"/>
                </a:solidFill>
                <a:cs typeface="Arial" panose="020B0604020202020204" pitchFamily="34" charset="0"/>
              </a:rPr>
              <a:t>ביטוחיים</a:t>
            </a:r>
            <a:endParaRPr lang="he-IL" alt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836848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2308324"/>
          </a:xfrm>
          <a:prstGeom prst="rect">
            <a:avLst/>
          </a:prstGeom>
          <a:noFill/>
        </p:spPr>
        <p:txBody>
          <a:bodyPr wrap="square" rtlCol="0">
            <a:spAutoFit/>
          </a:bodyPr>
          <a:lstStyle/>
          <a:p>
            <a:pPr marL="742950" lvl="0" indent="-742950">
              <a:buFont typeface="+mj-lt"/>
              <a:buAutoNum type="arabicPeriod" startAt="3"/>
            </a:pPr>
            <a:r>
              <a:rPr lang="he-IL" sz="3600" dirty="0"/>
              <a:t>הפטור ניתן על ידי גורם משלם אחד נוסף מלבד המעביד, וכל יתר המשלמים הם קופות </a:t>
            </a:r>
            <a:r>
              <a:rPr lang="he-IL" sz="3600" dirty="0" err="1"/>
              <a:t>לקיצבה</a:t>
            </a:r>
            <a:r>
              <a:rPr lang="he-IL" sz="3600" dirty="0"/>
              <a:t> (כולל קרנות פנסיה) והעובד בחר ברצף </a:t>
            </a:r>
            <a:r>
              <a:rPr lang="he-IL" sz="3600" dirty="0" err="1"/>
              <a:t>קיצבה</a:t>
            </a:r>
            <a:r>
              <a:rPr lang="he-IL" sz="3600" dirty="0"/>
              <a:t> על מלוא הסכומים הצבורים לרשותו בקופות אלה.</a:t>
            </a:r>
          </a:p>
        </p:txBody>
      </p:sp>
      <p:pic>
        <p:nvPicPr>
          <p:cNvPr id="14" name="תמונה 13">
            <a:extLst>
              <a:ext uri="{FF2B5EF4-FFF2-40B4-BE49-F238E27FC236}">
                <a16:creationId xmlns:a16="http://schemas.microsoft.com/office/drawing/2014/main" id="{6EF96500-8D84-4185-97DB-419FAA4EB961}"/>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43619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dirty="0">
                <a:solidFill>
                  <a:srgbClr val="FF0000"/>
                </a:solidFill>
                <a:cs typeface="+mn-cs"/>
              </a:rPr>
              <a:t>טופס </a:t>
            </a:r>
            <a:r>
              <a:rPr lang="en-US" sz="4000" b="1" dirty="0">
                <a:solidFill>
                  <a:srgbClr val="FF0000"/>
                </a:solidFill>
                <a:cs typeface="+mn-cs"/>
              </a:rPr>
              <a:t>161</a:t>
            </a:r>
            <a:r>
              <a:rPr lang="he-IL" sz="4000" b="1" dirty="0">
                <a:solidFill>
                  <a:srgbClr val="FF0000"/>
                </a:solidFill>
                <a:cs typeface="+mn-cs"/>
              </a:rPr>
              <a:t> - הודעת מעסיק על פרישה מעבודה של 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509284"/>
            <a:ext cx="11459494" cy="3477875"/>
          </a:xfrm>
          <a:prstGeom prst="rect">
            <a:avLst/>
          </a:prstGeom>
          <a:noFill/>
        </p:spPr>
        <p:txBody>
          <a:bodyPr wrap="square" rtlCol="0">
            <a:spAutoFit/>
          </a:bodyPr>
          <a:lstStyle/>
          <a:p>
            <a:pPr>
              <a:spcBef>
                <a:spcPts val="1200"/>
              </a:spcBef>
            </a:pPr>
            <a:r>
              <a:rPr lang="he-IL" sz="4400" dirty="0"/>
              <a:t>חובה על המעביד לשלוח את הטופס אל פקיד השומה, גם כאשר שילם את המענק וחישב בעצמו את הפטור ואת סכום המס שיש לנכות, וגם כאשר הורה למשלם אחר לעשות כן.</a:t>
            </a:r>
            <a:endParaRPr lang="en-US" sz="4400" dirty="0"/>
          </a:p>
          <a:p>
            <a:pPr lvl="0"/>
            <a:endParaRPr lang="he-IL" sz="4400" dirty="0"/>
          </a:p>
        </p:txBody>
      </p:sp>
      <p:pic>
        <p:nvPicPr>
          <p:cNvPr id="14" name="תמונה 13">
            <a:extLst>
              <a:ext uri="{FF2B5EF4-FFF2-40B4-BE49-F238E27FC236}">
                <a16:creationId xmlns:a16="http://schemas.microsoft.com/office/drawing/2014/main" id="{B923722E-6A21-4C57-BD27-2DA5CC868C67}"/>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649792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0F3578B5-70D5-4E20-927B-1224576432C8}"/>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b="1" dirty="0">
                <a:solidFill>
                  <a:srgbClr val="FF0000"/>
                </a:solidFill>
                <a:cs typeface="+mn-cs"/>
              </a:rPr>
              <a:t>מה אסור למעסיק</a:t>
            </a:r>
            <a:endParaRPr kumimoji="0" lang="he-IL" altLang="he-IL"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6" y="1828680"/>
            <a:ext cx="11459494" cy="4154984"/>
          </a:xfrm>
          <a:prstGeom prst="rect">
            <a:avLst/>
          </a:prstGeom>
          <a:noFill/>
        </p:spPr>
        <p:txBody>
          <a:bodyPr wrap="square" rtlCol="0">
            <a:spAutoFit/>
          </a:bodyPr>
          <a:lstStyle/>
          <a:p>
            <a:r>
              <a:rPr lang="he-IL" sz="4400" dirty="0"/>
              <a:t>המעסיק אינו רשאי להתנות מסירת טופס 161 חתום, בקבלת טופס 161א' חתום ע"י העובד או בחתימה על מכתב סילוק תביעות. </a:t>
            </a:r>
          </a:p>
          <a:p>
            <a:r>
              <a:rPr lang="he-IL" sz="4400" dirty="0"/>
              <a:t>במידה והעובד לא מוסר טופס 161א, המעסיק רשאי שלא למלא את סעיף יא' בטופס (הסעיף המציין את התחשבנות המס של העובד), אלה אם מנכה מס.</a:t>
            </a:r>
          </a:p>
        </p:txBody>
      </p:sp>
    </p:spTree>
    <p:extLst>
      <p:ext uri="{BB962C8B-B14F-4D97-AF65-F5344CB8AC3E}">
        <p14:creationId xmlns:p14="http://schemas.microsoft.com/office/powerpoint/2010/main" val="3245516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b="1" dirty="0">
                <a:solidFill>
                  <a:srgbClr val="FF0000"/>
                </a:solidFill>
                <a:cs typeface="+mn-cs"/>
              </a:rPr>
              <a:t>מה אסור למעסיק</a:t>
            </a:r>
            <a:endParaRPr kumimoji="0" lang="he-IL" altLang="he-IL"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178092"/>
            <a:ext cx="11459494" cy="3477875"/>
          </a:xfrm>
          <a:prstGeom prst="rect">
            <a:avLst/>
          </a:prstGeom>
          <a:noFill/>
        </p:spPr>
        <p:txBody>
          <a:bodyPr wrap="square" rtlCol="0">
            <a:spAutoFit/>
          </a:bodyPr>
          <a:lstStyle/>
          <a:p>
            <a:r>
              <a:rPr lang="he-IL" sz="4400" dirty="0"/>
              <a:t>עיכוב במסירת טופס 161 בפיצוי הלנת פיצויי פיטורין.</a:t>
            </a:r>
          </a:p>
          <a:p>
            <a:r>
              <a:rPr lang="he-IL" sz="4400" dirty="0"/>
              <a:t>בניגוד לפיצוי הלנת שכר, אשר נדיר שנפסק, פיצויי פיטורין כמעט תמיד נפסק !</a:t>
            </a:r>
          </a:p>
          <a:p>
            <a:r>
              <a:rPr lang="he-IL" sz="4400" dirty="0"/>
              <a:t>על פי סעיף 21 הצבירות עוברות לאחר 4 חודשים לעובד באופן </a:t>
            </a:r>
            <a:r>
              <a:rPr lang="he-IL" sz="4400" dirty="0" err="1"/>
              <a:t>אוטומאטי</a:t>
            </a:r>
            <a:r>
              <a:rPr lang="he-IL" sz="4400" dirty="0"/>
              <a:t> גם ללא מכתב שחרור.</a:t>
            </a:r>
            <a:endParaRPr lang="en-US" sz="4400" dirty="0"/>
          </a:p>
        </p:txBody>
      </p:sp>
      <p:pic>
        <p:nvPicPr>
          <p:cNvPr id="14" name="תמונה 13">
            <a:extLst>
              <a:ext uri="{FF2B5EF4-FFF2-40B4-BE49-F238E27FC236}">
                <a16:creationId xmlns:a16="http://schemas.microsoft.com/office/drawing/2014/main" id="{C6380332-E3FF-40D8-BAC7-A1C859334374}"/>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905586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טופס </a:t>
            </a:r>
            <a:r>
              <a:rPr lang="en-US" sz="4000" b="1" u="sng" dirty="0">
                <a:solidFill>
                  <a:srgbClr val="FF0000"/>
                </a:solidFill>
                <a:cs typeface="+mn-cs"/>
              </a:rPr>
              <a:t>161</a:t>
            </a:r>
            <a:r>
              <a:rPr lang="he-IL" sz="4000" b="1" u="sng" dirty="0">
                <a:solidFill>
                  <a:srgbClr val="FF0000"/>
                </a:solidFill>
                <a:cs typeface="+mn-cs"/>
              </a:rPr>
              <a:t>א - הודעת עובד עקב פרישה מעבודה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374100"/>
            <a:ext cx="11459494" cy="3477875"/>
          </a:xfrm>
          <a:prstGeom prst="rect">
            <a:avLst/>
          </a:prstGeom>
          <a:noFill/>
        </p:spPr>
        <p:txBody>
          <a:bodyPr wrap="square" rtlCol="0">
            <a:spAutoFit/>
          </a:bodyPr>
          <a:lstStyle/>
          <a:p>
            <a:r>
              <a:rPr lang="he-IL" sz="4400" dirty="0"/>
              <a:t>טופס זה ימולא בעת סיום יחסי עובד-מעביד, ע״י עובד הזכאי לפיצויים ו/או </a:t>
            </a:r>
            <a:r>
              <a:rPr lang="he-IL" sz="4400" dirty="0" err="1"/>
              <a:t>קיצבה</a:t>
            </a:r>
            <a:r>
              <a:rPr lang="he-IL" sz="4400" dirty="0"/>
              <a:t>. </a:t>
            </a:r>
          </a:p>
          <a:p>
            <a:r>
              <a:rPr lang="he-IL" sz="4400" dirty="0"/>
              <a:t>ללא מילוי הטופס לא יוכל העובד ליהנות מפטור למענק או </a:t>
            </a:r>
            <a:r>
              <a:rPr lang="he-IL" sz="4400" dirty="0" err="1"/>
              <a:t>לקיצבה</a:t>
            </a:r>
            <a:r>
              <a:rPr lang="he-IL" sz="4400" dirty="0"/>
              <a:t> ובקשתו לרצף פיצויים או לרצף </a:t>
            </a:r>
            <a:r>
              <a:rPr lang="he-IL" sz="4400" dirty="0" err="1"/>
              <a:t>קיצבה</a:t>
            </a:r>
            <a:r>
              <a:rPr lang="he-IL" sz="4400" dirty="0"/>
              <a:t> לא תיענה.</a:t>
            </a:r>
            <a:endParaRPr lang="en-US" sz="4400" dirty="0"/>
          </a:p>
        </p:txBody>
      </p:sp>
      <p:pic>
        <p:nvPicPr>
          <p:cNvPr id="14" name="תמונה 13">
            <a:extLst>
              <a:ext uri="{FF2B5EF4-FFF2-40B4-BE49-F238E27FC236}">
                <a16:creationId xmlns:a16="http://schemas.microsoft.com/office/drawing/2014/main" id="{13B2800A-F2CB-4108-B297-AAD3B5A47C8E}"/>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41472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טופס </a:t>
            </a:r>
            <a:r>
              <a:rPr lang="en-US" sz="4000" b="1" u="sng" dirty="0">
                <a:solidFill>
                  <a:srgbClr val="FF0000"/>
                </a:solidFill>
                <a:cs typeface="+mn-cs"/>
              </a:rPr>
              <a:t>161</a:t>
            </a:r>
            <a:r>
              <a:rPr lang="he-IL" sz="4000" b="1" u="sng" dirty="0">
                <a:solidFill>
                  <a:srgbClr val="FF0000"/>
                </a:solidFill>
                <a:cs typeface="+mn-cs"/>
              </a:rPr>
              <a:t>א - הודעת עובד עקב פרישה מעבודה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139301"/>
            <a:ext cx="11459494" cy="4832092"/>
          </a:xfrm>
          <a:prstGeom prst="rect">
            <a:avLst/>
          </a:prstGeom>
          <a:noFill/>
        </p:spPr>
        <p:txBody>
          <a:bodyPr wrap="square" rtlCol="0">
            <a:spAutoFit/>
          </a:bodyPr>
          <a:lstStyle/>
          <a:p>
            <a:r>
              <a:rPr lang="he-IL" sz="4400" dirty="0"/>
              <a:t>בנסיבות מסוימות יידרש העובד למלא טופס זה בגין פרישה בעבר. כמו למשל אם הוא מבקש ליהנות מפטור בגין תקופות רצף או אם הוא מבקש לחזור בו מרצף שביקש בעבר. במקרה זה יידרש העובד למלא פרטים על עבודות בתקופה שקדמה לעבודתו אצל המעביד ממנו פרש לאחרונה.</a:t>
            </a:r>
            <a:endParaRPr lang="en-US" sz="4400" dirty="0"/>
          </a:p>
          <a:p>
            <a:endParaRPr lang="en-US" sz="4400" dirty="0"/>
          </a:p>
        </p:txBody>
      </p:sp>
      <p:pic>
        <p:nvPicPr>
          <p:cNvPr id="14" name="תמונה 13">
            <a:extLst>
              <a:ext uri="{FF2B5EF4-FFF2-40B4-BE49-F238E27FC236}">
                <a16:creationId xmlns:a16="http://schemas.microsoft.com/office/drawing/2014/main" id="{DD8429A8-4CC4-4CA9-B0B2-F4FF7B963790}"/>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32956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טופס </a:t>
            </a:r>
            <a:r>
              <a:rPr lang="en-US" sz="4000" b="1" u="sng" dirty="0">
                <a:solidFill>
                  <a:srgbClr val="FF0000"/>
                </a:solidFill>
                <a:cs typeface="+mn-cs"/>
              </a:rPr>
              <a:t>161</a:t>
            </a:r>
            <a:r>
              <a:rPr lang="he-IL" sz="4000" b="1" u="sng" dirty="0">
                <a:solidFill>
                  <a:srgbClr val="FF0000"/>
                </a:solidFill>
                <a:cs typeface="+mn-cs"/>
              </a:rPr>
              <a:t>א - הודעת עובד עקב פרישה מעבודה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040557"/>
            <a:ext cx="11459494" cy="4154984"/>
          </a:xfrm>
          <a:prstGeom prst="rect">
            <a:avLst/>
          </a:prstGeom>
          <a:noFill/>
        </p:spPr>
        <p:txBody>
          <a:bodyPr wrap="square" rtlCol="0">
            <a:spAutoFit/>
          </a:bodyPr>
          <a:lstStyle/>
          <a:p>
            <a:r>
              <a:rPr lang="he-IL" sz="4400" dirty="0"/>
              <a:t>האחריות במילוי טופס 161 היא של </a:t>
            </a:r>
            <a:r>
              <a:rPr lang="he-IL" sz="4400" b="1" dirty="0"/>
              <a:t>העובד</a:t>
            </a:r>
            <a:r>
              <a:rPr lang="he-IL" sz="4400" dirty="0"/>
              <a:t> בלבד. אסור למעסיק לסייע לעובד במילוי הטופס</a:t>
            </a:r>
            <a:br>
              <a:rPr lang="en-US" sz="4400" dirty="0"/>
            </a:br>
            <a:r>
              <a:rPr lang="he-IL" sz="4400" dirty="0"/>
              <a:t>ברוב תוכנות השכר ניתן להדפיס גם טופס 161 – פשוט למסור לעובד </a:t>
            </a:r>
            <a:r>
              <a:rPr lang="he-IL" sz="4400" dirty="0" err="1"/>
              <a:t>שיגש</a:t>
            </a:r>
            <a:r>
              <a:rPr lang="he-IL" sz="4400" dirty="0"/>
              <a:t> לפקיד שומה באזור מגוריו. העובד ימסור את הטופס למעסיק או </a:t>
            </a:r>
            <a:r>
              <a:rPr lang="he-IL" sz="4400" b="1" dirty="0"/>
              <a:t>לפקיד שומה </a:t>
            </a:r>
            <a:r>
              <a:rPr lang="he-IL" sz="4400" dirty="0"/>
              <a:t>– מלא וחתום.</a:t>
            </a:r>
          </a:p>
        </p:txBody>
      </p:sp>
      <p:pic>
        <p:nvPicPr>
          <p:cNvPr id="14" name="תמונה 13">
            <a:extLst>
              <a:ext uri="{FF2B5EF4-FFF2-40B4-BE49-F238E27FC236}">
                <a16:creationId xmlns:a16="http://schemas.microsoft.com/office/drawing/2014/main" id="{B36714B8-5DA2-41C3-9AB7-E7A4D2EC25F8}"/>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336382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טופס </a:t>
            </a:r>
            <a:r>
              <a:rPr lang="en-US" sz="4000" b="1" u="sng" dirty="0">
                <a:solidFill>
                  <a:srgbClr val="FF0000"/>
                </a:solidFill>
                <a:cs typeface="+mn-cs"/>
              </a:rPr>
              <a:t>161</a:t>
            </a:r>
            <a:r>
              <a:rPr lang="he-IL" sz="4000" b="1" u="sng" dirty="0">
                <a:solidFill>
                  <a:srgbClr val="FF0000"/>
                </a:solidFill>
                <a:cs typeface="+mn-cs"/>
              </a:rPr>
              <a:t>א - הודעת עובד עקב פרישה מעבודה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4" name="TextBox 3"/>
          <p:cNvSpPr txBox="1"/>
          <p:nvPr/>
        </p:nvSpPr>
        <p:spPr>
          <a:xfrm>
            <a:off x="460375" y="2139301"/>
            <a:ext cx="11459494" cy="4154984"/>
          </a:xfrm>
          <a:prstGeom prst="rect">
            <a:avLst/>
          </a:prstGeom>
          <a:noFill/>
        </p:spPr>
        <p:txBody>
          <a:bodyPr wrap="square" rtlCol="0">
            <a:spAutoFit/>
          </a:bodyPr>
          <a:lstStyle/>
          <a:p>
            <a:r>
              <a:rPr lang="he-IL" sz="4400" dirty="0"/>
              <a:t>כאמור אי מילוי טופס 161 א' אינו סיבה לעיכוב תשלום פיצויים מהמעסיק או לשחרור כספים בקופה לטובת העובד.</a:t>
            </a:r>
          </a:p>
          <a:p>
            <a:r>
              <a:rPr lang="he-IL" sz="4400" dirty="0"/>
              <a:t>בפועל, עובד שמעוניין למשוך כספי פיצויים נפעל על פי הנחיות מפקיד שומה או מס מקסימום (47%).</a:t>
            </a:r>
            <a:br>
              <a:rPr lang="en-US" sz="4400" dirty="0"/>
            </a:br>
            <a:endParaRPr lang="he-IL" sz="4400" dirty="0"/>
          </a:p>
        </p:txBody>
      </p:sp>
      <p:pic>
        <p:nvPicPr>
          <p:cNvPr id="14" name="תמונה 13">
            <a:extLst>
              <a:ext uri="{FF2B5EF4-FFF2-40B4-BE49-F238E27FC236}">
                <a16:creationId xmlns:a16="http://schemas.microsoft.com/office/drawing/2014/main" id="{0CADD7DA-42C7-45F0-9182-D15E198244B5}"/>
              </a:ext>
            </a:extLst>
          </p:cNvPr>
          <p:cNvPicPr>
            <a:picLocks noChangeAspect="1"/>
          </p:cNvPicPr>
          <p:nvPr/>
        </p:nvPicPr>
        <p:blipFill rotWithShape="1">
          <a:blip r:embed="rId6">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086518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כותרת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22" name="מציין מיקום תוכן 3">
            <a:extLst>
              <a:ext uri="{FF2B5EF4-FFF2-40B4-BE49-F238E27FC236}">
                <a16:creationId xmlns:a16="http://schemas.microsoft.com/office/drawing/2014/main" id="{D99346F0-C4EF-4E68-9996-C5D43C48D52D}"/>
              </a:ext>
            </a:extLst>
          </p:cNvPr>
          <p:cNvPicPr>
            <a:picLocks noChangeAspect="1"/>
          </p:cNvPicPr>
          <p:nvPr/>
        </p:nvPicPr>
        <p:blipFill>
          <a:blip r:embed="rId6"/>
          <a:stretch>
            <a:fillRect/>
          </a:stretch>
        </p:blipFill>
        <p:spPr>
          <a:xfrm>
            <a:off x="2765882" y="2124665"/>
            <a:ext cx="7389688" cy="3691402"/>
          </a:xfrm>
          <a:prstGeom prst="rect">
            <a:avLst/>
          </a:prstGeom>
        </p:spPr>
      </p:pic>
      <p:sp>
        <p:nvSpPr>
          <p:cNvPr id="23" name="TextBox 3">
            <a:extLst>
              <a:ext uri="{FF2B5EF4-FFF2-40B4-BE49-F238E27FC236}">
                <a16:creationId xmlns:a16="http://schemas.microsoft.com/office/drawing/2014/main" id="{34856226-673A-40D6-A582-DFD3590D8AC7}"/>
              </a:ext>
            </a:extLst>
          </p:cNvPr>
          <p:cNvSpPr txBox="1"/>
          <p:nvPr/>
        </p:nvSpPr>
        <p:spPr>
          <a:xfrm>
            <a:off x="10212636" y="2240721"/>
            <a:ext cx="1639294" cy="646331"/>
          </a:xfrm>
          <a:prstGeom prst="rect">
            <a:avLst/>
          </a:prstGeom>
          <a:noFill/>
        </p:spPr>
        <p:txBody>
          <a:bodyPr wrap="square" rtlCol="0">
            <a:spAutoFit/>
          </a:bodyPr>
          <a:lstStyle/>
          <a:p>
            <a:r>
              <a:rPr lang="he-IL" dirty="0"/>
              <a:t>פקיד השומה בו רשום המעסיק</a:t>
            </a:r>
          </a:p>
        </p:txBody>
      </p:sp>
      <p:sp>
        <p:nvSpPr>
          <p:cNvPr id="24" name="TextBox 3">
            <a:extLst>
              <a:ext uri="{FF2B5EF4-FFF2-40B4-BE49-F238E27FC236}">
                <a16:creationId xmlns:a16="http://schemas.microsoft.com/office/drawing/2014/main" id="{4CB90FE5-10F5-4390-B383-FBDF1473F537}"/>
              </a:ext>
            </a:extLst>
          </p:cNvPr>
          <p:cNvSpPr txBox="1"/>
          <p:nvPr/>
        </p:nvSpPr>
        <p:spPr>
          <a:xfrm>
            <a:off x="858340" y="3970366"/>
            <a:ext cx="1639294" cy="646331"/>
          </a:xfrm>
          <a:prstGeom prst="rect">
            <a:avLst/>
          </a:prstGeom>
          <a:noFill/>
        </p:spPr>
        <p:txBody>
          <a:bodyPr wrap="square" rtlCol="0">
            <a:spAutoFit/>
          </a:bodyPr>
          <a:lstStyle/>
          <a:p>
            <a:r>
              <a:rPr lang="he-IL" dirty="0"/>
              <a:t>ללא תאריך הטופס לא תקין</a:t>
            </a:r>
          </a:p>
        </p:txBody>
      </p:sp>
      <p:sp>
        <p:nvSpPr>
          <p:cNvPr id="26" name="TextBox 3">
            <a:extLst>
              <a:ext uri="{FF2B5EF4-FFF2-40B4-BE49-F238E27FC236}">
                <a16:creationId xmlns:a16="http://schemas.microsoft.com/office/drawing/2014/main" id="{3351BB38-2221-464C-8301-D8DEADAEAFE1}"/>
              </a:ext>
            </a:extLst>
          </p:cNvPr>
          <p:cNvSpPr txBox="1"/>
          <p:nvPr/>
        </p:nvSpPr>
        <p:spPr>
          <a:xfrm>
            <a:off x="10268322" y="5029321"/>
            <a:ext cx="1639294" cy="1200329"/>
          </a:xfrm>
          <a:prstGeom prst="rect">
            <a:avLst/>
          </a:prstGeom>
          <a:noFill/>
        </p:spPr>
        <p:txBody>
          <a:bodyPr wrap="square" rtlCol="0">
            <a:spAutoFit/>
          </a:bodyPr>
          <a:lstStyle/>
          <a:p>
            <a:r>
              <a:rPr lang="he-IL" dirty="0"/>
              <a:t>פרישה חלקית מתייחס לעובדי מדינה בפנסיה תקציבית</a:t>
            </a:r>
          </a:p>
        </p:txBody>
      </p:sp>
      <p:pic>
        <p:nvPicPr>
          <p:cNvPr id="25" name="תמונה 24">
            <a:extLst>
              <a:ext uri="{FF2B5EF4-FFF2-40B4-BE49-F238E27FC236}">
                <a16:creationId xmlns:a16="http://schemas.microsoft.com/office/drawing/2014/main" id="{3A21E7D9-5B9B-4919-A398-0D57EE4813D2}"/>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152751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a:extLst>
              <a:ext uri="{FF2B5EF4-FFF2-40B4-BE49-F238E27FC236}">
                <a16:creationId xmlns:a16="http://schemas.microsoft.com/office/drawing/2014/main" id="{CC9B0764-0E21-4C09-9A3D-D0119DDFFA11}"/>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פרטי העובד</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23" name="מציין מיקום תוכן 6">
            <a:extLst>
              <a:ext uri="{FF2B5EF4-FFF2-40B4-BE49-F238E27FC236}">
                <a16:creationId xmlns:a16="http://schemas.microsoft.com/office/drawing/2014/main" id="{E98BB990-E63F-41FD-92DB-A6D54E3DCD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5891" y="2437962"/>
            <a:ext cx="10009669" cy="1449590"/>
          </a:xfrm>
          <a:prstGeom prst="rect">
            <a:avLst/>
          </a:prstGeom>
        </p:spPr>
      </p:pic>
      <p:sp>
        <p:nvSpPr>
          <p:cNvPr id="24" name="TextBox 3">
            <a:extLst>
              <a:ext uri="{FF2B5EF4-FFF2-40B4-BE49-F238E27FC236}">
                <a16:creationId xmlns:a16="http://schemas.microsoft.com/office/drawing/2014/main" id="{D7BBAD2E-044D-4C96-B62B-65A06554C7F2}"/>
              </a:ext>
            </a:extLst>
          </p:cNvPr>
          <p:cNvSpPr txBox="1"/>
          <p:nvPr/>
        </p:nvSpPr>
        <p:spPr>
          <a:xfrm>
            <a:off x="765175" y="4173668"/>
            <a:ext cx="10827963" cy="2308324"/>
          </a:xfrm>
          <a:prstGeom prst="rect">
            <a:avLst/>
          </a:prstGeom>
          <a:noFill/>
        </p:spPr>
        <p:txBody>
          <a:bodyPr wrap="square" rtlCol="0">
            <a:spAutoFit/>
          </a:bodyPr>
          <a:lstStyle/>
          <a:p>
            <a:r>
              <a:rPr lang="he-IL" sz="2400" dirty="0"/>
              <a:t>חובה למלא את כל פרטי העובד. במידה והטופס מופק ע"י גורם מתפעל, סוכן ביטוח או בפורטל מעסיקים של אחת הקופות יש לשים לב לכתובת שהיא מעודכנת כמו בטופס 101 של העובד/כפי שמעודכן בתוכנת השכר.</a:t>
            </a:r>
          </a:p>
          <a:p>
            <a:r>
              <a:rPr lang="he-IL" sz="2400" dirty="0"/>
              <a:t>במידה ומדובר בבעל שליטה פקיד השומה בכל אזור מבקש לקבל הצהרה נוספת כדי לוודא שאכן מסתיימים יחסי עובד-מעביד ולבעל השליטה לא יהיה שום קשר </a:t>
            </a:r>
          </a:p>
          <a:p>
            <a:r>
              <a:rPr lang="he-IL" sz="2400" dirty="0"/>
              <a:t>עם החברה (לא כעצמאי ולא באמצעות חברה אחרת).</a:t>
            </a:r>
          </a:p>
        </p:txBody>
      </p:sp>
    </p:spTree>
    <p:extLst>
      <p:ext uri="{BB962C8B-B14F-4D97-AF65-F5344CB8AC3E}">
        <p14:creationId xmlns:p14="http://schemas.microsoft.com/office/powerpoint/2010/main" val="4011277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000" dirty="0"/>
              <a:t>לאחר סיום תקופת אורכת הביטוח והריסק הזמני הכיסוי לא בתוקף. כלומר :</a:t>
            </a:r>
          </a:p>
          <a:p>
            <a:pPr marL="571500" indent="-571500">
              <a:spcBef>
                <a:spcPts val="600"/>
              </a:spcBef>
              <a:spcAft>
                <a:spcPts val="600"/>
              </a:spcAft>
              <a:buFont typeface="Arial" panose="020B0604020202020204" pitchFamily="34" charset="0"/>
              <a:buChar char="•"/>
            </a:pPr>
            <a:r>
              <a:rPr lang="he-IL" altLang="en-US" sz="4000" b="1" u="sng" dirty="0"/>
              <a:t>הכיסויים מבוטחים </a:t>
            </a:r>
            <a:r>
              <a:rPr lang="he-IL" altLang="en-US" sz="4000" dirty="0"/>
              <a:t>– בחידוש יש לבצע הצהרת בריאות חדשה. בקרן פנסיה מתחילה תקופת הכשרה חדשה של 5 שנים למחלות קיימות.</a:t>
            </a:r>
          </a:p>
          <a:p>
            <a:pPr marL="571500" indent="-571500">
              <a:spcBef>
                <a:spcPts val="600"/>
              </a:spcBef>
              <a:spcAft>
                <a:spcPts val="600"/>
              </a:spcAft>
              <a:buFont typeface="Arial" panose="020B0604020202020204" pitchFamily="34" charset="0"/>
              <a:buChar char="•"/>
            </a:pPr>
            <a:r>
              <a:rPr lang="he-IL" altLang="en-US" sz="4000" b="1" u="sng" dirty="0"/>
              <a:t>ההסדר לא בתוקף </a:t>
            </a:r>
            <a:r>
              <a:rPr lang="he-IL" altLang="en-US" sz="4000" dirty="0"/>
              <a:t>– כלומר במקום עבודה חדש לא חייבים להפקיד למשך 6 חודשים.</a:t>
            </a:r>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כיסויים </a:t>
            </a:r>
            <a:r>
              <a:rPr lang="he-IL" altLang="en-US" sz="4400" b="1" dirty="0" err="1">
                <a:solidFill>
                  <a:schemeClr val="bg1"/>
                </a:solidFill>
                <a:cs typeface="Arial" panose="020B0604020202020204" pitchFamily="34" charset="0"/>
              </a:rPr>
              <a:t>ביטוחיים</a:t>
            </a:r>
            <a:endParaRPr lang="he-IL" alt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36469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תקופת עבודה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24" name="TextBox 3">
            <a:extLst>
              <a:ext uri="{FF2B5EF4-FFF2-40B4-BE49-F238E27FC236}">
                <a16:creationId xmlns:a16="http://schemas.microsoft.com/office/drawing/2014/main" id="{D7BBAD2E-044D-4C96-B62B-65A06554C7F2}"/>
              </a:ext>
            </a:extLst>
          </p:cNvPr>
          <p:cNvSpPr txBox="1"/>
          <p:nvPr/>
        </p:nvSpPr>
        <p:spPr>
          <a:xfrm>
            <a:off x="6698255" y="3832145"/>
            <a:ext cx="4960984" cy="1569660"/>
          </a:xfrm>
          <a:prstGeom prst="rect">
            <a:avLst/>
          </a:prstGeom>
          <a:noFill/>
        </p:spPr>
        <p:txBody>
          <a:bodyPr wrap="square" rtlCol="0">
            <a:spAutoFit/>
          </a:bodyPr>
          <a:lstStyle/>
          <a:p>
            <a:r>
              <a:rPr lang="he-IL" sz="2400" dirty="0"/>
              <a:t>תאריך פרישה פחות תאריך התחלה = תקופה העבודה בימים.</a:t>
            </a:r>
          </a:p>
          <a:p>
            <a:r>
              <a:rPr lang="he-IL" sz="2400" dirty="0"/>
              <a:t>תקופת העבודה בימים לחלק ל-365 = שנים וחלקי שנים.</a:t>
            </a:r>
          </a:p>
        </p:txBody>
      </p:sp>
      <p:pic>
        <p:nvPicPr>
          <p:cNvPr id="22" name="תמונה 21">
            <a:extLst>
              <a:ext uri="{FF2B5EF4-FFF2-40B4-BE49-F238E27FC236}">
                <a16:creationId xmlns:a16="http://schemas.microsoft.com/office/drawing/2014/main" id="{3ACCFFDB-F168-4069-9C3E-543F6DF921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489" y="2240721"/>
            <a:ext cx="10935381" cy="1288910"/>
          </a:xfrm>
          <a:prstGeom prst="rect">
            <a:avLst/>
          </a:prstGeom>
        </p:spPr>
      </p:pic>
      <p:sp>
        <p:nvSpPr>
          <p:cNvPr id="26" name="TextBox 3">
            <a:extLst>
              <a:ext uri="{FF2B5EF4-FFF2-40B4-BE49-F238E27FC236}">
                <a16:creationId xmlns:a16="http://schemas.microsoft.com/office/drawing/2014/main" id="{03D4B177-9150-4401-A672-CDFB2909B331}"/>
              </a:ext>
            </a:extLst>
          </p:cNvPr>
          <p:cNvSpPr txBox="1"/>
          <p:nvPr/>
        </p:nvSpPr>
        <p:spPr>
          <a:xfrm>
            <a:off x="460375" y="3811958"/>
            <a:ext cx="4849755" cy="400110"/>
          </a:xfrm>
          <a:prstGeom prst="rect">
            <a:avLst/>
          </a:prstGeom>
          <a:noFill/>
        </p:spPr>
        <p:txBody>
          <a:bodyPr wrap="square" rtlCol="0">
            <a:spAutoFit/>
          </a:bodyPr>
          <a:lstStyle/>
          <a:p>
            <a:r>
              <a:rPr lang="he-IL" sz="2000" dirty="0"/>
              <a:t>לא לשכוח לסמן את סיבת הפרישה</a:t>
            </a:r>
          </a:p>
        </p:txBody>
      </p:sp>
      <p:pic>
        <p:nvPicPr>
          <p:cNvPr id="23" name="תמונה 22">
            <a:extLst>
              <a:ext uri="{FF2B5EF4-FFF2-40B4-BE49-F238E27FC236}">
                <a16:creationId xmlns:a16="http://schemas.microsoft.com/office/drawing/2014/main" id="{41235FBC-8F2F-4ED2-A91A-19392994B65C}"/>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14274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סיבת הפרישה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24" name="TextBox 3">
            <a:extLst>
              <a:ext uri="{FF2B5EF4-FFF2-40B4-BE49-F238E27FC236}">
                <a16:creationId xmlns:a16="http://schemas.microsoft.com/office/drawing/2014/main" id="{D7BBAD2E-044D-4C96-B62B-65A06554C7F2}"/>
              </a:ext>
            </a:extLst>
          </p:cNvPr>
          <p:cNvSpPr txBox="1"/>
          <p:nvPr/>
        </p:nvSpPr>
        <p:spPr>
          <a:xfrm>
            <a:off x="6155252" y="3796569"/>
            <a:ext cx="4960984" cy="830997"/>
          </a:xfrm>
          <a:prstGeom prst="rect">
            <a:avLst/>
          </a:prstGeom>
          <a:noFill/>
        </p:spPr>
        <p:txBody>
          <a:bodyPr wrap="square" rtlCol="0">
            <a:spAutoFit/>
          </a:bodyPr>
          <a:lstStyle/>
          <a:p>
            <a:r>
              <a:rPr lang="he-IL" sz="2400" dirty="0"/>
              <a:t>גיל פרישה גבר = 67</a:t>
            </a:r>
          </a:p>
          <a:p>
            <a:r>
              <a:rPr lang="he-IL" sz="2400" dirty="0"/>
              <a:t>גיל פרישה אישה = 62</a:t>
            </a:r>
          </a:p>
        </p:txBody>
      </p:sp>
      <p:pic>
        <p:nvPicPr>
          <p:cNvPr id="23" name="מציין מיקום תוכן 4">
            <a:extLst>
              <a:ext uri="{FF2B5EF4-FFF2-40B4-BE49-F238E27FC236}">
                <a16:creationId xmlns:a16="http://schemas.microsoft.com/office/drawing/2014/main" id="{B4AA1D8C-6761-423C-876F-C653BE779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252" y="2185144"/>
            <a:ext cx="8230984" cy="1409556"/>
          </a:xfrm>
          <a:prstGeom prst="rect">
            <a:avLst/>
          </a:prstGeom>
        </p:spPr>
      </p:pic>
      <p:pic>
        <p:nvPicPr>
          <p:cNvPr id="22" name="תמונה 21">
            <a:extLst>
              <a:ext uri="{FF2B5EF4-FFF2-40B4-BE49-F238E27FC236}">
                <a16:creationId xmlns:a16="http://schemas.microsoft.com/office/drawing/2014/main" id="{49258A7E-4588-4AA6-B8DE-490E673E040F}"/>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283794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קבוצת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3"/>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8" name="Title 1"/>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משכורת חודשית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22" name="מציין מיקום תוכן 2">
            <a:extLst>
              <a:ext uri="{FF2B5EF4-FFF2-40B4-BE49-F238E27FC236}">
                <a16:creationId xmlns:a16="http://schemas.microsoft.com/office/drawing/2014/main" id="{8D990EC9-C337-470E-8128-197B7BE5D31E}"/>
              </a:ext>
            </a:extLst>
          </p:cNvPr>
          <p:cNvSpPr txBox="1">
            <a:spLocks/>
          </p:cNvSpPr>
          <p:nvPr/>
        </p:nvSpPr>
        <p:spPr>
          <a:xfrm>
            <a:off x="978352" y="2241160"/>
            <a:ext cx="10918288" cy="5358063"/>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sz="1800" b="1" dirty="0"/>
          </a:p>
          <a:p>
            <a:pPr marL="0" indent="0">
              <a:buFont typeface="Arial" panose="020B0604020202020204" pitchFamily="34" charset="0"/>
              <a:buNone/>
            </a:pPr>
            <a:endParaRPr lang="he-IL" sz="1800" b="1" dirty="0"/>
          </a:p>
          <a:p>
            <a:pPr marL="0" indent="0">
              <a:buFont typeface="Arial" panose="020B0604020202020204" pitchFamily="34" charset="0"/>
              <a:buNone/>
            </a:pPr>
            <a:endParaRPr lang="he-IL" sz="1800" b="1" dirty="0"/>
          </a:p>
          <a:p>
            <a:pPr marL="0" indent="0">
              <a:buNone/>
            </a:pPr>
            <a:r>
              <a:rPr lang="he-IL" sz="1800" b="1" u="sng" dirty="0"/>
              <a:t>סעיף ו'</a:t>
            </a:r>
            <a:r>
              <a:rPr lang="he-IL" sz="1800" b="1" dirty="0"/>
              <a:t> - </a:t>
            </a:r>
            <a:r>
              <a:rPr lang="he-IL" sz="1800" dirty="0">
                <a:solidFill>
                  <a:srgbClr val="FF0000"/>
                </a:solidFill>
              </a:rPr>
              <a:t>זהו למעשה השכר שממנו יחושב הפטור (ע"י המעסיק או ע"י פקיד שומה) – מוגבל לתקרה</a:t>
            </a:r>
          </a:p>
          <a:p>
            <a:r>
              <a:rPr lang="he-IL" sz="1800" b="1" u="sng" dirty="0"/>
              <a:t>משכורת חודשית אחרונה לפני פרישה </a:t>
            </a:r>
            <a:br>
              <a:rPr lang="en-US" sz="1800" b="1" dirty="0"/>
            </a:br>
            <a:r>
              <a:rPr lang="he-IL" sz="1800" i="1" dirty="0"/>
              <a:t>תקנה 1 בתקנות מס הכנסה (כללים לאישור וניהול קופות גמל, </a:t>
            </a:r>
            <a:r>
              <a:rPr lang="he-IL" sz="1800" i="1" dirty="0" err="1"/>
              <a:t>התשכ"ד</a:t>
            </a:r>
            <a:r>
              <a:rPr lang="he-IL" sz="1800" i="1" dirty="0"/>
              <a:t> – 1964): </a:t>
            </a:r>
            <a:r>
              <a:rPr lang="he-IL" sz="1800" dirty="0"/>
              <a:t>הכנסת עבודה, למעט תשלומים שניתנו לכיסוי הוצאות ולמעט שווי רכב צמוד. יש לצרף 1/12 של סכום תשלומים שנתיים (הבראה, ביגוד, בונוס, פרמיה, משכורת 13</a:t>
            </a:r>
            <a:r>
              <a:rPr lang="en-US" sz="1800" dirty="0"/>
              <a:t>(</a:t>
            </a:r>
            <a:br>
              <a:rPr lang="en-US" sz="1800" dirty="0"/>
            </a:br>
            <a:r>
              <a:rPr lang="he-IL" sz="1800" b="1" dirty="0"/>
              <a:t>לעובד שעתי </a:t>
            </a:r>
            <a:r>
              <a:rPr lang="he-IL" sz="1800" dirty="0"/>
              <a:t>– ממוצע משכורת ב-12 חודשים האחרונים כפול ערך שעה אחרון. </a:t>
            </a:r>
            <a:endParaRPr lang="en-US" sz="1800" dirty="0"/>
          </a:p>
        </p:txBody>
      </p:sp>
      <p:pic>
        <p:nvPicPr>
          <p:cNvPr id="26" name="תמונה 25">
            <a:extLst>
              <a:ext uri="{FF2B5EF4-FFF2-40B4-BE49-F238E27FC236}">
                <a16:creationId xmlns:a16="http://schemas.microsoft.com/office/drawing/2014/main" id="{F5874380-298D-45D0-8F99-0AD806C569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6351" y="2139301"/>
            <a:ext cx="9337022" cy="1153100"/>
          </a:xfrm>
          <a:prstGeom prst="rect">
            <a:avLst/>
          </a:prstGeom>
        </p:spPr>
      </p:pic>
      <p:cxnSp>
        <p:nvCxnSpPr>
          <p:cNvPr id="27" name="מחבר חץ ישר 26">
            <a:extLst>
              <a:ext uri="{FF2B5EF4-FFF2-40B4-BE49-F238E27FC236}">
                <a16:creationId xmlns:a16="http://schemas.microsoft.com/office/drawing/2014/main" id="{F1819B1B-2575-45AE-9504-70A6EA36A3C2}"/>
              </a:ext>
            </a:extLst>
          </p:cNvPr>
          <p:cNvCxnSpPr>
            <a:cxnSpLocks/>
          </p:cNvCxnSpPr>
          <p:nvPr/>
        </p:nvCxnSpPr>
        <p:spPr>
          <a:xfrm>
            <a:off x="4267073" y="2870702"/>
            <a:ext cx="3687105" cy="230722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id="{76F6C23F-7B98-4F67-97D8-E4B092C0A0B1}"/>
              </a:ext>
            </a:extLst>
          </p:cNvPr>
          <p:cNvCxnSpPr>
            <a:cxnSpLocks/>
          </p:cNvCxnSpPr>
          <p:nvPr/>
        </p:nvCxnSpPr>
        <p:spPr>
          <a:xfrm flipH="1">
            <a:off x="10594877" y="2968763"/>
            <a:ext cx="39441" cy="82103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תמונה 22">
            <a:extLst>
              <a:ext uri="{FF2B5EF4-FFF2-40B4-BE49-F238E27FC236}">
                <a16:creationId xmlns:a16="http://schemas.microsoft.com/office/drawing/2014/main" id="{B3969595-E537-4A51-8242-5BDD793FF497}"/>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3069958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38070F4F-F50A-4A37-AEAC-0062487F0A54}"/>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045937"/>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2" panose="05020102010507070707" pitchFamily="18" charset="2"/>
              <a:buNone/>
              <a:defRPr/>
            </a:pPr>
            <a:r>
              <a:rPr lang="he-IL" sz="2800" dirty="0"/>
              <a:t>לסיכום, השכר הקובע לעניין תשלום פיצויי פיטורים לעובד הינו כדלקמן:</a:t>
            </a:r>
            <a:endParaRPr lang="en-US" sz="2800" dirty="0"/>
          </a:p>
          <a:p>
            <a:pPr>
              <a:defRPr/>
            </a:pPr>
            <a:r>
              <a:rPr lang="he-IL" sz="2800" b="1" u="sng" dirty="0"/>
              <a:t>עובד בשכר יומי </a:t>
            </a:r>
            <a:r>
              <a:rPr lang="he-IL" sz="2800" dirty="0"/>
              <a:t>- ממוצע ימי העבודה של 12 חודשי העבודה שקדמו למועד </a:t>
            </a:r>
          </a:p>
          <a:p>
            <a:pPr>
              <a:buFont typeface="Wingdings 2" panose="05020102010507070707" pitchFamily="18" charset="2"/>
              <a:buNone/>
              <a:defRPr/>
            </a:pPr>
            <a:r>
              <a:rPr lang="he-IL" sz="2800" dirty="0"/>
              <a:t>                     </a:t>
            </a:r>
            <a:r>
              <a:rPr lang="en-US" sz="2800" dirty="0"/>
              <a:t>    </a:t>
            </a:r>
            <a:r>
              <a:rPr lang="he-IL" sz="2800" dirty="0"/>
              <a:t>הפיטורים מוכפל בתעריף אחרון ליום עבודה.</a:t>
            </a:r>
            <a:endParaRPr lang="en-US" sz="2800" dirty="0"/>
          </a:p>
          <a:p>
            <a:pPr>
              <a:defRPr/>
            </a:pPr>
            <a:r>
              <a:rPr lang="he-IL" sz="2800" b="1" u="sng" dirty="0"/>
              <a:t>עובד בשכר חודשי </a:t>
            </a:r>
            <a:r>
              <a:rPr lang="he-IL" sz="2800" dirty="0"/>
              <a:t>– השכר האחרון.</a:t>
            </a:r>
            <a:endParaRPr lang="en-US" sz="2800" dirty="0"/>
          </a:p>
          <a:p>
            <a:pPr>
              <a:defRPr/>
            </a:pPr>
            <a:r>
              <a:rPr lang="he-IL" sz="2800" b="1" u="sng" dirty="0"/>
              <a:t>עובד בשכר שעתי </a:t>
            </a:r>
            <a:r>
              <a:rPr lang="he-IL" sz="2800" dirty="0"/>
              <a:t>- ממוצע שעות העבודה של 12 חודשי העבודה שקדמו למועד        </a:t>
            </a:r>
          </a:p>
          <a:p>
            <a:pPr>
              <a:buFont typeface="Wingdings 2" panose="05020102010507070707" pitchFamily="18" charset="2"/>
              <a:buNone/>
              <a:defRPr/>
            </a:pPr>
            <a:r>
              <a:rPr lang="he-IL" sz="2800" dirty="0"/>
              <a:t>                       </a:t>
            </a:r>
            <a:r>
              <a:rPr lang="en-US" sz="2800" dirty="0"/>
              <a:t>    </a:t>
            </a:r>
            <a:r>
              <a:rPr lang="he-IL" sz="2800" dirty="0"/>
              <a:t>הפיטורים מוכפל בתעריף אחרון לשעת עבודה.</a:t>
            </a:r>
            <a:endParaRPr lang="en-US" sz="2800" dirty="0"/>
          </a:p>
          <a:p>
            <a:pPr>
              <a:defRPr/>
            </a:pPr>
            <a:r>
              <a:rPr lang="he-IL" sz="2800" b="1" u="sng" dirty="0"/>
              <a:t>עובד בשכר קבלני </a:t>
            </a:r>
            <a:r>
              <a:rPr lang="he-IL" sz="2800" dirty="0"/>
              <a:t>- המשכורת הממוצעת של 12 חודשי העבודה שקדמו לפיטורים.</a:t>
            </a:r>
            <a:endParaRPr lang="en-US" sz="2800" dirty="0"/>
          </a:p>
          <a:p>
            <a:pPr>
              <a:defRPr/>
            </a:pPr>
            <a:r>
              <a:rPr lang="he-IL" sz="2800" b="1" u="sng" dirty="0"/>
              <a:t>עובד בשכר בסיס + עמלות </a:t>
            </a:r>
            <a:r>
              <a:rPr lang="he-IL" sz="2800" dirty="0"/>
              <a:t>- שכר בסיס אחרון ערב הפיטורים + ממוצע העמלות של    </a:t>
            </a:r>
          </a:p>
          <a:p>
            <a:pPr>
              <a:buFont typeface="Wingdings 2" panose="05020102010507070707" pitchFamily="18" charset="2"/>
              <a:buNone/>
              <a:defRPr/>
            </a:pPr>
            <a:r>
              <a:rPr lang="he-IL" sz="2800" dirty="0"/>
              <a:t>                                     </a:t>
            </a:r>
            <a:r>
              <a:rPr lang="en-US" sz="2800" dirty="0"/>
              <a:t>   </a:t>
            </a:r>
            <a:r>
              <a:rPr lang="he-IL" sz="2800" dirty="0"/>
              <a:t>12 החודשים שקדמו לפיטורים.</a:t>
            </a:r>
            <a:r>
              <a:rPr lang="en-US" sz="2800" dirty="0"/>
              <a:t> </a:t>
            </a:r>
            <a:r>
              <a:rPr lang="he-IL" sz="2800" dirty="0"/>
              <a:t>לשכר עובד אחר </a:t>
            </a:r>
          </a:p>
          <a:p>
            <a:pPr>
              <a:buFont typeface="Wingdings 2" panose="05020102010507070707" pitchFamily="18" charset="2"/>
              <a:buNone/>
              <a:defRPr/>
            </a:pPr>
            <a:r>
              <a:rPr lang="he-IL" sz="2800" dirty="0"/>
              <a:t>                                        בתפקיד זהה, נכון למועד הפיטורים.</a:t>
            </a:r>
            <a:endParaRPr lang="en-US" sz="28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11576"/>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4400" b="1" dirty="0">
                <a:solidFill>
                  <a:srgbClr val="FF0000"/>
                </a:solidFill>
                <a:cs typeface="Arial" panose="020B0604020202020204" pitchFamily="34" charset="0"/>
              </a:rPr>
              <a:t>חישוב משכורת חודשית אחרונה לפני פרישה</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Tree>
    <p:extLst>
      <p:ext uri="{BB962C8B-B14F-4D97-AF65-F5344CB8AC3E}">
        <p14:creationId xmlns:p14="http://schemas.microsoft.com/office/powerpoint/2010/main" val="1106575118"/>
      </p:ext>
    </p:extLst>
  </p:cSld>
  <p:clrMapOvr>
    <a:masterClrMapping/>
  </p:clrMapOvr>
  <p:transition spd="slow">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מלבן 4"/>
          <p:cNvSpPr>
            <a:spLocks noChangeArrowheads="1"/>
          </p:cNvSpPr>
          <p:nvPr/>
        </p:nvSpPr>
        <p:spPr bwMode="auto">
          <a:xfrm>
            <a:off x="201881" y="2045937"/>
            <a:ext cx="11544301" cy="39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sz="2800" b="1" u="sng" dirty="0"/>
              <a:t>הגדלת שכר </a:t>
            </a:r>
            <a:r>
              <a:rPr lang="he-IL" sz="2800" dirty="0"/>
              <a:t>- סעיף 9 (7) א (ג) אם המשכורת הוגדלה בסמוך לפרישת העובד באופן לא סביר, בכדי להגדיל את סכום המענק הפטור, רשות המיסים רשאית לקבוע את סכום הפטור בלי להתחשב בהגדלה. זאת גם הסיבה לדרישת רשות המיסים לצרף לטופס 161 את 3 תלושי השכר האחרונים (המלאים). כל הגדלה אחרת תזכה בפטור מוגדל בהתאם.</a:t>
            </a:r>
          </a:p>
          <a:p>
            <a:endParaRPr lang="en-US" sz="2800" dirty="0"/>
          </a:p>
        </p:txBody>
      </p:sp>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1" name="מלבן 6">
            <a:extLst>
              <a:ext uri="{FF2B5EF4-FFF2-40B4-BE49-F238E27FC236}">
                <a16:creationId xmlns:a16="http://schemas.microsoft.com/office/drawing/2014/main" id="{4359110F-B91B-4B2C-8744-5DA6C6B4E62B}"/>
              </a:ext>
            </a:extLst>
          </p:cNvPr>
          <p:cNvSpPr>
            <a:spLocks noChangeArrowheads="1"/>
          </p:cNvSpPr>
          <p:nvPr/>
        </p:nvSpPr>
        <p:spPr bwMode="auto">
          <a:xfrm>
            <a:off x="5840682" y="1311576"/>
            <a:ext cx="5905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eaLnBrk="1" hangingPunct="1">
              <a:lnSpc>
                <a:spcPts val="5475"/>
              </a:lnSpc>
              <a:spcBef>
                <a:spcPct val="0"/>
              </a:spcBef>
              <a:buClrTx/>
              <a:buSzTx/>
              <a:buFontTx/>
              <a:buNone/>
            </a:pPr>
            <a:r>
              <a:rPr lang="he-IL" altLang="en-US" sz="4400" b="1" dirty="0">
                <a:solidFill>
                  <a:srgbClr val="FF0000"/>
                </a:solidFill>
                <a:cs typeface="Arial" panose="020B0604020202020204" pitchFamily="34" charset="0"/>
              </a:rPr>
              <a:t>חישוב משכורת חודשית אחרונה לפני פרישה</a:t>
            </a:r>
          </a:p>
        </p:txBody>
      </p:sp>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pic>
        <p:nvPicPr>
          <p:cNvPr id="14" name="תמונה 13">
            <a:extLst>
              <a:ext uri="{FF2B5EF4-FFF2-40B4-BE49-F238E27FC236}">
                <a16:creationId xmlns:a16="http://schemas.microsoft.com/office/drawing/2014/main" id="{D8EB3C1F-837F-483F-94F5-2FC98CF4C582}"/>
              </a:ext>
            </a:extLst>
          </p:cNvPr>
          <p:cNvPicPr>
            <a:picLocks noChangeAspect="1"/>
          </p:cNvPicPr>
          <p:nvPr/>
        </p:nvPicPr>
        <p:blipFill rotWithShape="1">
          <a:blip r:embed="rId7">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spTree>
    <p:extLst>
      <p:ext uri="{BB962C8B-B14F-4D97-AF65-F5344CB8AC3E}">
        <p14:creationId xmlns:p14="http://schemas.microsoft.com/office/powerpoint/2010/main" val="1453726732"/>
      </p:ext>
    </p:extLst>
  </p:cSld>
  <p:clrMapOvr>
    <a:masterClrMapping/>
  </p:clrMapOvr>
  <p:transition spd="slow">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5ECB6FB3-2963-4575-A4F8-8CFA7FDC8FCF}"/>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מציין מיקום תוכן 2">
            <a:extLst>
              <a:ext uri="{FF2B5EF4-FFF2-40B4-BE49-F238E27FC236}">
                <a16:creationId xmlns:a16="http://schemas.microsoft.com/office/drawing/2014/main" id="{DF418DDD-6D08-4C0A-8DDF-32B5ACB366D7}"/>
              </a:ext>
            </a:extLst>
          </p:cNvPr>
          <p:cNvSpPr txBox="1">
            <a:spLocks/>
          </p:cNvSpPr>
          <p:nvPr/>
        </p:nvSpPr>
        <p:spPr>
          <a:xfrm>
            <a:off x="-108284" y="2707104"/>
            <a:ext cx="12300285" cy="4339647"/>
          </a:xfrm>
          <a:prstGeom prst="rect">
            <a:avLst/>
          </a:prstGeom>
        </p:spPr>
        <p:txBody>
          <a:bodyPr vert="horz" lIns="91440" tIns="45720" rIns="91440" bIns="45720" rtlCol="1">
            <a:normAutofit fontScale="850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he-IL" b="1" dirty="0"/>
          </a:p>
          <a:p>
            <a:pPr algn="r"/>
            <a:endParaRPr lang="he-IL" b="1" dirty="0"/>
          </a:p>
          <a:p>
            <a:pPr algn="r"/>
            <a:r>
              <a:rPr lang="he-IL" sz="3300" b="1" u="sng" dirty="0"/>
              <a:t>שכר עבודה לעניין תקנות פיצויי פיטורין</a:t>
            </a:r>
          </a:p>
          <a:p>
            <a:pPr algn="r"/>
            <a:r>
              <a:rPr lang="he-IL" sz="2800" dirty="0"/>
              <a:t>זהו השכר ברוטו שממנו הופרש בפועל לפיצויים (ברוטו פנסיה). הסכום שהמעסיק "מתחייב" עליו עפ"י חוק פיצויי פיטורין. לרוב יהיה שונה סכום זה מהמשכורת החודשית האחרונה לפני פרישה.  נתון זה לא נכנס למערכות מס הכנסה אך אין להשאירו ריק.</a:t>
            </a:r>
          </a:p>
          <a:p>
            <a:pPr algn="r"/>
            <a:r>
              <a:rPr lang="he-IL" dirty="0"/>
              <a:t>תקנות פיצויי פיטורים (חישוב הפיצויים והתפטרות שרואים אותה כפיטורים), תשכ"ד-1964</a:t>
            </a:r>
            <a:br>
              <a:rPr lang="en-US" dirty="0"/>
            </a:br>
            <a:br>
              <a:rPr lang="en-US" b="1" dirty="0"/>
            </a:br>
            <a:r>
              <a:rPr lang="he-IL" dirty="0"/>
              <a:t>1.    (א)  הרכיבים שיובאו בחשבון שכר העבודה </a:t>
            </a:r>
            <a:r>
              <a:rPr lang="he-IL" dirty="0" err="1"/>
              <a:t>לענין</a:t>
            </a:r>
            <a:r>
              <a:rPr lang="he-IL" dirty="0"/>
              <a:t> תקנות אלה הם:</a:t>
            </a:r>
          </a:p>
          <a:p>
            <a:pPr algn="r"/>
            <a:r>
              <a:rPr lang="he-IL" dirty="0"/>
              <a:t>	(1)   שכר יסוד; (2)   תוספת ותק; (3)   תוספת יוקר המחיה; (4)   תוספת משפחה.</a:t>
            </a:r>
            <a:br>
              <a:rPr lang="en-US" dirty="0"/>
            </a:br>
            <a:br>
              <a:rPr lang="en-US" dirty="0"/>
            </a:br>
            <a:r>
              <a:rPr lang="he-IL" dirty="0"/>
              <a:t>(ב)  נכללת בשכר עבודה תוספת מחלקתית או תוספת מקצועית, יראו תוספות אלה כחלק משכר היסוד.</a:t>
            </a:r>
          </a:p>
          <a:p>
            <a:pPr algn="r"/>
            <a:r>
              <a:rPr lang="he-IL" dirty="0"/>
              <a:t>      (ג)   לא היה שכר העובד משתלם לפי הרכיבים המנויים בתקנת משנה (א) או לפי חלק מהם, יובא</a:t>
            </a:r>
            <a:br>
              <a:rPr lang="en-US" dirty="0"/>
            </a:br>
            <a:r>
              <a:rPr lang="he-IL" dirty="0"/>
              <a:t>            בחשבון שכרו שכר העבודה הרגיל ללא תוספות.        לסיכום: </a:t>
            </a:r>
            <a:r>
              <a:rPr lang="he-IL" b="1" dirty="0"/>
              <a:t>ברוטו פנסיה/ שכר מבוטח</a:t>
            </a:r>
          </a:p>
          <a:p>
            <a:pPr algn="r"/>
            <a:endParaRPr lang="en-US" b="1" dirty="0"/>
          </a:p>
        </p:txBody>
      </p:sp>
      <p:pic>
        <p:nvPicPr>
          <p:cNvPr id="16" name="תמונה 15">
            <a:extLst>
              <a:ext uri="{FF2B5EF4-FFF2-40B4-BE49-F238E27FC236}">
                <a16:creationId xmlns:a16="http://schemas.microsoft.com/office/drawing/2014/main" id="{0B01202C-1AB6-4294-B9B9-0CED80E290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9264" y="2108409"/>
            <a:ext cx="9257016" cy="1058277"/>
          </a:xfrm>
          <a:prstGeom prst="rect">
            <a:avLst/>
          </a:prstGeom>
        </p:spPr>
      </p:pic>
      <p:sp>
        <p:nvSpPr>
          <p:cNvPr id="17" name="אליפסה 16">
            <a:extLst>
              <a:ext uri="{FF2B5EF4-FFF2-40B4-BE49-F238E27FC236}">
                <a16:creationId xmlns:a16="http://schemas.microsoft.com/office/drawing/2014/main" id="{CC31630F-9873-4025-860A-F3BD278F6A5A}"/>
              </a:ext>
            </a:extLst>
          </p:cNvPr>
          <p:cNvSpPr/>
          <p:nvPr/>
        </p:nvSpPr>
        <p:spPr>
          <a:xfrm>
            <a:off x="1754188" y="2108409"/>
            <a:ext cx="3657600" cy="9982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itle 1">
            <a:extLst>
              <a:ext uri="{FF2B5EF4-FFF2-40B4-BE49-F238E27FC236}">
                <a16:creationId xmlns:a16="http://schemas.microsoft.com/office/drawing/2014/main" id="{BD54A96C-FECB-4067-8A7F-BE19729E09CE}"/>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שכר עבודה</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Tree>
    <p:extLst>
      <p:ext uri="{BB962C8B-B14F-4D97-AF65-F5344CB8AC3E}">
        <p14:creationId xmlns:p14="http://schemas.microsoft.com/office/powerpoint/2010/main" val="155449513"/>
      </p:ext>
    </p:extLst>
  </p:cSld>
  <p:clrMapOvr>
    <a:masterClrMapping/>
  </p:clrMapOvr>
  <p:transition spd="slow">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1F9E9FF8-1DEF-4FA4-86FD-095F202B3608}"/>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שינויים בשכר/שעורי משרה/חל"ת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16" name="תמונה 15">
            <a:extLst>
              <a:ext uri="{FF2B5EF4-FFF2-40B4-BE49-F238E27FC236}">
                <a16:creationId xmlns:a16="http://schemas.microsoft.com/office/drawing/2014/main" id="{A31DF147-73E5-44E8-9984-984C12ECA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7659" y="1968823"/>
            <a:ext cx="7505350" cy="1604338"/>
          </a:xfrm>
          <a:prstGeom prst="rect">
            <a:avLst/>
          </a:prstGeom>
        </p:spPr>
      </p:pic>
      <p:sp>
        <p:nvSpPr>
          <p:cNvPr id="17" name="מציין מיקום תוכן 2">
            <a:extLst>
              <a:ext uri="{FF2B5EF4-FFF2-40B4-BE49-F238E27FC236}">
                <a16:creationId xmlns:a16="http://schemas.microsoft.com/office/drawing/2014/main" id="{9483F024-C4AD-40F6-B7F2-A49E6B09700B}"/>
              </a:ext>
            </a:extLst>
          </p:cNvPr>
          <p:cNvSpPr txBox="1">
            <a:spLocks/>
          </p:cNvSpPr>
          <p:nvPr/>
        </p:nvSpPr>
        <p:spPr>
          <a:xfrm>
            <a:off x="105982" y="3850104"/>
            <a:ext cx="11813887" cy="252450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600"/>
              </a:spcBef>
              <a:spcAft>
                <a:spcPts val="1200"/>
              </a:spcAft>
            </a:pPr>
            <a:r>
              <a:rPr lang="he-IL" b="1" dirty="0"/>
              <a:t>במקרה של שינויים באחוזי משרה, ללא הפחתה ריאלית בשכר, נפעל בצורה הבאה:</a:t>
            </a:r>
            <a:br>
              <a:rPr lang="en-US" dirty="0"/>
            </a:br>
            <a:r>
              <a:rPr lang="he-IL" dirty="0"/>
              <a:t>א. המשכורת האחרונה תותאם למשרה מלאה</a:t>
            </a:r>
            <a:br>
              <a:rPr lang="en-US" dirty="0"/>
            </a:br>
            <a:r>
              <a:rPr lang="he-IL" dirty="0"/>
              <a:t>ב. התוצאה תוכפל לכל תקופה בנפרד באחוזי המשרה שהיו באותה תקופה</a:t>
            </a:r>
            <a:br>
              <a:rPr lang="en-US" dirty="0"/>
            </a:br>
            <a:r>
              <a:rPr lang="he-IL" dirty="0"/>
              <a:t>ג. את הסכום הכולל נחלק בסך שנות העבודה ונקבל את "</a:t>
            </a:r>
            <a:r>
              <a:rPr lang="he-IL" b="1" dirty="0"/>
              <a:t>המשכורת האחרונה</a:t>
            </a:r>
            <a:r>
              <a:rPr lang="he-IL" dirty="0"/>
              <a:t>".</a:t>
            </a:r>
            <a:br>
              <a:rPr lang="en-US" dirty="0"/>
            </a:br>
            <a:r>
              <a:rPr lang="he-IL" dirty="0"/>
              <a:t>במקרה של מעבר ממשרה חלקית למשרה מלאה, קיימת פרשנות שעל פיה המשכורת האחרונה תהווה בסיס לחישוב הפטור לכל תקופת העבודה. במקרה כזה, עדיף לא למלא חלק ז' בטופס</a:t>
            </a:r>
            <a:br>
              <a:rPr lang="en-US" dirty="0"/>
            </a:br>
            <a:endParaRPr lang="he-IL" dirty="0"/>
          </a:p>
          <a:p>
            <a:pPr algn="r"/>
            <a:endParaRPr lang="en-US" dirty="0"/>
          </a:p>
        </p:txBody>
      </p:sp>
    </p:spTree>
    <p:extLst>
      <p:ext uri="{BB962C8B-B14F-4D97-AF65-F5344CB8AC3E}">
        <p14:creationId xmlns:p14="http://schemas.microsoft.com/office/powerpoint/2010/main" val="1188127459"/>
      </p:ext>
    </p:extLst>
  </p:cSld>
  <p:clrMapOvr>
    <a:masterClrMapping/>
  </p:clrMapOvr>
  <p:transition spd="slow">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E29FA26D-4EF6-413F-9584-0327974C36B8}"/>
              </a:ext>
            </a:extLst>
          </p:cNvPr>
          <p:cNvPicPr>
            <a:picLocks noChangeAspect="1"/>
          </p:cNvPicPr>
          <p:nvPr/>
        </p:nvPicPr>
        <p:blipFill rotWithShape="1">
          <a:blip r:embed="rId3">
            <a:extLst>
              <a:ext uri="{28A0092B-C50C-407E-A947-70E740481C1C}">
                <a14:useLocalDpi xmlns:a14="http://schemas.microsoft.com/office/drawing/2010/main" val="0"/>
              </a:ext>
            </a:extLst>
          </a:blip>
          <a:srcRect t="18835" b="43592"/>
          <a:stretch/>
        </p:blipFill>
        <p:spPr>
          <a:xfrm>
            <a:off x="0" y="5557223"/>
            <a:ext cx="2854712" cy="1300777"/>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שינויים בשכר/שעורי משרה/חל"ת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17" name="מציין מיקום תוכן 2">
            <a:extLst>
              <a:ext uri="{FF2B5EF4-FFF2-40B4-BE49-F238E27FC236}">
                <a16:creationId xmlns:a16="http://schemas.microsoft.com/office/drawing/2014/main" id="{9483F024-C4AD-40F6-B7F2-A49E6B09700B}"/>
              </a:ext>
            </a:extLst>
          </p:cNvPr>
          <p:cNvSpPr txBox="1">
            <a:spLocks/>
          </p:cNvSpPr>
          <p:nvPr/>
        </p:nvSpPr>
        <p:spPr>
          <a:xfrm>
            <a:off x="0" y="2079924"/>
            <a:ext cx="11813887" cy="252450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2000" dirty="0"/>
              <a:t>                                       </a:t>
            </a:r>
            <a:r>
              <a:rPr lang="he-IL" sz="2000" u="sng" dirty="0"/>
              <a:t>וותק</a:t>
            </a:r>
            <a:r>
              <a:rPr lang="he-IL" sz="2000" dirty="0"/>
              <a:t>                </a:t>
            </a:r>
            <a:r>
              <a:rPr lang="he-IL" sz="2000" u="sng" dirty="0"/>
              <a:t>% משרה</a:t>
            </a:r>
            <a:r>
              <a:rPr lang="he-IL" sz="2000" dirty="0"/>
              <a:t>                           </a:t>
            </a:r>
            <a:r>
              <a:rPr lang="he-IL" sz="2000" u="sng" dirty="0"/>
              <a:t>שכר</a:t>
            </a:r>
            <a:r>
              <a:rPr lang="he-IL" sz="2000" dirty="0"/>
              <a:t>                 </a:t>
            </a:r>
            <a:r>
              <a:rPr lang="he-IL" sz="2000" u="sng" dirty="0" err="1"/>
              <a:t>שכר</a:t>
            </a:r>
            <a:r>
              <a:rPr lang="he-IL" sz="2000" u="sng" dirty="0"/>
              <a:t> מותאם</a:t>
            </a:r>
          </a:p>
          <a:p>
            <a:pPr algn="r"/>
            <a:r>
              <a:rPr lang="he-IL" sz="2000" dirty="0"/>
              <a:t>תקופה א'                      10 שנים                80%                       14,000 ₪              17,500 ₪ </a:t>
            </a:r>
          </a:p>
          <a:p>
            <a:pPr algn="r"/>
            <a:r>
              <a:rPr lang="he-IL" sz="2000" dirty="0"/>
              <a:t>תקופה ב'                      10 שנים                50%                             9,000 ₪                18,000 ₪ </a:t>
            </a:r>
          </a:p>
          <a:p>
            <a:pPr algn="r"/>
            <a:r>
              <a:rPr lang="he-IL" sz="2000" dirty="0"/>
              <a:t>המענק שמשולם 250,000 ₪</a:t>
            </a:r>
          </a:p>
          <a:p>
            <a:pPr marL="342900" indent="-342900" algn="r">
              <a:buAutoNum type="arabicPeriod"/>
            </a:pPr>
            <a:r>
              <a:rPr lang="he-IL" sz="2000" dirty="0"/>
              <a:t>התאמת המשכורת בגין התקופה האחרונה למשרה מלאה: 9,000|50%  = 18,000 ₪</a:t>
            </a:r>
          </a:p>
          <a:p>
            <a:pPr marL="342900" indent="-342900" algn="r">
              <a:buAutoNum type="arabicPeriod"/>
            </a:pPr>
            <a:r>
              <a:rPr lang="he-IL" sz="2000" dirty="0"/>
              <a:t>18,000 * 80% * 10 שנות עבודה = 144,000 ₪ </a:t>
            </a:r>
            <a:br>
              <a:rPr lang="en-US" sz="2000" dirty="0"/>
            </a:br>
            <a:r>
              <a:rPr lang="he-IL" sz="2000" dirty="0"/>
              <a:t>18,000 * 50% * 10 שנות עבודה = 90,000 ₪ </a:t>
            </a:r>
          </a:p>
          <a:p>
            <a:pPr marL="342900" indent="-342900" algn="r">
              <a:buAutoNum type="arabicPeriod"/>
            </a:pPr>
            <a:r>
              <a:rPr lang="he-IL" sz="2000" dirty="0"/>
              <a:t>הגדרת "</a:t>
            </a:r>
            <a:r>
              <a:rPr lang="he-IL" sz="2000" b="1" dirty="0"/>
              <a:t>משכורת אחרונה לחישוב</a:t>
            </a:r>
            <a:r>
              <a:rPr lang="he-IL" sz="2000" dirty="0"/>
              <a:t>" : 11,700 ₪ = 20/ (144,000 + 90,000)</a:t>
            </a:r>
          </a:p>
          <a:p>
            <a:pPr marL="342900" indent="-342900" algn="r">
              <a:buAutoNum type="arabicPeriod"/>
            </a:pPr>
            <a:r>
              <a:rPr lang="he-IL" sz="2000" dirty="0"/>
              <a:t>חישוב החלק הפטור: 12,380 / </a:t>
            </a:r>
            <a:r>
              <a:rPr lang="he-IL" sz="2000" b="1" u="sng" dirty="0">
                <a:solidFill>
                  <a:srgbClr val="FF0000"/>
                </a:solidFill>
              </a:rPr>
              <a:t>11,700</a:t>
            </a:r>
            <a:r>
              <a:rPr lang="he-IL" sz="2000" dirty="0"/>
              <a:t> (הנמוך מבניהם) 11,700 * 20 = 234,000 ₪</a:t>
            </a:r>
          </a:p>
          <a:p>
            <a:pPr marL="342900" indent="-342900" algn="r">
              <a:buAutoNum type="arabicPeriod"/>
            </a:pPr>
            <a:r>
              <a:rPr lang="he-IL" sz="2000" dirty="0"/>
              <a:t>הסכום החייב במס = 16,000 ₪   במקרה זה על העובד להביא אישור ממס הכנסה.</a:t>
            </a:r>
            <a:br>
              <a:rPr lang="en-US" sz="2000" dirty="0"/>
            </a:br>
            <a:r>
              <a:rPr lang="he-IL" sz="2000" dirty="0"/>
              <a:t>באישור יש לשים לב שהכותרת הוא פיצויי פיטורין או מענק פרישה </a:t>
            </a:r>
            <a:r>
              <a:rPr lang="he-IL" sz="2000" b="1" dirty="0"/>
              <a:t>ולא "משכורת / שכר עבודה"</a:t>
            </a:r>
            <a:endParaRPr lang="he-IL" sz="2000" dirty="0"/>
          </a:p>
          <a:p>
            <a:pPr algn="r"/>
            <a:endParaRPr lang="en-US" sz="2000" dirty="0"/>
          </a:p>
        </p:txBody>
      </p:sp>
    </p:spTree>
    <p:extLst>
      <p:ext uri="{BB962C8B-B14F-4D97-AF65-F5344CB8AC3E}">
        <p14:creationId xmlns:p14="http://schemas.microsoft.com/office/powerpoint/2010/main" val="1591833068"/>
      </p:ext>
    </p:extLst>
  </p:cSld>
  <p:clrMapOvr>
    <a:masterClrMapping/>
  </p:clrMapOvr>
  <p:transition spd="slow">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שינויים בשכר/שעורי משרה/חל"ת</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17" name="מציין מיקום תוכן 2">
            <a:extLst>
              <a:ext uri="{FF2B5EF4-FFF2-40B4-BE49-F238E27FC236}">
                <a16:creationId xmlns:a16="http://schemas.microsoft.com/office/drawing/2014/main" id="{9483F024-C4AD-40F6-B7F2-A49E6B09700B}"/>
              </a:ext>
            </a:extLst>
          </p:cNvPr>
          <p:cNvSpPr txBox="1">
            <a:spLocks/>
          </p:cNvSpPr>
          <p:nvPr/>
        </p:nvSpPr>
        <p:spPr>
          <a:xfrm>
            <a:off x="0" y="2078239"/>
            <a:ext cx="11813887" cy="3399140"/>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2800" b="1" dirty="0"/>
              <a:t>במקרה של הפחתה ריאלית בשכר במהלך תקופת העבודה, נפעל בצורה הבאה:</a:t>
            </a:r>
            <a:br>
              <a:rPr lang="en-US" sz="2800" b="1" dirty="0"/>
            </a:br>
            <a:r>
              <a:rPr lang="he-IL" sz="2800" b="1" dirty="0"/>
              <a:t>    </a:t>
            </a:r>
            <a:r>
              <a:rPr lang="he-IL" sz="2800" dirty="0"/>
              <a:t>א. נפריד בין התקופה שעד להפחתת השכר לבין התקופה שלאחריה.</a:t>
            </a:r>
          </a:p>
          <a:p>
            <a:pPr algn="r"/>
            <a:r>
              <a:rPr lang="he-IL" sz="2800" dirty="0"/>
              <a:t>    ב. המשכורת האחרונה הריאלית שהייתה טרם ההפחתה תקבע לחישוב הפטור על </a:t>
            </a:r>
          </a:p>
          <a:p>
            <a:pPr algn="r"/>
            <a:r>
              <a:rPr lang="he-IL" sz="2800" dirty="0"/>
              <a:t>        הפיצויים שהתקבלו בגין אותה תקופה.</a:t>
            </a:r>
          </a:p>
          <a:p>
            <a:pPr algn="r"/>
            <a:r>
              <a:rPr lang="he-IL" sz="2800" dirty="0"/>
              <a:t>    ג. המשכורת האחרונה שלפני הפיטורים תקבע לחישוב הפטור ליתרת התקופה.</a:t>
            </a:r>
          </a:p>
          <a:p>
            <a:pPr algn="r"/>
            <a:r>
              <a:rPr lang="he-IL" sz="2800" dirty="0"/>
              <a:t>    ד. את הסכום הכולל נחלק בסך שנות העבודה ונקבל את "</a:t>
            </a:r>
            <a:r>
              <a:rPr lang="he-IL" sz="2800" b="1" dirty="0"/>
              <a:t>המשכורת האחרונה</a:t>
            </a:r>
            <a:r>
              <a:rPr lang="he-IL" sz="2800" dirty="0"/>
              <a:t>"</a:t>
            </a:r>
          </a:p>
          <a:p>
            <a:pPr algn="r"/>
            <a:endParaRPr lang="he-IL" sz="2800" b="1" dirty="0"/>
          </a:p>
          <a:p>
            <a:pPr algn="r"/>
            <a:r>
              <a:rPr lang="he-IL" sz="2800" b="1" dirty="0"/>
              <a:t>לשים לב ! במקרה כזה, צריך למלא את העמודה "משכורת אחרונה לתקופה" בחלק ז' של טופס 161  </a:t>
            </a:r>
          </a:p>
        </p:txBody>
      </p:sp>
    </p:spTree>
    <p:extLst>
      <p:ext uri="{BB962C8B-B14F-4D97-AF65-F5344CB8AC3E}">
        <p14:creationId xmlns:p14="http://schemas.microsoft.com/office/powerpoint/2010/main" val="3309729669"/>
      </p:ext>
    </p:extLst>
  </p:cSld>
  <p:clrMapOvr>
    <a:masterClrMapping/>
  </p:clrMapOvr>
  <p:transition spd="slow">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pic>
        <p:nvPicPr>
          <p:cNvPr id="15" name="תמונה 14"/>
          <p:cNvPicPr>
            <a:picLocks noChangeAspect="1"/>
          </p:cNvPicPr>
          <p:nvPr/>
        </p:nvPicPr>
        <p:blipFill rotWithShape="1">
          <a:blip r:embed="rId7">
            <a:extLst>
              <a:ext uri="{28A0092B-C50C-407E-A947-70E740481C1C}">
                <a14:useLocalDpi xmlns:a14="http://schemas.microsoft.com/office/drawing/2010/main" val="0"/>
              </a:ext>
            </a:extLst>
          </a:blip>
          <a:srcRect t="27042" b="29720"/>
          <a:stretch/>
        </p:blipFill>
        <p:spPr>
          <a:xfrm>
            <a:off x="105983" y="6078260"/>
            <a:ext cx="2985354" cy="779740"/>
          </a:xfrm>
          <a:prstGeom prst="rect">
            <a:avLst/>
          </a:prstGeom>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a:t>
            </a:r>
          </a:p>
          <a:p>
            <a:pPr>
              <a:defRPr/>
            </a:pPr>
            <a:r>
              <a:rPr lang="he-IL" sz="4000" b="1" u="sng" dirty="0">
                <a:solidFill>
                  <a:srgbClr val="FF0000"/>
                </a:solidFill>
                <a:cs typeface="+mn-cs"/>
              </a:rPr>
              <a:t>סעיף ח – פירוט </a:t>
            </a:r>
          </a:p>
          <a:p>
            <a:pPr>
              <a:defRPr/>
            </a:pPr>
            <a:r>
              <a:rPr lang="he-IL" sz="4000" b="1" u="sng" dirty="0">
                <a:solidFill>
                  <a:srgbClr val="FF0000"/>
                </a:solidFill>
                <a:cs typeface="+mn-cs"/>
              </a:rPr>
              <a:t>מענקי פיצויים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11" name="מציין מיקום תוכן 4">
            <a:extLst>
              <a:ext uri="{FF2B5EF4-FFF2-40B4-BE49-F238E27FC236}">
                <a16:creationId xmlns:a16="http://schemas.microsoft.com/office/drawing/2014/main" id="{8EC0F24D-84AD-41C7-8F77-EBB65913E2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75" y="1487344"/>
            <a:ext cx="7802322" cy="3246151"/>
          </a:xfrm>
          <a:prstGeom prst="rect">
            <a:avLst/>
          </a:prstGeom>
        </p:spPr>
      </p:pic>
      <p:pic>
        <p:nvPicPr>
          <p:cNvPr id="16" name="תמונה 15">
            <a:extLst>
              <a:ext uri="{FF2B5EF4-FFF2-40B4-BE49-F238E27FC236}">
                <a16:creationId xmlns:a16="http://schemas.microsoft.com/office/drawing/2014/main" id="{D8E1452C-045E-424B-B006-B10FA7430D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83" y="5138802"/>
            <a:ext cx="7808898" cy="1685494"/>
          </a:xfrm>
          <a:prstGeom prst="rect">
            <a:avLst/>
          </a:prstGeom>
        </p:spPr>
      </p:pic>
      <p:pic>
        <p:nvPicPr>
          <p:cNvPr id="18" name="תמונה 17">
            <a:extLst>
              <a:ext uri="{FF2B5EF4-FFF2-40B4-BE49-F238E27FC236}">
                <a16:creationId xmlns:a16="http://schemas.microsoft.com/office/drawing/2014/main" id="{A5FC157B-385E-4253-8EB1-D936D5458BF9}"/>
              </a:ext>
            </a:extLst>
          </p:cNvPr>
          <p:cNvPicPr>
            <a:picLocks noChangeAspect="1"/>
          </p:cNvPicPr>
          <p:nvPr/>
        </p:nvPicPr>
        <p:blipFill>
          <a:blip r:embed="rId10"/>
          <a:stretch>
            <a:fillRect/>
          </a:stretch>
        </p:blipFill>
        <p:spPr>
          <a:xfrm rot="654290">
            <a:off x="4132901" y="2401322"/>
            <a:ext cx="3392295" cy="2867091"/>
          </a:xfrm>
          <a:prstGeom prst="rect">
            <a:avLst/>
          </a:prstGeom>
        </p:spPr>
      </p:pic>
      <p:cxnSp>
        <p:nvCxnSpPr>
          <p:cNvPr id="3" name="מחבר ישר 2">
            <a:extLst>
              <a:ext uri="{FF2B5EF4-FFF2-40B4-BE49-F238E27FC236}">
                <a16:creationId xmlns:a16="http://schemas.microsoft.com/office/drawing/2014/main" id="{A258A0DE-4135-4309-94A4-99ED986DDB90}"/>
              </a:ext>
            </a:extLst>
          </p:cNvPr>
          <p:cNvCxnSpPr/>
          <p:nvPr/>
        </p:nvCxnSpPr>
        <p:spPr>
          <a:xfrm>
            <a:off x="6332220" y="2232063"/>
            <a:ext cx="14335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מחבר ישר 18">
            <a:extLst>
              <a:ext uri="{FF2B5EF4-FFF2-40B4-BE49-F238E27FC236}">
                <a16:creationId xmlns:a16="http://schemas.microsoft.com/office/drawing/2014/main" id="{1C8AD918-A202-4DD9-8222-9664848F052C}"/>
              </a:ext>
            </a:extLst>
          </p:cNvPr>
          <p:cNvCxnSpPr/>
          <p:nvPr/>
        </p:nvCxnSpPr>
        <p:spPr>
          <a:xfrm>
            <a:off x="6332220" y="3150273"/>
            <a:ext cx="14335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מחבר ישר 19">
            <a:extLst>
              <a:ext uri="{FF2B5EF4-FFF2-40B4-BE49-F238E27FC236}">
                <a16:creationId xmlns:a16="http://schemas.microsoft.com/office/drawing/2014/main" id="{338F0127-829E-42CB-BB18-AFB81307911E}"/>
              </a:ext>
            </a:extLst>
          </p:cNvPr>
          <p:cNvCxnSpPr/>
          <p:nvPr/>
        </p:nvCxnSpPr>
        <p:spPr>
          <a:xfrm>
            <a:off x="6332220" y="4156113"/>
            <a:ext cx="1433544"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תיבת טקסט 3">
            <a:extLst>
              <a:ext uri="{FF2B5EF4-FFF2-40B4-BE49-F238E27FC236}">
                <a16:creationId xmlns:a16="http://schemas.microsoft.com/office/drawing/2014/main" id="{8D6A716B-3917-494F-8D55-848E9C6BD880}"/>
              </a:ext>
            </a:extLst>
          </p:cNvPr>
          <p:cNvSpPr txBox="1"/>
          <p:nvPr/>
        </p:nvSpPr>
        <p:spPr>
          <a:xfrm>
            <a:off x="5788374" y="2287142"/>
            <a:ext cx="1977390" cy="307777"/>
          </a:xfrm>
          <a:prstGeom prst="rect">
            <a:avLst/>
          </a:prstGeom>
          <a:noFill/>
        </p:spPr>
        <p:txBody>
          <a:bodyPr wrap="square" rtlCol="1">
            <a:spAutoFit/>
          </a:bodyPr>
          <a:lstStyle/>
          <a:p>
            <a:r>
              <a:rPr lang="he-IL" sz="1400" dirty="0"/>
              <a:t>תשלומים פטורים</a:t>
            </a:r>
          </a:p>
        </p:txBody>
      </p:sp>
      <p:sp>
        <p:nvSpPr>
          <p:cNvPr id="21" name="תיבת טקסט 20">
            <a:extLst>
              <a:ext uri="{FF2B5EF4-FFF2-40B4-BE49-F238E27FC236}">
                <a16:creationId xmlns:a16="http://schemas.microsoft.com/office/drawing/2014/main" id="{6310DF5E-420F-405C-9023-48B41B7C93FF}"/>
              </a:ext>
            </a:extLst>
          </p:cNvPr>
          <p:cNvSpPr txBox="1"/>
          <p:nvPr/>
        </p:nvSpPr>
        <p:spPr>
          <a:xfrm>
            <a:off x="5788374" y="3222506"/>
            <a:ext cx="1977390" cy="307777"/>
          </a:xfrm>
          <a:prstGeom prst="rect">
            <a:avLst/>
          </a:prstGeom>
          <a:noFill/>
        </p:spPr>
        <p:txBody>
          <a:bodyPr wrap="square" rtlCol="1">
            <a:spAutoFit/>
          </a:bodyPr>
          <a:lstStyle/>
          <a:p>
            <a:r>
              <a:rPr lang="he-IL" sz="1400" dirty="0"/>
              <a:t>תשלומים פטורים</a:t>
            </a:r>
          </a:p>
        </p:txBody>
      </p:sp>
      <p:sp>
        <p:nvSpPr>
          <p:cNvPr id="22" name="תיבת טקסט 21">
            <a:extLst>
              <a:ext uri="{FF2B5EF4-FFF2-40B4-BE49-F238E27FC236}">
                <a16:creationId xmlns:a16="http://schemas.microsoft.com/office/drawing/2014/main" id="{E2DD0D83-D197-4F98-8CA8-5B4A8AC4D2F1}"/>
              </a:ext>
            </a:extLst>
          </p:cNvPr>
          <p:cNvSpPr txBox="1"/>
          <p:nvPr/>
        </p:nvSpPr>
        <p:spPr>
          <a:xfrm>
            <a:off x="5788374" y="4253644"/>
            <a:ext cx="1977390" cy="307777"/>
          </a:xfrm>
          <a:prstGeom prst="rect">
            <a:avLst/>
          </a:prstGeom>
          <a:noFill/>
        </p:spPr>
        <p:txBody>
          <a:bodyPr wrap="square" rtlCol="1">
            <a:spAutoFit/>
          </a:bodyPr>
          <a:lstStyle/>
          <a:p>
            <a:r>
              <a:rPr lang="he-IL" sz="1400" dirty="0"/>
              <a:t>תשלומים פטורים</a:t>
            </a:r>
          </a:p>
        </p:txBody>
      </p:sp>
    </p:spTree>
    <p:extLst>
      <p:ext uri="{BB962C8B-B14F-4D97-AF65-F5344CB8AC3E}">
        <p14:creationId xmlns:p14="http://schemas.microsoft.com/office/powerpoint/2010/main" val="3715342290"/>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8" name="תמונה 7">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9" name="מלבן 4"/>
          <p:cNvSpPr>
            <a:spLocks noChangeArrowheads="1"/>
          </p:cNvSpPr>
          <p:nvPr/>
        </p:nvSpPr>
        <p:spPr bwMode="auto">
          <a:xfrm>
            <a:off x="331243" y="1610026"/>
            <a:ext cx="11341100" cy="40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he-IL" altLang="en-US" sz="4000" dirty="0"/>
              <a:t>בשל משבר הקורונה רשות שוק ההון מפרסמת שורה של צעדים במטרה להקל על העובדים ועל המעסיקים. </a:t>
            </a:r>
          </a:p>
          <a:p>
            <a:pPr marL="571500" indent="-571500">
              <a:spcBef>
                <a:spcPts val="600"/>
              </a:spcBef>
              <a:spcAft>
                <a:spcPts val="600"/>
              </a:spcAft>
              <a:buFont typeface="Arial" panose="020B0604020202020204" pitchFamily="34" charset="0"/>
              <a:buChar char="•"/>
            </a:pPr>
            <a:r>
              <a:rPr lang="he-IL" altLang="en-US" sz="4000" dirty="0"/>
              <a:t>אפשרות לדחיית התשלומים לקרן הפנסיה והארכת תקופת הכיסוי הזמני בקרן ל- 12 חודשים.</a:t>
            </a:r>
          </a:p>
          <a:p>
            <a:pPr marL="571500" indent="-571500">
              <a:spcBef>
                <a:spcPts val="600"/>
              </a:spcBef>
              <a:spcAft>
                <a:spcPts val="600"/>
              </a:spcAft>
              <a:buFont typeface="Arial" panose="020B0604020202020204" pitchFamily="34" charset="0"/>
              <a:buChar char="•"/>
            </a:pPr>
            <a:r>
              <a:rPr lang="he-IL" sz="4000" dirty="0"/>
              <a:t>דחיית מועדי התשלום לקרנות הפנסיה של העובדים – עד סוף החודש.</a:t>
            </a:r>
          </a:p>
          <a:p>
            <a:pPr>
              <a:spcBef>
                <a:spcPts val="600"/>
              </a:spcBef>
              <a:spcAft>
                <a:spcPts val="600"/>
              </a:spcAft>
            </a:pPr>
            <a:endParaRPr lang="he-IL" altLang="en-US" sz="4000" dirty="0"/>
          </a:p>
        </p:txBody>
      </p:sp>
      <p:pic>
        <p:nvPicPr>
          <p:cNvPr id="12" name="תמונה 11">
            <a:extLst>
              <a:ext uri="{FF2B5EF4-FFF2-40B4-BE49-F238E27FC236}">
                <a16:creationId xmlns:a16="http://schemas.microsoft.com/office/drawing/2014/main" id="{2C934833-3E1D-4E5B-919E-83D83D0B9CD5}"/>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pic>
        <p:nvPicPr>
          <p:cNvPr id="13" name="תמונה 12">
            <a:extLst>
              <a:ext uri="{FF2B5EF4-FFF2-40B4-BE49-F238E27FC236}">
                <a16:creationId xmlns:a16="http://schemas.microsoft.com/office/drawing/2014/main" id="{369BE829-5FE8-4209-8EB4-5F0E5D64E36E}"/>
              </a:ext>
            </a:extLst>
          </p:cNvPr>
          <p:cNvPicPr>
            <a:picLocks noChangeAspect="1"/>
          </p:cNvPicPr>
          <p:nvPr/>
        </p:nvPicPr>
        <p:blipFill rotWithShape="1">
          <a:blip r:embed="rId5">
            <a:extLst>
              <a:ext uri="{28A0092B-C50C-407E-A947-70E740481C1C}">
                <a14:useLocalDpi xmlns:a14="http://schemas.microsoft.com/office/drawing/2010/main" val="0"/>
              </a:ext>
            </a:extLst>
          </a:blip>
          <a:srcRect t="18835" b="43592"/>
          <a:stretch/>
        </p:blipFill>
        <p:spPr>
          <a:xfrm>
            <a:off x="0" y="5568374"/>
            <a:ext cx="2854712" cy="1300777"/>
          </a:xfrm>
          <a:prstGeom prst="rect">
            <a:avLst/>
          </a:prstGeom>
        </p:spPr>
      </p:pic>
      <p:sp>
        <p:nvSpPr>
          <p:cNvPr id="14" name="מלבן 6">
            <a:extLst>
              <a:ext uri="{FF2B5EF4-FFF2-40B4-BE49-F238E27FC236}">
                <a16:creationId xmlns:a16="http://schemas.microsoft.com/office/drawing/2014/main" id="{DEFD29ED-1128-410A-8B95-BBCA134DC413}"/>
              </a:ext>
            </a:extLst>
          </p:cNvPr>
          <p:cNvSpPr>
            <a:spLocks noChangeArrowheads="1"/>
          </p:cNvSpPr>
          <p:nvPr/>
        </p:nvSpPr>
        <p:spPr bwMode="auto">
          <a:xfrm>
            <a:off x="6505194" y="121558"/>
            <a:ext cx="32461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rtl="1">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cs typeface="Levenim MT" panose="02010502060101010101" pitchFamily="2" charset="-79"/>
              </a:defRPr>
            </a:lvl1pPr>
            <a:lvl2pPr marL="742950" indent="-285750" algn="r" rtl="1">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cs typeface="Levenim MT" panose="02010502060101010101" pitchFamily="2" charset="-79"/>
              </a:defRPr>
            </a:lvl2pPr>
            <a:lvl3pPr marL="1143000" indent="-228600" algn="r" rtl="1">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cs typeface="Levenim MT" panose="02010502060101010101" pitchFamily="2" charset="-79"/>
              </a:defRPr>
            </a:lvl3pPr>
            <a:lvl4pPr marL="1600200" indent="-228600" algn="r" rtl="1">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cs typeface="Levenim MT" panose="02010502060101010101" pitchFamily="2" charset="-79"/>
              </a:defRPr>
            </a:lvl4pPr>
            <a:lvl5pPr marL="2057400" indent="-228600" algn="r" rtl="1">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cs typeface="Levenim MT" panose="02010502060101010101" pitchFamily="2" charset="-79"/>
              </a:defRPr>
            </a:lvl9pPr>
          </a:lstStyle>
          <a:p>
            <a:pPr>
              <a:lnSpc>
                <a:spcPts val="5475"/>
              </a:lnSpc>
              <a:spcBef>
                <a:spcPct val="0"/>
              </a:spcBef>
              <a:buClrTx/>
              <a:buSzTx/>
              <a:buNone/>
            </a:pPr>
            <a:r>
              <a:rPr lang="he-IL" altLang="en-US" sz="4400" b="1" dirty="0">
                <a:solidFill>
                  <a:schemeClr val="bg1"/>
                </a:solidFill>
                <a:cs typeface="Arial" panose="020B0604020202020204" pitchFamily="34" charset="0"/>
              </a:rPr>
              <a:t>הקלות של רשות שוק ההון</a:t>
            </a:r>
          </a:p>
        </p:txBody>
      </p:sp>
    </p:spTree>
    <p:extLst>
      <p:ext uri="{BB962C8B-B14F-4D97-AF65-F5344CB8AC3E}">
        <p14:creationId xmlns:p14="http://schemas.microsoft.com/office/powerpoint/2010/main" val="19027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a:t>
            </a:r>
          </a:p>
          <a:p>
            <a:pPr>
              <a:defRPr/>
            </a:pPr>
            <a:r>
              <a:rPr lang="he-IL" sz="4000" b="1" u="sng" dirty="0">
                <a:solidFill>
                  <a:srgbClr val="FF0000"/>
                </a:solidFill>
                <a:cs typeface="+mn-cs"/>
              </a:rPr>
              <a:t>סעיף ח – פירוט </a:t>
            </a:r>
          </a:p>
          <a:p>
            <a:pPr>
              <a:defRPr/>
            </a:pPr>
            <a:r>
              <a:rPr lang="he-IL" sz="4000" b="1" u="sng" dirty="0">
                <a:solidFill>
                  <a:srgbClr val="FF0000"/>
                </a:solidFill>
                <a:cs typeface="+mn-cs"/>
              </a:rPr>
              <a:t>מענקי פיצויים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11" name="מציין מיקום תוכן 4">
            <a:extLst>
              <a:ext uri="{FF2B5EF4-FFF2-40B4-BE49-F238E27FC236}">
                <a16:creationId xmlns:a16="http://schemas.microsoft.com/office/drawing/2014/main" id="{8EC0F24D-84AD-41C7-8F77-EBB65913E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75" y="1487344"/>
            <a:ext cx="7802322" cy="3246151"/>
          </a:xfrm>
          <a:prstGeom prst="rect">
            <a:avLst/>
          </a:prstGeom>
        </p:spPr>
      </p:pic>
      <p:pic>
        <p:nvPicPr>
          <p:cNvPr id="18" name="תמונה 17">
            <a:extLst>
              <a:ext uri="{FF2B5EF4-FFF2-40B4-BE49-F238E27FC236}">
                <a16:creationId xmlns:a16="http://schemas.microsoft.com/office/drawing/2014/main" id="{A5FC157B-385E-4253-8EB1-D936D5458BF9}"/>
              </a:ext>
            </a:extLst>
          </p:cNvPr>
          <p:cNvPicPr>
            <a:picLocks noChangeAspect="1"/>
          </p:cNvPicPr>
          <p:nvPr/>
        </p:nvPicPr>
        <p:blipFill>
          <a:blip r:embed="rId8"/>
          <a:stretch>
            <a:fillRect/>
          </a:stretch>
        </p:blipFill>
        <p:spPr>
          <a:xfrm rot="654290">
            <a:off x="3146986" y="2321771"/>
            <a:ext cx="3114264" cy="2632105"/>
          </a:xfrm>
          <a:prstGeom prst="rect">
            <a:avLst/>
          </a:prstGeom>
        </p:spPr>
      </p:pic>
      <p:pic>
        <p:nvPicPr>
          <p:cNvPr id="17" name="תמונה 16">
            <a:extLst>
              <a:ext uri="{FF2B5EF4-FFF2-40B4-BE49-F238E27FC236}">
                <a16:creationId xmlns:a16="http://schemas.microsoft.com/office/drawing/2014/main" id="{D1A8B779-0E75-4989-9EBB-50329C0906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7515" y="4807040"/>
            <a:ext cx="7376643" cy="2050959"/>
          </a:xfrm>
          <a:prstGeom prst="rect">
            <a:avLst/>
          </a:prstGeom>
        </p:spPr>
      </p:pic>
    </p:spTree>
    <p:extLst>
      <p:ext uri="{BB962C8B-B14F-4D97-AF65-F5344CB8AC3E}">
        <p14:creationId xmlns:p14="http://schemas.microsoft.com/office/powerpoint/2010/main" val="2002366738"/>
      </p:ext>
    </p:extLst>
  </p:cSld>
  <p:clrMapOvr>
    <a:masterClrMapping/>
  </p:clrMapOvr>
  <p:transition spd="slow">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a:t>
            </a:r>
          </a:p>
          <a:p>
            <a:pPr>
              <a:defRPr/>
            </a:pPr>
            <a:r>
              <a:rPr lang="he-IL" sz="4000" b="1" u="sng" dirty="0">
                <a:solidFill>
                  <a:srgbClr val="FF0000"/>
                </a:solidFill>
                <a:cs typeface="+mn-cs"/>
              </a:rPr>
              <a:t>סעיף ח – פירוט </a:t>
            </a:r>
          </a:p>
          <a:p>
            <a:pPr>
              <a:defRPr/>
            </a:pPr>
            <a:r>
              <a:rPr lang="he-IL" sz="4000" b="1" u="sng" dirty="0">
                <a:solidFill>
                  <a:srgbClr val="FF0000"/>
                </a:solidFill>
                <a:cs typeface="+mn-cs"/>
              </a:rPr>
              <a:t>מענקי פיצויים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11" name="מציין מיקום תוכן 4">
            <a:extLst>
              <a:ext uri="{FF2B5EF4-FFF2-40B4-BE49-F238E27FC236}">
                <a16:creationId xmlns:a16="http://schemas.microsoft.com/office/drawing/2014/main" id="{8EC0F24D-84AD-41C7-8F77-EBB65913E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75" y="1487344"/>
            <a:ext cx="7802322" cy="3246151"/>
          </a:xfrm>
          <a:prstGeom prst="rect">
            <a:avLst/>
          </a:prstGeom>
        </p:spPr>
      </p:pic>
      <p:sp>
        <p:nvSpPr>
          <p:cNvPr id="2" name="מלבן 1">
            <a:extLst>
              <a:ext uri="{FF2B5EF4-FFF2-40B4-BE49-F238E27FC236}">
                <a16:creationId xmlns:a16="http://schemas.microsoft.com/office/drawing/2014/main" id="{CB9EF9AE-1727-40CF-91CC-9F06D217B704}"/>
              </a:ext>
            </a:extLst>
          </p:cNvPr>
          <p:cNvSpPr/>
          <p:nvPr/>
        </p:nvSpPr>
        <p:spPr>
          <a:xfrm>
            <a:off x="409074" y="3440833"/>
            <a:ext cx="11669251" cy="3416320"/>
          </a:xfrm>
          <a:prstGeom prst="rect">
            <a:avLst/>
          </a:prstGeom>
        </p:spPr>
        <p:txBody>
          <a:bodyPr wrap="square">
            <a:spAutoFit/>
          </a:bodyPr>
          <a:lstStyle/>
          <a:p>
            <a:r>
              <a:rPr lang="he-IL" dirty="0"/>
              <a:t>על מנת לא לעכב את מסירת הטופס לעובד, </a:t>
            </a:r>
          </a:p>
          <a:p>
            <a:r>
              <a:rPr lang="he-IL" dirty="0"/>
              <a:t>חשוב לוודא:</a:t>
            </a:r>
            <a:br>
              <a:rPr lang="en-US" dirty="0"/>
            </a:br>
            <a:r>
              <a:rPr lang="he-IL" dirty="0"/>
              <a:t>1. סכומים נוספים שיופרשו לפיצויים מהתלוש</a:t>
            </a:r>
          </a:p>
          <a:p>
            <a:r>
              <a:rPr lang="he-IL" dirty="0"/>
              <a:t>    האחרון (שכר, רכיבי גמר חשבון)</a:t>
            </a:r>
            <a:br>
              <a:rPr lang="en-US" dirty="0"/>
            </a:br>
            <a:r>
              <a:rPr lang="he-IL" dirty="0"/>
              <a:t>2. סכומים שהופקדו בקופה אך טרם נקלטו </a:t>
            </a:r>
          </a:p>
          <a:p>
            <a:r>
              <a:rPr lang="he-IL" dirty="0"/>
              <a:t>    באישור יתרת הפיצויים סכומים אלו יש לרשום בשדה "</a:t>
            </a:r>
            <a:r>
              <a:rPr lang="he-IL" b="1" dirty="0"/>
              <a:t>צבירה נוספת</a:t>
            </a:r>
            <a:r>
              <a:rPr lang="he-IL" dirty="0"/>
              <a:t>" שבכל שורה בחלק ח' בטופס 161 וזה הדרך הנכונה להפיק    </a:t>
            </a:r>
          </a:p>
          <a:p>
            <a:r>
              <a:rPr lang="he-IL" dirty="0"/>
              <a:t>    טופס מבלי להמתין עד אשר ישולם התלוש האחרון או עד אשר ייקלט בקופה. אלו סיבות סרק אשר לא ממש יועילו למעסיק </a:t>
            </a:r>
          </a:p>
          <a:p>
            <a:r>
              <a:rPr lang="he-IL" dirty="0"/>
              <a:t>    בתביעה בבית הדין לעבודה.</a:t>
            </a:r>
          </a:p>
          <a:p>
            <a:r>
              <a:rPr lang="he-IL" dirty="0"/>
              <a:t>זכרו: הלנת פיצויי פיטורין נפסק כמעט תמיד, בניגוד להלנת שכר אשר בדרך כלל לא נפסק.</a:t>
            </a:r>
          </a:p>
          <a:p>
            <a:r>
              <a:rPr lang="he-IL" dirty="0"/>
              <a:t>במידה ויש יותר מ-3 משלמים, מוספים עוד עמוד 2 של הטופס, משנים את מספור הדפים בעט והסיכומים</a:t>
            </a:r>
          </a:p>
          <a:p>
            <a:r>
              <a:rPr lang="he-IL" dirty="0"/>
              <a:t>(חלקים ט' – </a:t>
            </a:r>
            <a:r>
              <a:rPr lang="he-IL" dirty="0" err="1"/>
              <a:t>יב</a:t>
            </a:r>
            <a:r>
              <a:rPr lang="he-IL" dirty="0"/>
              <a:t>') רק בעמוד ה-3/ האחרון.</a:t>
            </a:r>
          </a:p>
          <a:p>
            <a:endParaRPr lang="he-IL" dirty="0"/>
          </a:p>
        </p:txBody>
      </p:sp>
      <p:sp>
        <p:nvSpPr>
          <p:cNvPr id="3" name="אליפסה 2">
            <a:extLst>
              <a:ext uri="{FF2B5EF4-FFF2-40B4-BE49-F238E27FC236}">
                <a16:creationId xmlns:a16="http://schemas.microsoft.com/office/drawing/2014/main" id="{04C3A529-3673-4CAC-AD36-3B9DE54EDD80}"/>
              </a:ext>
            </a:extLst>
          </p:cNvPr>
          <p:cNvSpPr/>
          <p:nvPr/>
        </p:nvSpPr>
        <p:spPr>
          <a:xfrm>
            <a:off x="300789" y="2165684"/>
            <a:ext cx="1335506" cy="494602"/>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מחבר ישר 15">
            <a:extLst>
              <a:ext uri="{FF2B5EF4-FFF2-40B4-BE49-F238E27FC236}">
                <a16:creationId xmlns:a16="http://schemas.microsoft.com/office/drawing/2014/main" id="{65A9D90A-1D3A-41FA-A619-0FE5491B5922}"/>
              </a:ext>
            </a:extLst>
          </p:cNvPr>
          <p:cNvCxnSpPr/>
          <p:nvPr/>
        </p:nvCxnSpPr>
        <p:spPr>
          <a:xfrm>
            <a:off x="6332220" y="2232063"/>
            <a:ext cx="14335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מחבר ישר 18">
            <a:extLst>
              <a:ext uri="{FF2B5EF4-FFF2-40B4-BE49-F238E27FC236}">
                <a16:creationId xmlns:a16="http://schemas.microsoft.com/office/drawing/2014/main" id="{80C91718-D513-4F93-AF93-CAEC2024AF87}"/>
              </a:ext>
            </a:extLst>
          </p:cNvPr>
          <p:cNvCxnSpPr/>
          <p:nvPr/>
        </p:nvCxnSpPr>
        <p:spPr>
          <a:xfrm>
            <a:off x="6332220" y="3150273"/>
            <a:ext cx="14335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מחבר ישר 19">
            <a:extLst>
              <a:ext uri="{FF2B5EF4-FFF2-40B4-BE49-F238E27FC236}">
                <a16:creationId xmlns:a16="http://schemas.microsoft.com/office/drawing/2014/main" id="{2FBDBB4F-2666-487F-BAFD-60E46878617A}"/>
              </a:ext>
            </a:extLst>
          </p:cNvPr>
          <p:cNvCxnSpPr/>
          <p:nvPr/>
        </p:nvCxnSpPr>
        <p:spPr>
          <a:xfrm>
            <a:off x="6332220" y="4156113"/>
            <a:ext cx="1433544"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תיבת טקסט 20">
            <a:extLst>
              <a:ext uri="{FF2B5EF4-FFF2-40B4-BE49-F238E27FC236}">
                <a16:creationId xmlns:a16="http://schemas.microsoft.com/office/drawing/2014/main" id="{0B0758F6-006F-42FE-A25E-273E7DC54EB7}"/>
              </a:ext>
            </a:extLst>
          </p:cNvPr>
          <p:cNvSpPr txBox="1"/>
          <p:nvPr/>
        </p:nvSpPr>
        <p:spPr>
          <a:xfrm>
            <a:off x="5788374" y="2287142"/>
            <a:ext cx="1977390" cy="307777"/>
          </a:xfrm>
          <a:prstGeom prst="rect">
            <a:avLst/>
          </a:prstGeom>
          <a:noFill/>
        </p:spPr>
        <p:txBody>
          <a:bodyPr wrap="square" rtlCol="1">
            <a:spAutoFit/>
          </a:bodyPr>
          <a:lstStyle/>
          <a:p>
            <a:r>
              <a:rPr lang="he-IL" sz="1400" dirty="0"/>
              <a:t>תשלומים פטורים</a:t>
            </a:r>
          </a:p>
        </p:txBody>
      </p:sp>
      <p:sp>
        <p:nvSpPr>
          <p:cNvPr id="22" name="תיבת טקסט 21">
            <a:extLst>
              <a:ext uri="{FF2B5EF4-FFF2-40B4-BE49-F238E27FC236}">
                <a16:creationId xmlns:a16="http://schemas.microsoft.com/office/drawing/2014/main" id="{1D941B01-6A09-4629-B6C3-93C906F0C38B}"/>
              </a:ext>
            </a:extLst>
          </p:cNvPr>
          <p:cNvSpPr txBox="1"/>
          <p:nvPr/>
        </p:nvSpPr>
        <p:spPr>
          <a:xfrm>
            <a:off x="5788374" y="3222506"/>
            <a:ext cx="1977390" cy="307777"/>
          </a:xfrm>
          <a:prstGeom prst="rect">
            <a:avLst/>
          </a:prstGeom>
          <a:noFill/>
        </p:spPr>
        <p:txBody>
          <a:bodyPr wrap="square" rtlCol="1">
            <a:spAutoFit/>
          </a:bodyPr>
          <a:lstStyle/>
          <a:p>
            <a:r>
              <a:rPr lang="he-IL" sz="1400" dirty="0"/>
              <a:t>תשלומים פטורים</a:t>
            </a:r>
          </a:p>
        </p:txBody>
      </p:sp>
      <p:sp>
        <p:nvSpPr>
          <p:cNvPr id="23" name="תיבת טקסט 22">
            <a:extLst>
              <a:ext uri="{FF2B5EF4-FFF2-40B4-BE49-F238E27FC236}">
                <a16:creationId xmlns:a16="http://schemas.microsoft.com/office/drawing/2014/main" id="{23F4BFC5-8177-49A0-A6D6-0F859F966B61}"/>
              </a:ext>
            </a:extLst>
          </p:cNvPr>
          <p:cNvSpPr txBox="1"/>
          <p:nvPr/>
        </p:nvSpPr>
        <p:spPr>
          <a:xfrm>
            <a:off x="5788374" y="4253644"/>
            <a:ext cx="1977390" cy="307777"/>
          </a:xfrm>
          <a:prstGeom prst="rect">
            <a:avLst/>
          </a:prstGeom>
          <a:noFill/>
        </p:spPr>
        <p:txBody>
          <a:bodyPr wrap="square" rtlCol="1">
            <a:spAutoFit/>
          </a:bodyPr>
          <a:lstStyle/>
          <a:p>
            <a:r>
              <a:rPr lang="he-IL" sz="1400" dirty="0"/>
              <a:t>תשלומים פטורים</a:t>
            </a:r>
          </a:p>
        </p:txBody>
      </p:sp>
    </p:spTree>
    <p:extLst>
      <p:ext uri="{BB962C8B-B14F-4D97-AF65-F5344CB8AC3E}">
        <p14:creationId xmlns:p14="http://schemas.microsoft.com/office/powerpoint/2010/main" val="512349610"/>
      </p:ext>
    </p:extLst>
  </p:cSld>
  <p:clrMapOvr>
    <a:masterClrMapping/>
  </p:clrMapOvr>
  <p:transition spd="slow">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a:t>
            </a:r>
          </a:p>
          <a:p>
            <a:pPr>
              <a:defRPr/>
            </a:pPr>
            <a:r>
              <a:rPr lang="he-IL" sz="4000" b="1" u="sng" dirty="0">
                <a:solidFill>
                  <a:srgbClr val="FF0000"/>
                </a:solidFill>
                <a:cs typeface="+mn-cs"/>
              </a:rPr>
              <a:t>סעיף ח – פירוט </a:t>
            </a:r>
          </a:p>
          <a:p>
            <a:pPr>
              <a:defRPr/>
            </a:pPr>
            <a:r>
              <a:rPr lang="he-IL" sz="4000" b="1" u="sng" dirty="0">
                <a:solidFill>
                  <a:srgbClr val="FF0000"/>
                </a:solidFill>
                <a:cs typeface="+mn-cs"/>
              </a:rPr>
              <a:t>מענקי פיצויים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pic>
        <p:nvPicPr>
          <p:cNvPr id="11" name="מציין מיקום תוכן 4">
            <a:extLst>
              <a:ext uri="{FF2B5EF4-FFF2-40B4-BE49-F238E27FC236}">
                <a16:creationId xmlns:a16="http://schemas.microsoft.com/office/drawing/2014/main" id="{8EC0F24D-84AD-41C7-8F77-EBB65913E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75" y="1487344"/>
            <a:ext cx="7802322" cy="3246151"/>
          </a:xfrm>
          <a:prstGeom prst="rect">
            <a:avLst/>
          </a:prstGeom>
        </p:spPr>
      </p:pic>
      <p:sp>
        <p:nvSpPr>
          <p:cNvPr id="2" name="מלבן 1">
            <a:extLst>
              <a:ext uri="{FF2B5EF4-FFF2-40B4-BE49-F238E27FC236}">
                <a16:creationId xmlns:a16="http://schemas.microsoft.com/office/drawing/2014/main" id="{CB9EF9AE-1727-40CF-91CC-9F06D217B704}"/>
              </a:ext>
            </a:extLst>
          </p:cNvPr>
          <p:cNvSpPr/>
          <p:nvPr/>
        </p:nvSpPr>
        <p:spPr>
          <a:xfrm>
            <a:off x="409074" y="3440833"/>
            <a:ext cx="11669251" cy="2677656"/>
          </a:xfrm>
          <a:prstGeom prst="rect">
            <a:avLst/>
          </a:prstGeom>
        </p:spPr>
        <p:txBody>
          <a:bodyPr wrap="square">
            <a:spAutoFit/>
          </a:bodyPr>
          <a:lstStyle/>
          <a:p>
            <a:r>
              <a:rPr lang="he-IL" sz="2800" dirty="0"/>
              <a:t>החל מ-2017 נקבעה תקרה </a:t>
            </a:r>
          </a:p>
          <a:p>
            <a:r>
              <a:rPr lang="he-IL" sz="2800" dirty="0"/>
              <a:t>להפקדה לפיצויים.</a:t>
            </a:r>
          </a:p>
          <a:p>
            <a:r>
              <a:rPr lang="he-IL" sz="2800" dirty="0"/>
              <a:t>יש לזקוף שווי על הפקדות </a:t>
            </a:r>
          </a:p>
          <a:p>
            <a:r>
              <a:rPr lang="he-IL" sz="2800" dirty="0"/>
              <a:t>מעל התקרה .</a:t>
            </a:r>
          </a:p>
          <a:p>
            <a:r>
              <a:rPr lang="he-IL" sz="2800" dirty="0"/>
              <a:t>כל התשלומים עליהם העובד שילם מס נקראים "תשלומים פטורים", עליהם יש לדווח בטופס 161.</a:t>
            </a:r>
          </a:p>
        </p:txBody>
      </p:sp>
      <p:sp>
        <p:nvSpPr>
          <p:cNvPr id="3" name="אליפסה 2">
            <a:extLst>
              <a:ext uri="{FF2B5EF4-FFF2-40B4-BE49-F238E27FC236}">
                <a16:creationId xmlns:a16="http://schemas.microsoft.com/office/drawing/2014/main" id="{04C3A529-3673-4CAC-AD36-3B9DE54EDD80}"/>
              </a:ext>
            </a:extLst>
          </p:cNvPr>
          <p:cNvSpPr/>
          <p:nvPr/>
        </p:nvSpPr>
        <p:spPr>
          <a:xfrm>
            <a:off x="6430258" y="2257877"/>
            <a:ext cx="1335506" cy="494602"/>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מחבר ישר 15">
            <a:extLst>
              <a:ext uri="{FF2B5EF4-FFF2-40B4-BE49-F238E27FC236}">
                <a16:creationId xmlns:a16="http://schemas.microsoft.com/office/drawing/2014/main" id="{65A9D90A-1D3A-41FA-A619-0FE5491B5922}"/>
              </a:ext>
            </a:extLst>
          </p:cNvPr>
          <p:cNvCxnSpPr/>
          <p:nvPr/>
        </p:nvCxnSpPr>
        <p:spPr>
          <a:xfrm>
            <a:off x="6332220" y="2232063"/>
            <a:ext cx="14335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מחבר ישר 18">
            <a:extLst>
              <a:ext uri="{FF2B5EF4-FFF2-40B4-BE49-F238E27FC236}">
                <a16:creationId xmlns:a16="http://schemas.microsoft.com/office/drawing/2014/main" id="{80C91718-D513-4F93-AF93-CAEC2024AF87}"/>
              </a:ext>
            </a:extLst>
          </p:cNvPr>
          <p:cNvCxnSpPr/>
          <p:nvPr/>
        </p:nvCxnSpPr>
        <p:spPr>
          <a:xfrm>
            <a:off x="6332220" y="3150273"/>
            <a:ext cx="143354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מחבר ישר 19">
            <a:extLst>
              <a:ext uri="{FF2B5EF4-FFF2-40B4-BE49-F238E27FC236}">
                <a16:creationId xmlns:a16="http://schemas.microsoft.com/office/drawing/2014/main" id="{2FBDBB4F-2666-487F-BAFD-60E46878617A}"/>
              </a:ext>
            </a:extLst>
          </p:cNvPr>
          <p:cNvCxnSpPr/>
          <p:nvPr/>
        </p:nvCxnSpPr>
        <p:spPr>
          <a:xfrm>
            <a:off x="6332220" y="4156113"/>
            <a:ext cx="1433544"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תיבת טקסט 20">
            <a:extLst>
              <a:ext uri="{FF2B5EF4-FFF2-40B4-BE49-F238E27FC236}">
                <a16:creationId xmlns:a16="http://schemas.microsoft.com/office/drawing/2014/main" id="{0B0758F6-006F-42FE-A25E-273E7DC54EB7}"/>
              </a:ext>
            </a:extLst>
          </p:cNvPr>
          <p:cNvSpPr txBox="1"/>
          <p:nvPr/>
        </p:nvSpPr>
        <p:spPr>
          <a:xfrm>
            <a:off x="5788374" y="2287142"/>
            <a:ext cx="1977390" cy="307777"/>
          </a:xfrm>
          <a:prstGeom prst="rect">
            <a:avLst/>
          </a:prstGeom>
          <a:noFill/>
        </p:spPr>
        <p:txBody>
          <a:bodyPr wrap="square" rtlCol="1">
            <a:spAutoFit/>
          </a:bodyPr>
          <a:lstStyle/>
          <a:p>
            <a:r>
              <a:rPr lang="he-IL" sz="1400" dirty="0"/>
              <a:t>תשלומים פטורים</a:t>
            </a:r>
          </a:p>
        </p:txBody>
      </p:sp>
      <p:sp>
        <p:nvSpPr>
          <p:cNvPr id="22" name="תיבת טקסט 21">
            <a:extLst>
              <a:ext uri="{FF2B5EF4-FFF2-40B4-BE49-F238E27FC236}">
                <a16:creationId xmlns:a16="http://schemas.microsoft.com/office/drawing/2014/main" id="{1D941B01-6A09-4629-B6C3-93C906F0C38B}"/>
              </a:ext>
            </a:extLst>
          </p:cNvPr>
          <p:cNvSpPr txBox="1"/>
          <p:nvPr/>
        </p:nvSpPr>
        <p:spPr>
          <a:xfrm>
            <a:off x="5788374" y="3222506"/>
            <a:ext cx="1977390" cy="307777"/>
          </a:xfrm>
          <a:prstGeom prst="rect">
            <a:avLst/>
          </a:prstGeom>
          <a:noFill/>
        </p:spPr>
        <p:txBody>
          <a:bodyPr wrap="square" rtlCol="1">
            <a:spAutoFit/>
          </a:bodyPr>
          <a:lstStyle/>
          <a:p>
            <a:r>
              <a:rPr lang="he-IL" sz="1400" dirty="0"/>
              <a:t>תשלומים פטורים</a:t>
            </a:r>
          </a:p>
        </p:txBody>
      </p:sp>
      <p:sp>
        <p:nvSpPr>
          <p:cNvPr id="23" name="תיבת טקסט 22">
            <a:extLst>
              <a:ext uri="{FF2B5EF4-FFF2-40B4-BE49-F238E27FC236}">
                <a16:creationId xmlns:a16="http://schemas.microsoft.com/office/drawing/2014/main" id="{23F4BFC5-8177-49A0-A6D6-0F859F966B61}"/>
              </a:ext>
            </a:extLst>
          </p:cNvPr>
          <p:cNvSpPr txBox="1"/>
          <p:nvPr/>
        </p:nvSpPr>
        <p:spPr>
          <a:xfrm>
            <a:off x="5788374" y="4253644"/>
            <a:ext cx="1977390" cy="307777"/>
          </a:xfrm>
          <a:prstGeom prst="rect">
            <a:avLst/>
          </a:prstGeom>
          <a:noFill/>
        </p:spPr>
        <p:txBody>
          <a:bodyPr wrap="square" rtlCol="1">
            <a:spAutoFit/>
          </a:bodyPr>
          <a:lstStyle/>
          <a:p>
            <a:r>
              <a:rPr lang="he-IL" sz="1400" dirty="0"/>
              <a:t>תשלומים פטורים</a:t>
            </a:r>
          </a:p>
        </p:txBody>
      </p:sp>
    </p:spTree>
    <p:extLst>
      <p:ext uri="{BB962C8B-B14F-4D97-AF65-F5344CB8AC3E}">
        <p14:creationId xmlns:p14="http://schemas.microsoft.com/office/powerpoint/2010/main" val="3623914095"/>
      </p:ext>
    </p:extLst>
  </p:cSld>
  <p:clrMapOvr>
    <a:masterClrMapping/>
  </p:clrMapOvr>
  <p:transition spd="slow">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פירוט מענקי פיצויים – טופס עזר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17" name="מציין מיקום תוכן 2">
            <a:extLst>
              <a:ext uri="{FF2B5EF4-FFF2-40B4-BE49-F238E27FC236}">
                <a16:creationId xmlns:a16="http://schemas.microsoft.com/office/drawing/2014/main" id="{9483F024-C4AD-40F6-B7F2-A49E6B09700B}"/>
              </a:ext>
            </a:extLst>
          </p:cNvPr>
          <p:cNvSpPr txBox="1">
            <a:spLocks/>
          </p:cNvSpPr>
          <p:nvPr/>
        </p:nvSpPr>
        <p:spPr>
          <a:xfrm>
            <a:off x="105983" y="2124782"/>
            <a:ext cx="11813887" cy="3399140"/>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2800" dirty="0"/>
              <a:t>כדי למנוע עיכובים וטרחה מיותרת הכרוכים בדרישת חברות הביטוח להמצאת טפסים או אישורים חדשים עם סכומים עדכניים של יתרת פיצויים שהספיקו להשתנות בין קבלת אישור יתרת פיצויים לבין הוצאת הטופס הסופי, נקבע כי אישור המעסיק או של רשות המיסים יהיו תקפים ל-</a:t>
            </a:r>
            <a:r>
              <a:rPr lang="he-IL" sz="2800" b="1" dirty="0"/>
              <a:t>90 יום או עד תום שנת המס (לפי המאוחר ביניהם) </a:t>
            </a:r>
            <a:r>
              <a:rPr lang="he-IL" sz="2800" dirty="0"/>
              <a:t>וכל עוד לא הונפק אישור חדש בכפוף להנחיות הבאות:</a:t>
            </a:r>
          </a:p>
          <a:p>
            <a:pPr marL="342900" indent="-342900" algn="r">
              <a:buAutoNum type="arabicPeriod"/>
            </a:pPr>
            <a:r>
              <a:rPr lang="he-IL" dirty="0"/>
              <a:t>אם האישור העניק פטור על כל הסכום כפי שהיה במועד הפרישה, גם הרווחים בתקופת הביניים יהיו פטורים.</a:t>
            </a:r>
          </a:p>
          <a:p>
            <a:pPr marL="342900" indent="-342900" algn="r">
              <a:buAutoNum type="arabicPeriod"/>
            </a:pPr>
            <a:r>
              <a:rPr lang="he-IL" dirty="0"/>
              <a:t>אם האישור מחייב ניכוי מס – גם הרווחים שנצברו בתקופת הביניים </a:t>
            </a:r>
            <a:r>
              <a:rPr lang="he-IL" dirty="0" err="1"/>
              <a:t>יחוייבו</a:t>
            </a:r>
            <a:r>
              <a:rPr lang="he-IL" dirty="0"/>
              <a:t> בשיעור המס שנקבע באישור.</a:t>
            </a:r>
          </a:p>
          <a:p>
            <a:pPr marL="342900" indent="-342900" algn="r">
              <a:buAutoNum type="arabicPeriod"/>
            </a:pPr>
            <a:r>
              <a:rPr lang="he-IL" dirty="0"/>
              <a:t>אם הקופה הפסידה בתקופה האמורה – הקופה תשחרר בפטור את הסכומים שעד לתקרה שנקבע באישור והשאר </a:t>
            </a:r>
            <a:r>
              <a:rPr lang="he-IL" dirty="0" err="1"/>
              <a:t>ימוסה</a:t>
            </a:r>
            <a:r>
              <a:rPr lang="he-IL" dirty="0"/>
              <a:t> בשיעור המס שנקבע ביתרה.</a:t>
            </a:r>
            <a:endParaRPr lang="en-US" dirty="0"/>
          </a:p>
        </p:txBody>
      </p:sp>
    </p:spTree>
    <p:extLst>
      <p:ext uri="{BB962C8B-B14F-4D97-AF65-F5344CB8AC3E}">
        <p14:creationId xmlns:p14="http://schemas.microsoft.com/office/powerpoint/2010/main" val="1556769277"/>
      </p:ext>
    </p:extLst>
  </p:cSld>
  <p:clrMapOvr>
    <a:masterClrMapping/>
  </p:clrMapOvr>
  <p:transition spd="slow">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A0CF5B53-5289-4AEE-99AA-8BA06E2A5FEB}"/>
              </a:ext>
            </a:extLst>
          </p:cNvPr>
          <p:cNvPicPr>
            <a:picLocks noChangeAspect="1"/>
          </p:cNvPicPr>
          <p:nvPr/>
        </p:nvPicPr>
        <p:blipFill rotWithShape="1">
          <a:blip r:embed="rId3"/>
          <a:srcRect l="31312" t="24692" r="5500" b="24814"/>
          <a:stretch/>
        </p:blipFill>
        <p:spPr>
          <a:xfrm>
            <a:off x="1817370" y="2143204"/>
            <a:ext cx="9441180" cy="4243851"/>
          </a:xfrm>
          <a:prstGeom prst="rect">
            <a:avLst/>
          </a:prstGeom>
        </p:spPr>
      </p:pic>
      <p:pic>
        <p:nvPicPr>
          <p:cNvPr id="24578" name="Picture 9"/>
          <p:cNvPicPr>
            <a:picLocks noChangeAspect="1" noChangeArrowheads="1"/>
          </p:cNvPicPr>
          <p:nvPr/>
        </p:nvPicPr>
        <p:blipFill>
          <a:blip r:embed="rId4">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5"/>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פירוט מענקי פיצויים – טופס עזר </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Tree>
    <p:extLst>
      <p:ext uri="{BB962C8B-B14F-4D97-AF65-F5344CB8AC3E}">
        <p14:creationId xmlns:p14="http://schemas.microsoft.com/office/powerpoint/2010/main" val="3280231347"/>
      </p:ext>
    </p:extLst>
  </p:cSld>
  <p:clrMapOvr>
    <a:masterClrMapping/>
  </p:clrMapOvr>
  <p:transition spd="slow">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פירוט מענקי פיצויים</a:t>
            </a:r>
            <a:endParaRPr kumimoji="0" lang="he-IL" altLang="he-IL" sz="4000" b="1" i="0" u="none" strike="noStrike" kern="1200" cap="none" spc="0" normalizeH="0" baseline="0" noProof="0" dirty="0">
              <a:ln>
                <a:noFill/>
              </a:ln>
              <a:solidFill>
                <a:srgbClr val="FF0000"/>
              </a:solidFill>
              <a:effectLst/>
              <a:uLnTx/>
              <a:uFillTx/>
              <a:latin typeface="Franklin Gothic Book" panose="020B0503020102020204" pitchFamily="34" charset="0"/>
              <a:cs typeface="+mn-cs"/>
            </a:endParaRPr>
          </a:p>
        </p:txBody>
      </p:sp>
      <p:sp>
        <p:nvSpPr>
          <p:cNvPr id="17" name="מציין מיקום תוכן 2">
            <a:extLst>
              <a:ext uri="{FF2B5EF4-FFF2-40B4-BE49-F238E27FC236}">
                <a16:creationId xmlns:a16="http://schemas.microsoft.com/office/drawing/2014/main" id="{9483F024-C4AD-40F6-B7F2-A49E6B09700B}"/>
              </a:ext>
            </a:extLst>
          </p:cNvPr>
          <p:cNvSpPr txBox="1">
            <a:spLocks/>
          </p:cNvSpPr>
          <p:nvPr/>
        </p:nvSpPr>
        <p:spPr>
          <a:xfrm>
            <a:off x="0" y="2078239"/>
            <a:ext cx="11813887" cy="3399140"/>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base"/>
            <a:r>
              <a:rPr lang="he-IL" sz="2800" dirty="0">
                <a:solidFill>
                  <a:srgbClr val="232323"/>
                </a:solidFill>
                <a:latin typeface="Aharoni" panose="02010803020104030203" pitchFamily="2" charset="-79"/>
              </a:rPr>
              <a:t>מאחר והקופות אינן ערוכות לצבוע את סכומי ההפקדות שחויבו במס, היתרות לצורך מילוי טופס 161 כוללות כספי פיצויים שהעובד שילם עליהם מס. </a:t>
            </a:r>
            <a:br>
              <a:rPr lang="he-IL" sz="2800" dirty="0">
                <a:solidFill>
                  <a:srgbClr val="232323"/>
                </a:solidFill>
                <a:latin typeface="Aharoni" panose="02010803020104030203" pitchFamily="2" charset="-79"/>
              </a:rPr>
            </a:br>
            <a:r>
              <a:rPr lang="he-IL" sz="2800" dirty="0">
                <a:solidFill>
                  <a:srgbClr val="232323"/>
                </a:solidFill>
                <a:latin typeface="Aharoni" panose="02010803020104030203" pitchFamily="2" charset="-79"/>
              </a:rPr>
              <a:t>המעסיק יצרף לטופס 161 </a:t>
            </a:r>
            <a:r>
              <a:rPr lang="he-IL" sz="2800" dirty="0">
                <a:solidFill>
                  <a:srgbClr val="FF0000"/>
                </a:solidFill>
                <a:latin typeface="Aharoni" panose="02010803020104030203" pitchFamily="2" charset="-79"/>
              </a:rPr>
              <a:t>נספח</a:t>
            </a:r>
            <a:r>
              <a:rPr lang="he-IL" sz="2800" dirty="0">
                <a:solidFill>
                  <a:srgbClr val="232323"/>
                </a:solidFill>
                <a:latin typeface="Aharoni" panose="02010803020104030203" pitchFamily="2" charset="-79"/>
              </a:rPr>
              <a:t> שכולל: חודשי עבודה, משכורת, משכורת מבוטחת וחלק ההפקדה למרכיב פיצויים שחויב במס :</a:t>
            </a:r>
          </a:p>
          <a:p>
            <a:pPr marL="457200" indent="-457200" algn="r" fontAlgn="base">
              <a:buFont typeface="Arial" panose="020B0604020202020204" pitchFamily="34" charset="0"/>
              <a:buChar char="•"/>
            </a:pPr>
            <a:r>
              <a:rPr lang="he-IL" sz="2800" dirty="0">
                <a:solidFill>
                  <a:srgbClr val="232323"/>
                </a:solidFill>
                <a:latin typeface="Aharoni" panose="02010803020104030203" pitchFamily="2" charset="-79"/>
              </a:rPr>
              <a:t>סה"כ סכום ההפקדות למרכיב פיצויים שחויבו במס ירשם בטופס 161 בחלק ח' "פירוט תשלומים בגין פרישה וסכומים/זכויות שנצברו לעובד בגין תקופת העבודה". בצמוד לשם המשלם יצוין הסכום </a:t>
            </a:r>
            <a:r>
              <a:rPr lang="he-IL" sz="2800" dirty="0" err="1">
                <a:solidFill>
                  <a:srgbClr val="232323"/>
                </a:solidFill>
                <a:latin typeface="Aharoni" panose="02010803020104030203" pitchFamily="2" charset="-79"/>
              </a:rPr>
              <a:t>שחוייב</a:t>
            </a:r>
            <a:r>
              <a:rPr lang="he-IL" sz="2800" dirty="0">
                <a:solidFill>
                  <a:srgbClr val="232323"/>
                </a:solidFill>
                <a:latin typeface="Aharoni" panose="02010803020104030203" pitchFamily="2" charset="-79"/>
              </a:rPr>
              <a:t> בשווי (יצורף נספח, בנספח תוצג טבלה שתכלול: חודש, משכורת, סה"כ הפקדה, שווי פיצויים).</a:t>
            </a:r>
          </a:p>
          <a:p>
            <a:pPr marL="457200" indent="-457200" algn="r" fontAlgn="base">
              <a:buFont typeface="Arial" panose="020B0604020202020204" pitchFamily="34" charset="0"/>
              <a:buChar char="•"/>
            </a:pPr>
            <a:r>
              <a:rPr lang="he-IL" sz="2800" dirty="0">
                <a:solidFill>
                  <a:srgbClr val="232323"/>
                </a:solidFill>
                <a:latin typeface="Aharoni" panose="02010803020104030203" pitchFamily="2" charset="-79"/>
              </a:rPr>
              <a:t>במקרים בהם הפורש יבקש למשוך סה"כ סכום ההפקדות למרכיב פיצויים שחויבו, יינתן אישור לפטור ממס על הסכום הנומינלי והרווחים יחויבו במס בשיעור 15%, חישוב הרווח יעשה ע"י הקופה.</a:t>
            </a:r>
            <a:br>
              <a:rPr lang="he-IL" sz="2800" dirty="0">
                <a:solidFill>
                  <a:srgbClr val="232323"/>
                </a:solidFill>
                <a:latin typeface="Aharoni" panose="02010803020104030203" pitchFamily="2" charset="-79"/>
              </a:rPr>
            </a:br>
            <a:endParaRPr lang="he-IL" sz="2800" dirty="0"/>
          </a:p>
        </p:txBody>
      </p:sp>
    </p:spTree>
    <p:extLst>
      <p:ext uri="{BB962C8B-B14F-4D97-AF65-F5344CB8AC3E}">
        <p14:creationId xmlns:p14="http://schemas.microsoft.com/office/powerpoint/2010/main" val="1267875365"/>
      </p:ext>
    </p:extLst>
  </p:cSld>
  <p:clrMapOvr>
    <a:masterClrMapping/>
  </p:clrMapOvr>
  <p:transition spd="slow">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pic>
        <p:nvPicPr>
          <p:cNvPr id="11" name="מציין מיקום תוכן 5" descr="תמונה שמכילה טקסט&#10;&#10;התיאור נוצר באופן אוטומטי">
            <a:extLst>
              <a:ext uri="{FF2B5EF4-FFF2-40B4-BE49-F238E27FC236}">
                <a16:creationId xmlns:a16="http://schemas.microsoft.com/office/drawing/2014/main" id="{3874E789-5303-4FA5-9F2B-3782F661538E}"/>
              </a:ext>
            </a:extLst>
          </p:cNvPr>
          <p:cNvPicPr>
            <a:picLocks noChangeAspect="1"/>
          </p:cNvPicPr>
          <p:nvPr/>
        </p:nvPicPr>
        <p:blipFill rotWithShape="1">
          <a:blip r:embed="rId7"/>
          <a:srcRect t="2375" r="2310" b="9119"/>
          <a:stretch/>
        </p:blipFill>
        <p:spPr>
          <a:xfrm>
            <a:off x="3119819" y="1337069"/>
            <a:ext cx="7871551" cy="5469382"/>
          </a:xfrm>
          <a:prstGeom prst="rect">
            <a:avLst/>
          </a:prstGeom>
        </p:spPr>
      </p:pic>
    </p:spTree>
    <p:extLst>
      <p:ext uri="{BB962C8B-B14F-4D97-AF65-F5344CB8AC3E}">
        <p14:creationId xmlns:p14="http://schemas.microsoft.com/office/powerpoint/2010/main" val="1229860383"/>
      </p:ext>
    </p:extLst>
  </p:cSld>
  <p:clrMapOvr>
    <a:masterClrMapping/>
  </p:clrMapOvr>
  <p:transition spd="slow">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l="37598" t="74570" r="34644" b="16925"/>
          <a:stretch>
            <a:fillRect/>
          </a:stretch>
        </p:blipFill>
        <p:spPr bwMode="auto">
          <a:xfrm>
            <a:off x="1524000" y="-6651625"/>
            <a:ext cx="3887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קבוצה 7">
            <a:extLst>
              <a:ext uri="{FF2B5EF4-FFF2-40B4-BE49-F238E27FC236}">
                <a16:creationId xmlns:a16="http://schemas.microsoft.com/office/drawing/2014/main" id="{70B43CE7-7F41-4A2D-9472-05553321508B}"/>
              </a:ext>
            </a:extLst>
          </p:cNvPr>
          <p:cNvGrpSpPr/>
          <p:nvPr/>
        </p:nvGrpSpPr>
        <p:grpSpPr>
          <a:xfrm>
            <a:off x="4349" y="-13235"/>
            <a:ext cx="12191999" cy="1446247"/>
            <a:chOff x="0" y="-9332"/>
            <a:chExt cx="12191999" cy="1446247"/>
          </a:xfrm>
        </p:grpSpPr>
        <p:pic>
          <p:nvPicPr>
            <p:cNvPr id="9" name="תמונה 8">
              <a:extLst>
                <a:ext uri="{FF2B5EF4-FFF2-40B4-BE49-F238E27FC236}">
                  <a16:creationId xmlns:a16="http://schemas.microsoft.com/office/drawing/2014/main" id="{0473F6B6-EAD9-4A72-8EA5-D034550E9857}"/>
                </a:ext>
              </a:extLst>
            </p:cNvPr>
            <p:cNvPicPr>
              <a:picLocks noChangeAspect="1"/>
            </p:cNvPicPr>
            <p:nvPr/>
          </p:nvPicPr>
          <p:blipFill rotWithShape="1">
            <a:blip r:embed="rId4"/>
            <a:srcRect l="73885" b="83636"/>
            <a:stretch/>
          </p:blipFill>
          <p:spPr>
            <a:xfrm>
              <a:off x="4553338" y="-9332"/>
              <a:ext cx="7638661" cy="1032789"/>
            </a:xfrm>
            <a:prstGeom prst="rect">
              <a:avLst/>
            </a:prstGeom>
          </p:spPr>
        </p:pic>
        <p:pic>
          <p:nvPicPr>
            <p:cNvPr id="10" name="תמונה 9"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3" name="תמונה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sp>
        <p:nvSpPr>
          <p:cNvPr id="12" name="TextBox 14">
            <a:extLst>
              <a:ext uri="{FF2B5EF4-FFF2-40B4-BE49-F238E27FC236}">
                <a16:creationId xmlns:a16="http://schemas.microsoft.com/office/drawing/2014/main" id="{F65FCB8A-FD8E-4AB0-9037-0400663A3B43}"/>
              </a:ext>
            </a:extLst>
          </p:cNvPr>
          <p:cNvSpPr txBox="1"/>
          <p:nvPr/>
        </p:nvSpPr>
        <p:spPr>
          <a:xfrm>
            <a:off x="3898900" y="260313"/>
            <a:ext cx="669597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WE</a:t>
            </a:r>
            <a:r>
              <a:rPr kumimoji="0" lang="he-IL"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תכנון פיננסי, השקעות ופרישה</a:t>
            </a:r>
          </a:p>
        </p:txBody>
      </p:sp>
      <p:sp>
        <p:nvSpPr>
          <p:cNvPr id="14" name="Title 1">
            <a:extLst>
              <a:ext uri="{FF2B5EF4-FFF2-40B4-BE49-F238E27FC236}">
                <a16:creationId xmlns:a16="http://schemas.microsoft.com/office/drawing/2014/main" id="{9F0E668C-8A95-462D-9D5A-81CCD20330D3}"/>
              </a:ext>
            </a:extLst>
          </p:cNvPr>
          <p:cNvSpPr txBox="1">
            <a:spLocks/>
          </p:cNvSpPr>
          <p:nvPr/>
        </p:nvSpPr>
        <p:spPr>
          <a:xfrm>
            <a:off x="1001582" y="1334078"/>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he-IL" sz="4000" b="1" u="sng" dirty="0">
                <a:solidFill>
                  <a:srgbClr val="FF0000"/>
                </a:solidFill>
                <a:cs typeface="+mn-cs"/>
              </a:rPr>
              <a:t>מילוי טופס 161 –  חלק יא' – חישוב סכום המענק הפטור/החייב וניכוי מס הכנסה</a:t>
            </a:r>
            <a:endParaRPr lang="he-IL" altLang="he-IL" sz="4000" b="1" u="sng" dirty="0">
              <a:solidFill>
                <a:srgbClr val="FF0000"/>
              </a:solidFill>
              <a:cs typeface="+mn-cs"/>
            </a:endParaRPr>
          </a:p>
        </p:txBody>
      </p:sp>
      <p:pic>
        <p:nvPicPr>
          <p:cNvPr id="11" name="תמונה 10">
            <a:extLst>
              <a:ext uri="{FF2B5EF4-FFF2-40B4-BE49-F238E27FC236}">
                <a16:creationId xmlns:a16="http://schemas.microsoft.com/office/drawing/2014/main" id="{46E484D6-483D-45DF-8C72-A0647D8456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337" y="2614870"/>
            <a:ext cx="8681162" cy="3982817"/>
          </a:xfrm>
          <a:prstGeom prst="rect">
            <a:avLst/>
          </a:prstGeom>
        </p:spPr>
      </p:pic>
    </p:spTree>
    <p:extLst>
      <p:ext uri="{BB962C8B-B14F-4D97-AF65-F5344CB8AC3E}">
        <p14:creationId xmlns:p14="http://schemas.microsoft.com/office/powerpoint/2010/main" val="2572810896"/>
      </p:ext>
    </p:extLst>
  </p:cSld>
  <p:clrMapOvr>
    <a:masterClrMapping/>
  </p:clrMapOvr>
  <p:transition spd="slow">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7" name="מלבן: פינות מעוגלות 6">
            <a:extLst>
              <a:ext uri="{FF2B5EF4-FFF2-40B4-BE49-F238E27FC236}">
                <a16:creationId xmlns:a16="http://schemas.microsoft.com/office/drawing/2014/main" id="{5027AB8A-FC10-4490-A4F1-F94FB6566A7E}"/>
              </a:ext>
            </a:extLst>
          </p:cNvPr>
          <p:cNvSpPr/>
          <p:nvPr/>
        </p:nvSpPr>
        <p:spPr>
          <a:xfrm>
            <a:off x="1705233" y="2357534"/>
            <a:ext cx="9316994" cy="2443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t>סיכום - סדר עבודה למילוי טופס 161</a:t>
            </a:r>
          </a:p>
        </p:txBody>
      </p:sp>
    </p:spTree>
    <p:extLst>
      <p:ext uri="{BB962C8B-B14F-4D97-AF65-F5344CB8AC3E}">
        <p14:creationId xmlns:p14="http://schemas.microsoft.com/office/powerpoint/2010/main" val="197701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BB24ED-E5DD-42B4-99FC-9398D13D3089}"/>
              </a:ext>
            </a:extLst>
          </p:cNvPr>
          <p:cNvSpPr txBox="1"/>
          <p:nvPr/>
        </p:nvSpPr>
        <p:spPr>
          <a:xfrm>
            <a:off x="4457700" y="60149"/>
            <a:ext cx="6695977" cy="646331"/>
          </a:xfrm>
          <a:prstGeom prst="rect">
            <a:avLst/>
          </a:prstGeom>
          <a:noFill/>
        </p:spPr>
        <p:txBody>
          <a:bodyPr wrap="square" rtlCol="1">
            <a:spAutoFit/>
          </a:bodyPr>
          <a:lstStyle/>
          <a:p>
            <a:r>
              <a:rPr lang="he-IL" sz="3600" b="1" dirty="0">
                <a:solidFill>
                  <a:schemeClr val="bg1"/>
                </a:solidFill>
              </a:rPr>
              <a:t>קבוצת </a:t>
            </a:r>
            <a:r>
              <a:rPr lang="en-US" sz="3600" b="1" dirty="0">
                <a:solidFill>
                  <a:schemeClr val="bg1"/>
                </a:solidFill>
              </a:rPr>
              <a:t>WE</a:t>
            </a:r>
            <a:r>
              <a:rPr lang="he-IL" sz="3600" b="1" dirty="0">
                <a:solidFill>
                  <a:schemeClr val="bg1"/>
                </a:solidFill>
              </a:rPr>
              <a:t> ביטוח, פנסיה ופיננסים</a:t>
            </a:r>
          </a:p>
        </p:txBody>
      </p:sp>
      <p:sp>
        <p:nvSpPr>
          <p:cNvPr id="2" name="AutoShape 2" descr="blob:https://web.whatsapp.com/2a92fd81-ef1f-433e-bb54-4bc7cbbe7e3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blob:https://web.whatsapp.com/2a92fd81-ef1f-433e-bb54-4bc7cbbe7e3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b:https://web.whatsapp.com/2a92fd81-ef1f-433e-bb54-4bc7cbbe7e3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קבוצה 15"/>
          <p:cNvGrpSpPr/>
          <p:nvPr/>
        </p:nvGrpSpPr>
        <p:grpSpPr>
          <a:xfrm>
            <a:off x="0" y="-9332"/>
            <a:ext cx="12191999" cy="1488468"/>
            <a:chOff x="0" y="-9332"/>
            <a:chExt cx="12191999" cy="1488468"/>
          </a:xfrm>
        </p:grpSpPr>
        <p:grpSp>
          <p:nvGrpSpPr>
            <p:cNvPr id="17" name="קבוצה 16">
              <a:extLst>
                <a:ext uri="{FF2B5EF4-FFF2-40B4-BE49-F238E27FC236}">
                  <a16:creationId xmlns:a16="http://schemas.microsoft.com/office/drawing/2014/main" id="{70B43CE7-7F41-4A2D-9472-05553321508B}"/>
                </a:ext>
              </a:extLst>
            </p:cNvPr>
            <p:cNvGrpSpPr/>
            <p:nvPr/>
          </p:nvGrpSpPr>
          <p:grpSpPr>
            <a:xfrm>
              <a:off x="0" y="-9332"/>
              <a:ext cx="12191999" cy="1446247"/>
              <a:chOff x="0" y="-9332"/>
              <a:chExt cx="12191999" cy="1446247"/>
            </a:xfrm>
          </p:grpSpPr>
          <p:pic>
            <p:nvPicPr>
              <p:cNvPr id="20" name="תמונה 19">
                <a:extLst>
                  <a:ext uri="{FF2B5EF4-FFF2-40B4-BE49-F238E27FC236}">
                    <a16:creationId xmlns:a16="http://schemas.microsoft.com/office/drawing/2014/main" id="{0473F6B6-EAD9-4A72-8EA5-D034550E9857}"/>
                  </a:ext>
                </a:extLst>
              </p:cNvPr>
              <p:cNvPicPr>
                <a:picLocks noChangeAspect="1"/>
              </p:cNvPicPr>
              <p:nvPr/>
            </p:nvPicPr>
            <p:blipFill rotWithShape="1">
              <a:blip r:embed="rId2"/>
              <a:srcRect l="73885" b="83636"/>
              <a:stretch/>
            </p:blipFill>
            <p:spPr>
              <a:xfrm>
                <a:off x="4553338" y="-9332"/>
                <a:ext cx="7638661" cy="1032789"/>
              </a:xfrm>
              <a:prstGeom prst="rect">
                <a:avLst/>
              </a:prstGeom>
            </p:spPr>
          </p:pic>
          <p:pic>
            <p:nvPicPr>
              <p:cNvPr id="21" name="תמונה 20" descr="C:\Users\user\Dropbox\we2\שיווק ומכירות\גרפיקה\ניירות שיווק\6.png">
                <a:extLst>
                  <a:ext uri="{FF2B5EF4-FFF2-40B4-BE49-F238E27FC236}">
                    <a16:creationId xmlns:a16="http://schemas.microsoft.com/office/drawing/2014/main" id="{FABE2DAD-9668-43A1-9A82-EB545BDD6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6645" cy="1436914"/>
              </a:xfrm>
              <a:prstGeom prst="rect">
                <a:avLst/>
              </a:prstGeom>
              <a:noFill/>
              <a:ln>
                <a:noFill/>
              </a:ln>
            </p:spPr>
          </p:pic>
        </p:gr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4877" y="0"/>
              <a:ext cx="1490093" cy="1479136"/>
            </a:xfrm>
            <a:prstGeom prst="rect">
              <a:avLst/>
            </a:prstGeom>
            <a:ln>
              <a:noFill/>
            </a:ln>
            <a:effectLst>
              <a:softEdge rad="112500"/>
            </a:effectLst>
          </p:spPr>
        </p:pic>
      </p:grpSp>
      <p:sp>
        <p:nvSpPr>
          <p:cNvPr id="15" name="TextBox 14">
            <a:extLst>
              <a:ext uri="{FF2B5EF4-FFF2-40B4-BE49-F238E27FC236}">
                <a16:creationId xmlns:a16="http://schemas.microsoft.com/office/drawing/2014/main" id="{A7BB24ED-E5DD-42B4-99FC-9398D13D3089}"/>
              </a:ext>
            </a:extLst>
          </p:cNvPr>
          <p:cNvSpPr txBox="1"/>
          <p:nvPr/>
        </p:nvSpPr>
        <p:spPr>
          <a:xfrm>
            <a:off x="3898900" y="260313"/>
            <a:ext cx="6695977" cy="646331"/>
          </a:xfrm>
          <a:prstGeom prst="rect">
            <a:avLst/>
          </a:prstGeom>
          <a:noFill/>
        </p:spPr>
        <p:txBody>
          <a:bodyPr wrap="square" rtlCol="1">
            <a:spAutoFit/>
          </a:bodyPr>
          <a:lstStyle/>
          <a:p>
            <a:r>
              <a:rPr lang="en-US" sz="3600" b="1" dirty="0">
                <a:solidFill>
                  <a:schemeClr val="bg1"/>
                </a:solidFill>
              </a:rPr>
              <a:t>WE</a:t>
            </a:r>
            <a:r>
              <a:rPr lang="he-IL" sz="3600" b="1" dirty="0">
                <a:solidFill>
                  <a:schemeClr val="bg1"/>
                </a:solidFill>
              </a:rPr>
              <a:t> תכנון פיננסי, השקעות ופרישה</a:t>
            </a:r>
          </a:p>
        </p:txBody>
      </p:sp>
      <p:sp>
        <p:nvSpPr>
          <p:cNvPr id="18" name="Title 1"/>
          <p:cNvSpPr txBox="1">
            <a:spLocks/>
          </p:cNvSpPr>
          <p:nvPr/>
        </p:nvSpPr>
        <p:spPr>
          <a:xfrm>
            <a:off x="1166682" y="1241770"/>
            <a:ext cx="10918288" cy="494602"/>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he-IL" altLang="he-IL" sz="4000" b="1" dirty="0">
                <a:solidFill>
                  <a:srgbClr val="FF0000"/>
                </a:solidFill>
                <a:cs typeface="+mn-cs"/>
              </a:rPr>
              <a:t>סדר עבודה להפקת טופס 161</a:t>
            </a:r>
          </a:p>
        </p:txBody>
      </p:sp>
      <p:sp>
        <p:nvSpPr>
          <p:cNvPr id="23" name="TextBox 3"/>
          <p:cNvSpPr txBox="1">
            <a:spLocks noChangeArrowheads="1"/>
          </p:cNvSpPr>
          <p:nvPr/>
        </p:nvSpPr>
        <p:spPr bwMode="auto">
          <a:xfrm>
            <a:off x="307975" y="1954685"/>
            <a:ext cx="1161189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he-IL" altLang="he-IL" sz="4200" b="1" dirty="0"/>
              <a:t> </a:t>
            </a:r>
            <a:r>
              <a:rPr lang="he-IL" altLang="he-IL" sz="4200" b="1" u="sng" dirty="0"/>
              <a:t>ביצוע תהליך סיום </a:t>
            </a:r>
            <a:r>
              <a:rPr lang="he-IL" altLang="he-IL" sz="4200" b="1" dirty="0"/>
              <a:t>:</a:t>
            </a:r>
          </a:p>
          <a:p>
            <a:pPr lvl="1">
              <a:spcBef>
                <a:spcPct val="0"/>
              </a:spcBef>
            </a:pPr>
            <a:r>
              <a:rPr lang="he-IL" altLang="en-US" sz="4200" b="1" dirty="0">
                <a:latin typeface="Calibri" panose="020F0502020204030204" pitchFamily="34" charset="0"/>
                <a:ea typeface="Calibri" panose="020F0502020204030204" pitchFamily="34" charset="0"/>
              </a:rPr>
              <a:t> בהתפטרות - קבלת מכתב סיום עבודה מהעובד.</a:t>
            </a:r>
          </a:p>
          <a:p>
            <a:pPr lvl="1">
              <a:spcBef>
                <a:spcPct val="0"/>
              </a:spcBef>
            </a:pPr>
            <a:r>
              <a:rPr lang="he-IL" altLang="en-US" sz="4200" b="1" dirty="0">
                <a:latin typeface="Calibri" panose="020F0502020204030204" pitchFamily="34" charset="0"/>
                <a:ea typeface="Calibri" panose="020F0502020204030204" pitchFamily="34" charset="0"/>
              </a:rPr>
              <a:t> בפיטורים – ביצוע הליך שימוע כחוק</a:t>
            </a:r>
          </a:p>
          <a:p>
            <a:pPr marL="342900" lvl="1" indent="-342900">
              <a:spcBef>
                <a:spcPct val="0"/>
              </a:spcBef>
              <a:buChar char="•"/>
            </a:pPr>
            <a:r>
              <a:rPr lang="he-IL" altLang="he-IL" sz="4200" b="1" u="sng" dirty="0"/>
              <a:t>הוצאת אישור העסקה </a:t>
            </a:r>
            <a:r>
              <a:rPr lang="he-IL" altLang="he-IL" sz="4200" b="1" dirty="0"/>
              <a:t>: תפקיד ותקופה.</a:t>
            </a:r>
          </a:p>
          <a:p>
            <a:pPr marL="342900" lvl="1" indent="-342900">
              <a:spcBef>
                <a:spcPct val="0"/>
              </a:spcBef>
              <a:buChar char="•"/>
            </a:pPr>
            <a:r>
              <a:rPr lang="he-IL" altLang="he-IL" sz="4200" b="1" u="sng" dirty="0"/>
              <a:t>קבלת טופס עזר 161</a:t>
            </a:r>
            <a:r>
              <a:rPr lang="he-IL" altLang="he-IL" sz="4200" b="1" dirty="0"/>
              <a:t> מכל הקופות שהופקד בהם במהלך תקופת העבודה. </a:t>
            </a:r>
            <a:r>
              <a:rPr lang="he-IL" altLang="he-IL" sz="4200" b="1" u="sng" dirty="0"/>
              <a:t>מומלץ</a:t>
            </a:r>
            <a:r>
              <a:rPr lang="he-IL" altLang="he-IL" sz="4200" b="1" dirty="0"/>
              <a:t> לבצע בקשת יתרות פיצויים למעסיק מהמסלקה.</a:t>
            </a:r>
          </a:p>
          <a:p>
            <a:pPr marL="457200" lvl="1" indent="0">
              <a:spcBef>
                <a:spcPct val="0"/>
              </a:spcBef>
              <a:buNone/>
            </a:pPr>
            <a:endParaRPr lang="en-US" altLang="en-US" sz="4200" dirty="0">
              <a:latin typeface="Calibri" panose="020F0502020204030204" pitchFamily="34" charset="0"/>
              <a:ea typeface="Calibri" panose="020F0502020204030204" pitchFamily="34" charset="0"/>
            </a:endParaRPr>
          </a:p>
          <a:p>
            <a:pPr>
              <a:spcBef>
                <a:spcPct val="0"/>
              </a:spcBef>
            </a:pPr>
            <a:endParaRPr lang="en-US" altLang="he-IL" sz="4200" dirty="0"/>
          </a:p>
        </p:txBody>
      </p:sp>
    </p:spTree>
    <p:extLst>
      <p:ext uri="{BB962C8B-B14F-4D97-AF65-F5344CB8AC3E}">
        <p14:creationId xmlns:p14="http://schemas.microsoft.com/office/powerpoint/2010/main" val="337967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10883</TotalTime>
  <Words>13168</Words>
  <Application>Microsoft Office PowerPoint</Application>
  <PresentationFormat>מסך רחב</PresentationFormat>
  <Paragraphs>1372</Paragraphs>
  <Slides>203</Slides>
  <Notes>153</Notes>
  <HiddenSlides>0</HiddenSlides>
  <MMClips>0</MMClips>
  <ScaleCrop>false</ScaleCrop>
  <HeadingPairs>
    <vt:vector size="8" baseType="variant">
      <vt:variant>
        <vt:lpstr>גופנים בשימוש</vt:lpstr>
      </vt:variant>
      <vt:variant>
        <vt:i4>8</vt:i4>
      </vt:variant>
      <vt:variant>
        <vt:lpstr>ערכת נושא</vt:lpstr>
      </vt:variant>
      <vt:variant>
        <vt:i4>1</vt:i4>
      </vt:variant>
      <vt:variant>
        <vt:lpstr>שרתי OLE מוטבעים</vt:lpstr>
      </vt:variant>
      <vt:variant>
        <vt:i4>1</vt:i4>
      </vt:variant>
      <vt:variant>
        <vt:lpstr>כותרות שקופיות</vt:lpstr>
      </vt:variant>
      <vt:variant>
        <vt:i4>203</vt:i4>
      </vt:variant>
    </vt:vector>
  </HeadingPairs>
  <TitlesOfParts>
    <vt:vector size="213" baseType="lpstr">
      <vt:lpstr>Aharoni</vt:lpstr>
      <vt:lpstr>Arial</vt:lpstr>
      <vt:lpstr>Calibri</vt:lpstr>
      <vt:lpstr>Calibri Light</vt:lpstr>
      <vt:lpstr>Courier New</vt:lpstr>
      <vt:lpstr>David</vt:lpstr>
      <vt:lpstr>Franklin Gothic Book</vt:lpstr>
      <vt:lpstr>Wingdings 2</vt:lpstr>
      <vt:lpstr>ערכת נושא Office</vt:lpstr>
      <vt:lpstr>Acrobat Document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לוין שירה WE</dc:creator>
  <cp:lastModifiedBy>ohad</cp:lastModifiedBy>
  <cp:revision>523</cp:revision>
  <cp:lastPrinted>2019-10-06T19:05:08Z</cp:lastPrinted>
  <dcterms:created xsi:type="dcterms:W3CDTF">2017-09-12T15:03:52Z</dcterms:created>
  <dcterms:modified xsi:type="dcterms:W3CDTF">2020-05-14T08:04:11Z</dcterms:modified>
</cp:coreProperties>
</file>